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5"/>
  </p:notesMasterIdLst>
  <p:handoutMasterIdLst>
    <p:handoutMasterId r:id="rId36"/>
  </p:handoutMasterIdLst>
  <p:sldIdLst>
    <p:sldId id="256" r:id="rId2"/>
    <p:sldId id="413" r:id="rId3"/>
    <p:sldId id="466" r:id="rId4"/>
    <p:sldId id="467" r:id="rId5"/>
    <p:sldId id="447" r:id="rId6"/>
    <p:sldId id="460" r:id="rId7"/>
    <p:sldId id="462" r:id="rId8"/>
    <p:sldId id="463" r:id="rId9"/>
    <p:sldId id="461" r:id="rId10"/>
    <p:sldId id="464" r:id="rId11"/>
    <p:sldId id="477" r:id="rId12"/>
    <p:sldId id="478" r:id="rId13"/>
    <p:sldId id="479" r:id="rId14"/>
    <p:sldId id="469" r:id="rId15"/>
    <p:sldId id="471" r:id="rId16"/>
    <p:sldId id="472" r:id="rId17"/>
    <p:sldId id="450" r:id="rId18"/>
    <p:sldId id="474" r:id="rId19"/>
    <p:sldId id="475" r:id="rId20"/>
    <p:sldId id="476" r:id="rId21"/>
    <p:sldId id="470" r:id="rId22"/>
    <p:sldId id="473" r:id="rId23"/>
    <p:sldId id="457" r:id="rId24"/>
    <p:sldId id="430" r:id="rId25"/>
    <p:sldId id="456" r:id="rId26"/>
    <p:sldId id="458" r:id="rId27"/>
    <p:sldId id="459" r:id="rId28"/>
    <p:sldId id="445" r:id="rId29"/>
    <p:sldId id="415" r:id="rId30"/>
    <p:sldId id="416" r:id="rId31"/>
    <p:sldId id="448" r:id="rId32"/>
    <p:sldId id="449" r:id="rId33"/>
    <p:sldId id="451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00FF00"/>
    <a:srgbClr val="FF0000"/>
    <a:srgbClr val="99CCFF"/>
    <a:srgbClr val="D5532B"/>
    <a:srgbClr val="FF3399"/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83" autoAdjust="0"/>
  </p:normalViewPr>
  <p:slideViewPr>
    <p:cSldViewPr>
      <p:cViewPr varScale="1">
        <p:scale>
          <a:sx n="101" d="100"/>
          <a:sy n="101" d="100"/>
        </p:scale>
        <p:origin x="81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69F77A0-C7C7-4A90-884D-4FC7428829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03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52CF6E2D-9E36-4E51-B222-7ECF5E8F4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67239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9525" y="-20638"/>
            <a:ext cx="9153525" cy="6878638"/>
            <a:chOff x="-6" y="-13"/>
            <a:chExt cx="5766" cy="4333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>
                <a:gd name="T0" fmla="*/ 0 w 3625"/>
                <a:gd name="T1" fmla="*/ 1491 h 1492"/>
                <a:gd name="T2" fmla="*/ 0 w 3625"/>
                <a:gd name="T3" fmla="*/ 0 h 1492"/>
                <a:gd name="T4" fmla="*/ 171 w 3625"/>
                <a:gd name="T5" fmla="*/ 3 h 1492"/>
                <a:gd name="T6" fmla="*/ 355 w 3625"/>
                <a:gd name="T7" fmla="*/ 9 h 1492"/>
                <a:gd name="T8" fmla="*/ 499 w 3625"/>
                <a:gd name="T9" fmla="*/ 21 h 1492"/>
                <a:gd name="T10" fmla="*/ 650 w 3625"/>
                <a:gd name="T11" fmla="*/ 36 h 1492"/>
                <a:gd name="T12" fmla="*/ 809 w 3625"/>
                <a:gd name="T13" fmla="*/ 54 h 1492"/>
                <a:gd name="T14" fmla="*/ 957 w 3625"/>
                <a:gd name="T15" fmla="*/ 78 h 1492"/>
                <a:gd name="T16" fmla="*/ 1119 w 3625"/>
                <a:gd name="T17" fmla="*/ 105 h 1492"/>
                <a:gd name="T18" fmla="*/ 1261 w 3625"/>
                <a:gd name="T19" fmla="*/ 133 h 1492"/>
                <a:gd name="T20" fmla="*/ 1441 w 3625"/>
                <a:gd name="T21" fmla="*/ 175 h 1492"/>
                <a:gd name="T22" fmla="*/ 1598 w 3625"/>
                <a:gd name="T23" fmla="*/ 217 h 1492"/>
                <a:gd name="T24" fmla="*/ 1763 w 3625"/>
                <a:gd name="T25" fmla="*/ 269 h 1492"/>
                <a:gd name="T26" fmla="*/ 1887 w 3625"/>
                <a:gd name="T27" fmla="*/ 308 h 1492"/>
                <a:gd name="T28" fmla="*/ 2085 w 3625"/>
                <a:gd name="T29" fmla="*/ 384 h 1492"/>
                <a:gd name="T30" fmla="*/ 2230 w 3625"/>
                <a:gd name="T31" fmla="*/ 444 h 1492"/>
                <a:gd name="T32" fmla="*/ 2456 w 3625"/>
                <a:gd name="T33" fmla="*/ 547 h 1492"/>
                <a:gd name="T34" fmla="*/ 2666 w 3625"/>
                <a:gd name="T35" fmla="*/ 662 h 1492"/>
                <a:gd name="T36" fmla="*/ 2859 w 3625"/>
                <a:gd name="T37" fmla="*/ 786 h 1492"/>
                <a:gd name="T38" fmla="*/ 3046 w 3625"/>
                <a:gd name="T39" fmla="*/ 920 h 1492"/>
                <a:gd name="T40" fmla="*/ 3193 w 3625"/>
                <a:gd name="T41" fmla="*/ 1038 h 1492"/>
                <a:gd name="T42" fmla="*/ 3332 w 3625"/>
                <a:gd name="T43" fmla="*/ 1168 h 1492"/>
                <a:gd name="T44" fmla="*/ 3440 w 3625"/>
                <a:gd name="T45" fmla="*/ 1280 h 1492"/>
                <a:gd name="T46" fmla="*/ 3524 w 3625"/>
                <a:gd name="T47" fmla="*/ 1380 h 1492"/>
                <a:gd name="T48" fmla="*/ 3624 w 3625"/>
                <a:gd name="T49" fmla="*/ 1491 h 1492"/>
                <a:gd name="T50" fmla="*/ 3608 w 3625"/>
                <a:gd name="T51" fmla="*/ 1491 h 1492"/>
                <a:gd name="T52" fmla="*/ 0 w 3625"/>
                <a:gd name="T53" fmla="*/ 1491 h 149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>
                <a:gd name="T0" fmla="*/ 2718 w 5143"/>
                <a:gd name="T1" fmla="*/ 405 h 1902"/>
                <a:gd name="T2" fmla="*/ 2466 w 5143"/>
                <a:gd name="T3" fmla="*/ 333 h 1902"/>
                <a:gd name="T4" fmla="*/ 2202 w 5143"/>
                <a:gd name="T5" fmla="*/ 261 h 1902"/>
                <a:gd name="T6" fmla="*/ 1929 w 5143"/>
                <a:gd name="T7" fmla="*/ 198 h 1902"/>
                <a:gd name="T8" fmla="*/ 1695 w 5143"/>
                <a:gd name="T9" fmla="*/ 153 h 1902"/>
                <a:gd name="T10" fmla="*/ 1434 w 5143"/>
                <a:gd name="T11" fmla="*/ 111 h 1902"/>
                <a:gd name="T12" fmla="*/ 1188 w 5143"/>
                <a:gd name="T13" fmla="*/ 75 h 1902"/>
                <a:gd name="T14" fmla="*/ 957 w 5143"/>
                <a:gd name="T15" fmla="*/ 48 h 1902"/>
                <a:gd name="T16" fmla="*/ 747 w 5143"/>
                <a:gd name="T17" fmla="*/ 30 h 1902"/>
                <a:gd name="T18" fmla="*/ 501 w 5143"/>
                <a:gd name="T19" fmla="*/ 15 h 1902"/>
                <a:gd name="T20" fmla="*/ 246 w 5143"/>
                <a:gd name="T21" fmla="*/ 3 h 1902"/>
                <a:gd name="T22" fmla="*/ 0 w 5143"/>
                <a:gd name="T23" fmla="*/ 0 h 1902"/>
                <a:gd name="T24" fmla="*/ 0 w 5143"/>
                <a:gd name="T25" fmla="*/ 275 h 1902"/>
                <a:gd name="T26" fmla="*/ 0 w 5143"/>
                <a:gd name="T27" fmla="*/ 345 h 1902"/>
                <a:gd name="T28" fmla="*/ 0 w 5143"/>
                <a:gd name="T29" fmla="*/ 275 h 1902"/>
                <a:gd name="T30" fmla="*/ 0 w 5143"/>
                <a:gd name="T31" fmla="*/ 342 h 1902"/>
                <a:gd name="T32" fmla="*/ 339 w 5143"/>
                <a:gd name="T33" fmla="*/ 351 h 1902"/>
                <a:gd name="T34" fmla="*/ 606 w 5143"/>
                <a:gd name="T35" fmla="*/ 372 h 1902"/>
                <a:gd name="T36" fmla="*/ 852 w 5143"/>
                <a:gd name="T37" fmla="*/ 399 h 1902"/>
                <a:gd name="T38" fmla="*/ 1068 w 5143"/>
                <a:gd name="T39" fmla="*/ 435 h 1902"/>
                <a:gd name="T40" fmla="*/ 1275 w 5143"/>
                <a:gd name="T41" fmla="*/ 474 h 1902"/>
                <a:gd name="T42" fmla="*/ 1545 w 5143"/>
                <a:gd name="T43" fmla="*/ 540 h 1902"/>
                <a:gd name="T44" fmla="*/ 1761 w 5143"/>
                <a:gd name="T45" fmla="*/ 603 h 1902"/>
                <a:gd name="T46" fmla="*/ 1971 w 5143"/>
                <a:gd name="T47" fmla="*/ 678 h 1902"/>
                <a:gd name="T48" fmla="*/ 2166 w 5143"/>
                <a:gd name="T49" fmla="*/ 747 h 1902"/>
                <a:gd name="T50" fmla="*/ 2397 w 5143"/>
                <a:gd name="T51" fmla="*/ 852 h 1902"/>
                <a:gd name="T52" fmla="*/ 2613 w 5143"/>
                <a:gd name="T53" fmla="*/ 960 h 1902"/>
                <a:gd name="T54" fmla="*/ 2832 w 5143"/>
                <a:gd name="T55" fmla="*/ 1095 h 1902"/>
                <a:gd name="T56" fmla="*/ 3012 w 5143"/>
                <a:gd name="T57" fmla="*/ 1212 h 1902"/>
                <a:gd name="T58" fmla="*/ 3186 w 5143"/>
                <a:gd name="T59" fmla="*/ 1347 h 1902"/>
                <a:gd name="T60" fmla="*/ 3351 w 5143"/>
                <a:gd name="T61" fmla="*/ 1497 h 1902"/>
                <a:gd name="T62" fmla="*/ 3480 w 5143"/>
                <a:gd name="T63" fmla="*/ 1629 h 1902"/>
                <a:gd name="T64" fmla="*/ 3612 w 5143"/>
                <a:gd name="T65" fmla="*/ 1785 h 1902"/>
                <a:gd name="T66" fmla="*/ 3699 w 5143"/>
                <a:gd name="T67" fmla="*/ 1901 h 1902"/>
                <a:gd name="T68" fmla="*/ 5142 w 5143"/>
                <a:gd name="T69" fmla="*/ 1901 h 1902"/>
                <a:gd name="T70" fmla="*/ 5076 w 5143"/>
                <a:gd name="T71" fmla="*/ 1827 h 1902"/>
                <a:gd name="T72" fmla="*/ 4968 w 5143"/>
                <a:gd name="T73" fmla="*/ 1707 h 1902"/>
                <a:gd name="T74" fmla="*/ 4797 w 5143"/>
                <a:gd name="T75" fmla="*/ 1539 h 1902"/>
                <a:gd name="T76" fmla="*/ 4617 w 5143"/>
                <a:gd name="T77" fmla="*/ 1383 h 1902"/>
                <a:gd name="T78" fmla="*/ 4410 w 5143"/>
                <a:gd name="T79" fmla="*/ 1221 h 1902"/>
                <a:gd name="T80" fmla="*/ 4185 w 5143"/>
                <a:gd name="T81" fmla="*/ 1071 h 1902"/>
                <a:gd name="T82" fmla="*/ 3960 w 5143"/>
                <a:gd name="T83" fmla="*/ 939 h 1902"/>
                <a:gd name="T84" fmla="*/ 3708 w 5143"/>
                <a:gd name="T85" fmla="*/ 801 h 1902"/>
                <a:gd name="T86" fmla="*/ 3492 w 5143"/>
                <a:gd name="T87" fmla="*/ 702 h 1902"/>
                <a:gd name="T88" fmla="*/ 3231 w 5143"/>
                <a:gd name="T89" fmla="*/ 588 h 1902"/>
                <a:gd name="T90" fmla="*/ 2964 w 5143"/>
                <a:gd name="T91" fmla="*/ 489 h 1902"/>
                <a:gd name="T92" fmla="*/ 2718 w 5143"/>
                <a:gd name="T93" fmla="*/ 405 h 190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>
                <a:gd name="T0" fmla="*/ 0 w 5760"/>
                <a:gd name="T1" fmla="*/ 0 h 2325"/>
                <a:gd name="T2" fmla="*/ 0 w 5760"/>
                <a:gd name="T3" fmla="*/ 339 h 2325"/>
                <a:gd name="T4" fmla="*/ 558 w 5760"/>
                <a:gd name="T5" fmla="*/ 357 h 2325"/>
                <a:gd name="T6" fmla="*/ 807 w 5760"/>
                <a:gd name="T7" fmla="*/ 375 h 2325"/>
                <a:gd name="T8" fmla="*/ 1056 w 5760"/>
                <a:gd name="T9" fmla="*/ 399 h 2325"/>
                <a:gd name="T10" fmla="*/ 1272 w 5760"/>
                <a:gd name="T11" fmla="*/ 426 h 2325"/>
                <a:gd name="T12" fmla="*/ 1539 w 5760"/>
                <a:gd name="T13" fmla="*/ 465 h 2325"/>
                <a:gd name="T14" fmla="*/ 1791 w 5760"/>
                <a:gd name="T15" fmla="*/ 510 h 2325"/>
                <a:gd name="T16" fmla="*/ 2076 w 5760"/>
                <a:gd name="T17" fmla="*/ 570 h 2325"/>
                <a:gd name="T18" fmla="*/ 2334 w 5760"/>
                <a:gd name="T19" fmla="*/ 630 h 2325"/>
                <a:gd name="T20" fmla="*/ 2544 w 5760"/>
                <a:gd name="T21" fmla="*/ 687 h 2325"/>
                <a:gd name="T22" fmla="*/ 2775 w 5760"/>
                <a:gd name="T23" fmla="*/ 759 h 2325"/>
                <a:gd name="T24" fmla="*/ 3003 w 5760"/>
                <a:gd name="T25" fmla="*/ 837 h 2325"/>
                <a:gd name="T26" fmla="*/ 3231 w 5760"/>
                <a:gd name="T27" fmla="*/ 924 h 2325"/>
                <a:gd name="T28" fmla="*/ 3438 w 5760"/>
                <a:gd name="T29" fmla="*/ 1005 h 2325"/>
                <a:gd name="T30" fmla="*/ 3663 w 5760"/>
                <a:gd name="T31" fmla="*/ 1110 h 2325"/>
                <a:gd name="T32" fmla="*/ 3903 w 5760"/>
                <a:gd name="T33" fmla="*/ 1233 h 2325"/>
                <a:gd name="T34" fmla="*/ 4149 w 5760"/>
                <a:gd name="T35" fmla="*/ 1374 h 2325"/>
                <a:gd name="T36" fmla="*/ 4353 w 5760"/>
                <a:gd name="T37" fmla="*/ 1506 h 2325"/>
                <a:gd name="T38" fmla="*/ 4491 w 5760"/>
                <a:gd name="T39" fmla="*/ 1602 h 2325"/>
                <a:gd name="T40" fmla="*/ 4668 w 5760"/>
                <a:gd name="T41" fmla="*/ 1740 h 2325"/>
                <a:gd name="T42" fmla="*/ 4824 w 5760"/>
                <a:gd name="T43" fmla="*/ 1875 h 2325"/>
                <a:gd name="T44" fmla="*/ 4968 w 5760"/>
                <a:gd name="T45" fmla="*/ 2016 h 2325"/>
                <a:gd name="T46" fmla="*/ 5100 w 5760"/>
                <a:gd name="T47" fmla="*/ 2154 h 2325"/>
                <a:gd name="T48" fmla="*/ 5238 w 5760"/>
                <a:gd name="T49" fmla="*/ 2324 h 2325"/>
                <a:gd name="T50" fmla="*/ 5759 w 5760"/>
                <a:gd name="T51" fmla="*/ 2324 h 2325"/>
                <a:gd name="T52" fmla="*/ 5759 w 5760"/>
                <a:gd name="T53" fmla="*/ 1245 h 2325"/>
                <a:gd name="T54" fmla="*/ 5580 w 5760"/>
                <a:gd name="T55" fmla="*/ 1119 h 2325"/>
                <a:gd name="T56" fmla="*/ 5400 w 5760"/>
                <a:gd name="T57" fmla="*/ 1020 h 2325"/>
                <a:gd name="T58" fmla="*/ 5205 w 5760"/>
                <a:gd name="T59" fmla="*/ 918 h 2325"/>
                <a:gd name="T60" fmla="*/ 5031 w 5760"/>
                <a:gd name="T61" fmla="*/ 837 h 2325"/>
                <a:gd name="T62" fmla="*/ 4866 w 5760"/>
                <a:gd name="T63" fmla="*/ 771 h 2325"/>
                <a:gd name="T64" fmla="*/ 4710 w 5760"/>
                <a:gd name="T65" fmla="*/ 711 h 2325"/>
                <a:gd name="T66" fmla="*/ 4545 w 5760"/>
                <a:gd name="T67" fmla="*/ 651 h 2325"/>
                <a:gd name="T68" fmla="*/ 4386 w 5760"/>
                <a:gd name="T69" fmla="*/ 600 h 2325"/>
                <a:gd name="T70" fmla="*/ 4248 w 5760"/>
                <a:gd name="T71" fmla="*/ 552 h 2325"/>
                <a:gd name="T72" fmla="*/ 3993 w 5760"/>
                <a:gd name="T73" fmla="*/ 483 h 2325"/>
                <a:gd name="T74" fmla="*/ 3777 w 5760"/>
                <a:gd name="T75" fmla="*/ 423 h 2325"/>
                <a:gd name="T76" fmla="*/ 3564 w 5760"/>
                <a:gd name="T77" fmla="*/ 375 h 2325"/>
                <a:gd name="T78" fmla="*/ 3282 w 5760"/>
                <a:gd name="T79" fmla="*/ 312 h 2325"/>
                <a:gd name="T80" fmla="*/ 3003 w 5760"/>
                <a:gd name="T81" fmla="*/ 261 h 2325"/>
                <a:gd name="T82" fmla="*/ 2733 w 5760"/>
                <a:gd name="T83" fmla="*/ 213 h 2325"/>
                <a:gd name="T84" fmla="*/ 2451 w 5760"/>
                <a:gd name="T85" fmla="*/ 171 h 2325"/>
                <a:gd name="T86" fmla="*/ 2211 w 5760"/>
                <a:gd name="T87" fmla="*/ 138 h 2325"/>
                <a:gd name="T88" fmla="*/ 1974 w 5760"/>
                <a:gd name="T89" fmla="*/ 108 h 2325"/>
                <a:gd name="T90" fmla="*/ 1665 w 5760"/>
                <a:gd name="T91" fmla="*/ 81 h 2325"/>
                <a:gd name="T92" fmla="*/ 1437 w 5760"/>
                <a:gd name="T93" fmla="*/ 60 h 2325"/>
                <a:gd name="T94" fmla="*/ 1125 w 5760"/>
                <a:gd name="T95" fmla="*/ 36 h 2325"/>
                <a:gd name="T96" fmla="*/ 828 w 5760"/>
                <a:gd name="T97" fmla="*/ 21 h 2325"/>
                <a:gd name="T98" fmla="*/ 558 w 5760"/>
                <a:gd name="T99" fmla="*/ 12 h 2325"/>
                <a:gd name="T100" fmla="*/ 282 w 5760"/>
                <a:gd name="T101" fmla="*/ 3 h 2325"/>
                <a:gd name="T102" fmla="*/ 0 w 5760"/>
                <a:gd name="T103" fmla="*/ 0 h 23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>
                <a:gd name="T0" fmla="*/ 0 w 5760"/>
                <a:gd name="T1" fmla="*/ 0 h 1573"/>
                <a:gd name="T2" fmla="*/ 0 w 5760"/>
                <a:gd name="T3" fmla="*/ 351 h 1573"/>
                <a:gd name="T4" fmla="*/ 282 w 5760"/>
                <a:gd name="T5" fmla="*/ 357 h 1573"/>
                <a:gd name="T6" fmla="*/ 627 w 5760"/>
                <a:gd name="T7" fmla="*/ 363 h 1573"/>
                <a:gd name="T8" fmla="*/ 960 w 5760"/>
                <a:gd name="T9" fmla="*/ 375 h 1573"/>
                <a:gd name="T10" fmla="*/ 1218 w 5760"/>
                <a:gd name="T11" fmla="*/ 393 h 1573"/>
                <a:gd name="T12" fmla="*/ 1470 w 5760"/>
                <a:gd name="T13" fmla="*/ 411 h 1573"/>
                <a:gd name="T14" fmla="*/ 1746 w 5760"/>
                <a:gd name="T15" fmla="*/ 435 h 1573"/>
                <a:gd name="T16" fmla="*/ 2022 w 5760"/>
                <a:gd name="T17" fmla="*/ 462 h 1573"/>
                <a:gd name="T18" fmla="*/ 2340 w 5760"/>
                <a:gd name="T19" fmla="*/ 504 h 1573"/>
                <a:gd name="T20" fmla="*/ 2664 w 5760"/>
                <a:gd name="T21" fmla="*/ 549 h 1573"/>
                <a:gd name="T22" fmla="*/ 2952 w 5760"/>
                <a:gd name="T23" fmla="*/ 597 h 1573"/>
                <a:gd name="T24" fmla="*/ 3225 w 5760"/>
                <a:gd name="T25" fmla="*/ 648 h 1573"/>
                <a:gd name="T26" fmla="*/ 3513 w 5760"/>
                <a:gd name="T27" fmla="*/ 708 h 1573"/>
                <a:gd name="T28" fmla="*/ 3693 w 5760"/>
                <a:gd name="T29" fmla="*/ 750 h 1573"/>
                <a:gd name="T30" fmla="*/ 3936 w 5760"/>
                <a:gd name="T31" fmla="*/ 810 h 1573"/>
                <a:gd name="T32" fmla="*/ 4095 w 5760"/>
                <a:gd name="T33" fmla="*/ 855 h 1573"/>
                <a:gd name="T34" fmla="*/ 4281 w 5760"/>
                <a:gd name="T35" fmla="*/ 909 h 1573"/>
                <a:gd name="T36" fmla="*/ 4503 w 5760"/>
                <a:gd name="T37" fmla="*/ 981 h 1573"/>
                <a:gd name="T38" fmla="*/ 4704 w 5760"/>
                <a:gd name="T39" fmla="*/ 1053 h 1573"/>
                <a:gd name="T40" fmla="*/ 4911 w 5760"/>
                <a:gd name="T41" fmla="*/ 1131 h 1573"/>
                <a:gd name="T42" fmla="*/ 5073 w 5760"/>
                <a:gd name="T43" fmla="*/ 1197 h 1573"/>
                <a:gd name="T44" fmla="*/ 5256 w 5760"/>
                <a:gd name="T45" fmla="*/ 1281 h 1573"/>
                <a:gd name="T46" fmla="*/ 5475 w 5760"/>
                <a:gd name="T47" fmla="*/ 1401 h 1573"/>
                <a:gd name="T48" fmla="*/ 5628 w 5760"/>
                <a:gd name="T49" fmla="*/ 1482 h 1573"/>
                <a:gd name="T50" fmla="*/ 5759 w 5760"/>
                <a:gd name="T51" fmla="*/ 1572 h 1573"/>
                <a:gd name="T52" fmla="*/ 5759 w 5760"/>
                <a:gd name="T53" fmla="*/ 633 h 1573"/>
                <a:gd name="T54" fmla="*/ 5493 w 5760"/>
                <a:gd name="T55" fmla="*/ 570 h 1573"/>
                <a:gd name="T56" fmla="*/ 5214 w 5760"/>
                <a:gd name="T57" fmla="*/ 501 h 1573"/>
                <a:gd name="T58" fmla="*/ 4950 w 5760"/>
                <a:gd name="T59" fmla="*/ 444 h 1573"/>
                <a:gd name="T60" fmla="*/ 4701 w 5760"/>
                <a:gd name="T61" fmla="*/ 396 h 1573"/>
                <a:gd name="T62" fmla="*/ 4425 w 5760"/>
                <a:gd name="T63" fmla="*/ 348 h 1573"/>
                <a:gd name="T64" fmla="*/ 4110 w 5760"/>
                <a:gd name="T65" fmla="*/ 294 h 1573"/>
                <a:gd name="T66" fmla="*/ 3813 w 5760"/>
                <a:gd name="T67" fmla="*/ 252 h 1573"/>
                <a:gd name="T68" fmla="*/ 3549 w 5760"/>
                <a:gd name="T69" fmla="*/ 213 h 1573"/>
                <a:gd name="T70" fmla="*/ 3261 w 5760"/>
                <a:gd name="T71" fmla="*/ 183 h 1573"/>
                <a:gd name="T72" fmla="*/ 3015 w 5760"/>
                <a:gd name="T73" fmla="*/ 153 h 1573"/>
                <a:gd name="T74" fmla="*/ 2757 w 5760"/>
                <a:gd name="T75" fmla="*/ 129 h 1573"/>
                <a:gd name="T76" fmla="*/ 2520 w 5760"/>
                <a:gd name="T77" fmla="*/ 105 h 1573"/>
                <a:gd name="T78" fmla="*/ 2301 w 5760"/>
                <a:gd name="T79" fmla="*/ 87 h 1573"/>
                <a:gd name="T80" fmla="*/ 2013 w 5760"/>
                <a:gd name="T81" fmla="*/ 66 h 1573"/>
                <a:gd name="T82" fmla="*/ 1731 w 5760"/>
                <a:gd name="T83" fmla="*/ 48 h 1573"/>
                <a:gd name="T84" fmla="*/ 1524 w 5760"/>
                <a:gd name="T85" fmla="*/ 39 h 1573"/>
                <a:gd name="T86" fmla="*/ 1260 w 5760"/>
                <a:gd name="T87" fmla="*/ 27 h 1573"/>
                <a:gd name="T88" fmla="*/ 966 w 5760"/>
                <a:gd name="T89" fmla="*/ 15 h 1573"/>
                <a:gd name="T90" fmla="*/ 714 w 5760"/>
                <a:gd name="T91" fmla="*/ 12 h 1573"/>
                <a:gd name="T92" fmla="*/ 510 w 5760"/>
                <a:gd name="T93" fmla="*/ 6 h 1573"/>
                <a:gd name="T94" fmla="*/ 243 w 5760"/>
                <a:gd name="T95" fmla="*/ 0 h 1573"/>
                <a:gd name="T96" fmla="*/ 0 w 5760"/>
                <a:gd name="T97" fmla="*/ 0 h 15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>
                <a:gd name="T0" fmla="*/ 0 w 5760"/>
                <a:gd name="T1" fmla="*/ 0 h 970"/>
                <a:gd name="T2" fmla="*/ 0 w 5760"/>
                <a:gd name="T3" fmla="*/ 339 h 970"/>
                <a:gd name="T4" fmla="*/ 318 w 5760"/>
                <a:gd name="T5" fmla="*/ 342 h 970"/>
                <a:gd name="T6" fmla="*/ 591 w 5760"/>
                <a:gd name="T7" fmla="*/ 348 h 970"/>
                <a:gd name="T8" fmla="*/ 846 w 5760"/>
                <a:gd name="T9" fmla="*/ 354 h 970"/>
                <a:gd name="T10" fmla="*/ 1074 w 5760"/>
                <a:gd name="T11" fmla="*/ 360 h 970"/>
                <a:gd name="T12" fmla="*/ 1314 w 5760"/>
                <a:gd name="T13" fmla="*/ 366 h 970"/>
                <a:gd name="T14" fmla="*/ 1599 w 5760"/>
                <a:gd name="T15" fmla="*/ 381 h 970"/>
                <a:gd name="T16" fmla="*/ 1911 w 5760"/>
                <a:gd name="T17" fmla="*/ 399 h 970"/>
                <a:gd name="T18" fmla="*/ 2241 w 5760"/>
                <a:gd name="T19" fmla="*/ 420 h 970"/>
                <a:gd name="T20" fmla="*/ 2619 w 5760"/>
                <a:gd name="T21" fmla="*/ 453 h 970"/>
                <a:gd name="T22" fmla="*/ 2889 w 5760"/>
                <a:gd name="T23" fmla="*/ 477 h 970"/>
                <a:gd name="T24" fmla="*/ 3177 w 5760"/>
                <a:gd name="T25" fmla="*/ 507 h 970"/>
                <a:gd name="T26" fmla="*/ 3498 w 5760"/>
                <a:gd name="T27" fmla="*/ 543 h 970"/>
                <a:gd name="T28" fmla="*/ 3813 w 5760"/>
                <a:gd name="T29" fmla="*/ 585 h 970"/>
                <a:gd name="T30" fmla="*/ 4044 w 5760"/>
                <a:gd name="T31" fmla="*/ 618 h 970"/>
                <a:gd name="T32" fmla="*/ 4365 w 5760"/>
                <a:gd name="T33" fmla="*/ 669 h 970"/>
                <a:gd name="T34" fmla="*/ 4683 w 5760"/>
                <a:gd name="T35" fmla="*/ 726 h 970"/>
                <a:gd name="T36" fmla="*/ 4980 w 5760"/>
                <a:gd name="T37" fmla="*/ 786 h 970"/>
                <a:gd name="T38" fmla="*/ 5268 w 5760"/>
                <a:gd name="T39" fmla="*/ 846 h 970"/>
                <a:gd name="T40" fmla="*/ 5646 w 5760"/>
                <a:gd name="T41" fmla="*/ 942 h 970"/>
                <a:gd name="T42" fmla="*/ 5759 w 5760"/>
                <a:gd name="T43" fmla="*/ 969 h 970"/>
                <a:gd name="T44" fmla="*/ 5759 w 5760"/>
                <a:gd name="T45" fmla="*/ 0 h 970"/>
                <a:gd name="T46" fmla="*/ 0 w 5760"/>
                <a:gd name="T47" fmla="*/ 0 h 97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>
                <a:gd name="T0" fmla="*/ 0 w 5760"/>
                <a:gd name="T1" fmla="*/ 753 h 1060"/>
                <a:gd name="T2" fmla="*/ 0 w 5760"/>
                <a:gd name="T3" fmla="*/ 1059 h 1060"/>
                <a:gd name="T4" fmla="*/ 5759 w 5760"/>
                <a:gd name="T5" fmla="*/ 1059 h 1060"/>
                <a:gd name="T6" fmla="*/ 5759 w 5760"/>
                <a:gd name="T7" fmla="*/ 0 h 1060"/>
                <a:gd name="T8" fmla="*/ 5430 w 5760"/>
                <a:gd name="T9" fmla="*/ 0 h 1060"/>
                <a:gd name="T10" fmla="*/ 5298 w 5760"/>
                <a:gd name="T11" fmla="*/ 84 h 1060"/>
                <a:gd name="T12" fmla="*/ 5136 w 5760"/>
                <a:gd name="T13" fmla="*/ 159 h 1060"/>
                <a:gd name="T14" fmla="*/ 4968 w 5760"/>
                <a:gd name="T15" fmla="*/ 222 h 1060"/>
                <a:gd name="T16" fmla="*/ 4812 w 5760"/>
                <a:gd name="T17" fmla="*/ 267 h 1060"/>
                <a:gd name="T18" fmla="*/ 4626 w 5760"/>
                <a:gd name="T19" fmla="*/ 324 h 1060"/>
                <a:gd name="T20" fmla="*/ 4440 w 5760"/>
                <a:gd name="T21" fmla="*/ 366 h 1060"/>
                <a:gd name="T22" fmla="*/ 4230 w 5760"/>
                <a:gd name="T23" fmla="*/ 414 h 1060"/>
                <a:gd name="T24" fmla="*/ 3939 w 5760"/>
                <a:gd name="T25" fmla="*/ 468 h 1060"/>
                <a:gd name="T26" fmla="*/ 3711 w 5760"/>
                <a:gd name="T27" fmla="*/ 504 h 1060"/>
                <a:gd name="T28" fmla="*/ 3441 w 5760"/>
                <a:gd name="T29" fmla="*/ 543 h 1060"/>
                <a:gd name="T30" fmla="*/ 3189 w 5760"/>
                <a:gd name="T31" fmla="*/ 579 h 1060"/>
                <a:gd name="T32" fmla="*/ 2925 w 5760"/>
                <a:gd name="T33" fmla="*/ 606 h 1060"/>
                <a:gd name="T34" fmla="*/ 2679 w 5760"/>
                <a:gd name="T35" fmla="*/ 633 h 1060"/>
                <a:gd name="T36" fmla="*/ 2418 w 5760"/>
                <a:gd name="T37" fmla="*/ 654 h 1060"/>
                <a:gd name="T38" fmla="*/ 2142 w 5760"/>
                <a:gd name="T39" fmla="*/ 675 h 1060"/>
                <a:gd name="T40" fmla="*/ 1896 w 5760"/>
                <a:gd name="T41" fmla="*/ 693 h 1060"/>
                <a:gd name="T42" fmla="*/ 1647 w 5760"/>
                <a:gd name="T43" fmla="*/ 708 h 1060"/>
                <a:gd name="T44" fmla="*/ 1404 w 5760"/>
                <a:gd name="T45" fmla="*/ 720 h 1060"/>
                <a:gd name="T46" fmla="*/ 1170 w 5760"/>
                <a:gd name="T47" fmla="*/ 732 h 1060"/>
                <a:gd name="T48" fmla="*/ 906 w 5760"/>
                <a:gd name="T49" fmla="*/ 738 h 1060"/>
                <a:gd name="T50" fmla="*/ 534 w 5760"/>
                <a:gd name="T51" fmla="*/ 747 h 1060"/>
                <a:gd name="T52" fmla="*/ 201 w 5760"/>
                <a:gd name="T53" fmla="*/ 753 h 1060"/>
                <a:gd name="T54" fmla="*/ 0 w 5760"/>
                <a:gd name="T55" fmla="*/ 753 h 106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>
                <a:gd name="T0" fmla="*/ 0 w 5284"/>
                <a:gd name="T1" fmla="*/ 366 h 673"/>
                <a:gd name="T2" fmla="*/ 0 w 5284"/>
                <a:gd name="T3" fmla="*/ 672 h 673"/>
                <a:gd name="T4" fmla="*/ 303 w 5284"/>
                <a:gd name="T5" fmla="*/ 672 h 673"/>
                <a:gd name="T6" fmla="*/ 723 w 5284"/>
                <a:gd name="T7" fmla="*/ 663 h 673"/>
                <a:gd name="T8" fmla="*/ 1020 w 5284"/>
                <a:gd name="T9" fmla="*/ 654 h 673"/>
                <a:gd name="T10" fmla="*/ 1302 w 5284"/>
                <a:gd name="T11" fmla="*/ 642 h 673"/>
                <a:gd name="T12" fmla="*/ 1554 w 5284"/>
                <a:gd name="T13" fmla="*/ 630 h 673"/>
                <a:gd name="T14" fmla="*/ 1779 w 5284"/>
                <a:gd name="T15" fmla="*/ 615 h 673"/>
                <a:gd name="T16" fmla="*/ 1962 w 5284"/>
                <a:gd name="T17" fmla="*/ 606 h 673"/>
                <a:gd name="T18" fmla="*/ 2193 w 5284"/>
                <a:gd name="T19" fmla="*/ 588 h 673"/>
                <a:gd name="T20" fmla="*/ 2448 w 5284"/>
                <a:gd name="T21" fmla="*/ 570 h 673"/>
                <a:gd name="T22" fmla="*/ 2700 w 5284"/>
                <a:gd name="T23" fmla="*/ 546 h 673"/>
                <a:gd name="T24" fmla="*/ 2904 w 5284"/>
                <a:gd name="T25" fmla="*/ 528 h 673"/>
                <a:gd name="T26" fmla="*/ 3138 w 5284"/>
                <a:gd name="T27" fmla="*/ 498 h 673"/>
                <a:gd name="T28" fmla="*/ 3324 w 5284"/>
                <a:gd name="T29" fmla="*/ 474 h 673"/>
                <a:gd name="T30" fmla="*/ 3534 w 5284"/>
                <a:gd name="T31" fmla="*/ 447 h 673"/>
                <a:gd name="T32" fmla="*/ 3735 w 5284"/>
                <a:gd name="T33" fmla="*/ 420 h 673"/>
                <a:gd name="T34" fmla="*/ 3933 w 5284"/>
                <a:gd name="T35" fmla="*/ 384 h 673"/>
                <a:gd name="T36" fmla="*/ 4116 w 5284"/>
                <a:gd name="T37" fmla="*/ 351 h 673"/>
                <a:gd name="T38" fmla="*/ 4266 w 5284"/>
                <a:gd name="T39" fmla="*/ 318 h 673"/>
                <a:gd name="T40" fmla="*/ 4446 w 5284"/>
                <a:gd name="T41" fmla="*/ 279 h 673"/>
                <a:gd name="T42" fmla="*/ 4620 w 5284"/>
                <a:gd name="T43" fmla="*/ 237 h 673"/>
                <a:gd name="T44" fmla="*/ 4779 w 5284"/>
                <a:gd name="T45" fmla="*/ 192 h 673"/>
                <a:gd name="T46" fmla="*/ 4920 w 5284"/>
                <a:gd name="T47" fmla="*/ 147 h 673"/>
                <a:gd name="T48" fmla="*/ 5085 w 5284"/>
                <a:gd name="T49" fmla="*/ 90 h 673"/>
                <a:gd name="T50" fmla="*/ 5193 w 5284"/>
                <a:gd name="T51" fmla="*/ 42 h 673"/>
                <a:gd name="T52" fmla="*/ 5283 w 5284"/>
                <a:gd name="T53" fmla="*/ 0 h 673"/>
                <a:gd name="T54" fmla="*/ 3201 w 5284"/>
                <a:gd name="T55" fmla="*/ 0 h 673"/>
                <a:gd name="T56" fmla="*/ 2982 w 5284"/>
                <a:gd name="T57" fmla="*/ 57 h 673"/>
                <a:gd name="T58" fmla="*/ 2775 w 5284"/>
                <a:gd name="T59" fmla="*/ 108 h 673"/>
                <a:gd name="T60" fmla="*/ 2562 w 5284"/>
                <a:gd name="T61" fmla="*/ 150 h 673"/>
                <a:gd name="T62" fmla="*/ 2397 w 5284"/>
                <a:gd name="T63" fmla="*/ 183 h 673"/>
                <a:gd name="T64" fmla="*/ 2205 w 5284"/>
                <a:gd name="T65" fmla="*/ 213 h 673"/>
                <a:gd name="T66" fmla="*/ 2001 w 5284"/>
                <a:gd name="T67" fmla="*/ 243 h 673"/>
                <a:gd name="T68" fmla="*/ 1776 w 5284"/>
                <a:gd name="T69" fmla="*/ 273 h 673"/>
                <a:gd name="T70" fmla="*/ 1536 w 5284"/>
                <a:gd name="T71" fmla="*/ 297 h 673"/>
                <a:gd name="T72" fmla="*/ 1344 w 5284"/>
                <a:gd name="T73" fmla="*/ 312 h 673"/>
                <a:gd name="T74" fmla="*/ 1134 w 5284"/>
                <a:gd name="T75" fmla="*/ 330 h 673"/>
                <a:gd name="T76" fmla="*/ 921 w 5284"/>
                <a:gd name="T77" fmla="*/ 342 h 673"/>
                <a:gd name="T78" fmla="*/ 696 w 5284"/>
                <a:gd name="T79" fmla="*/ 354 h 673"/>
                <a:gd name="T80" fmla="*/ 501 w 5284"/>
                <a:gd name="T81" fmla="*/ 360 h 673"/>
                <a:gd name="T82" fmla="*/ 279 w 5284"/>
                <a:gd name="T83" fmla="*/ 366 h 673"/>
                <a:gd name="T84" fmla="*/ 99 w 5284"/>
                <a:gd name="T85" fmla="*/ 369 h 673"/>
                <a:gd name="T86" fmla="*/ 0 w 5284"/>
                <a:gd name="T87" fmla="*/ 366 h 6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>
                <a:gd name="T0" fmla="*/ 0 w 2884"/>
                <a:gd name="T1" fmla="*/ 0 h 286"/>
                <a:gd name="T2" fmla="*/ 0 w 2884"/>
                <a:gd name="T3" fmla="*/ 285 h 286"/>
                <a:gd name="T4" fmla="*/ 192 w 2884"/>
                <a:gd name="T5" fmla="*/ 285 h 286"/>
                <a:gd name="T6" fmla="*/ 384 w 2884"/>
                <a:gd name="T7" fmla="*/ 282 h 286"/>
                <a:gd name="T8" fmla="*/ 579 w 2884"/>
                <a:gd name="T9" fmla="*/ 276 h 286"/>
                <a:gd name="T10" fmla="*/ 789 w 2884"/>
                <a:gd name="T11" fmla="*/ 267 h 286"/>
                <a:gd name="T12" fmla="*/ 999 w 2884"/>
                <a:gd name="T13" fmla="*/ 258 h 286"/>
                <a:gd name="T14" fmla="*/ 1161 w 2884"/>
                <a:gd name="T15" fmla="*/ 246 h 286"/>
                <a:gd name="T16" fmla="*/ 1302 w 2884"/>
                <a:gd name="T17" fmla="*/ 234 h 286"/>
                <a:gd name="T18" fmla="*/ 1458 w 2884"/>
                <a:gd name="T19" fmla="*/ 222 h 286"/>
                <a:gd name="T20" fmla="*/ 1665 w 2884"/>
                <a:gd name="T21" fmla="*/ 201 h 286"/>
                <a:gd name="T22" fmla="*/ 1992 w 2884"/>
                <a:gd name="T23" fmla="*/ 159 h 286"/>
                <a:gd name="T24" fmla="*/ 2301 w 2884"/>
                <a:gd name="T25" fmla="*/ 117 h 286"/>
                <a:gd name="T26" fmla="*/ 2604 w 2884"/>
                <a:gd name="T27" fmla="*/ 60 h 286"/>
                <a:gd name="T28" fmla="*/ 2883 w 2884"/>
                <a:gd name="T29" fmla="*/ 0 h 286"/>
                <a:gd name="T30" fmla="*/ 0 w 2884"/>
                <a:gd name="T31" fmla="*/ 0 h 2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80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85B0F-6998-406F-B928-017147C710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986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96E1D-7E36-403E-B471-64D9ACC80A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07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5DEA17-3C98-4F2D-A457-4B3F29D373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098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C12F80-29ED-4FE9-BFD8-4E765B8077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724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59EA5-A539-4053-A504-54D43D5A2F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0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67EE01-CD41-48E9-81CD-D1CF1F8AEE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663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4B444-B421-4759-98A6-1474875272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472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F24952-CC3E-44D8-8697-EA16886012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89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8B5DB7-397E-42FB-B364-D4313C78A0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76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F2CD25-8A43-4CC6-9D36-188E270100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59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51249B-EA2F-43EC-BFEA-370BD90C79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816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D7AB63-F075-4DA6-AEC2-AD7E5592C3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9909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9525" y="-20638"/>
            <a:ext cx="9153525" cy="6878638"/>
            <a:chOff x="-6" y="-13"/>
            <a:chExt cx="5766" cy="4333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>
                <a:gd name="T0" fmla="*/ 0 w 3625"/>
                <a:gd name="T1" fmla="*/ 1491 h 1492"/>
                <a:gd name="T2" fmla="*/ 0 w 3625"/>
                <a:gd name="T3" fmla="*/ 0 h 1492"/>
                <a:gd name="T4" fmla="*/ 171 w 3625"/>
                <a:gd name="T5" fmla="*/ 3 h 1492"/>
                <a:gd name="T6" fmla="*/ 355 w 3625"/>
                <a:gd name="T7" fmla="*/ 9 h 1492"/>
                <a:gd name="T8" fmla="*/ 499 w 3625"/>
                <a:gd name="T9" fmla="*/ 21 h 1492"/>
                <a:gd name="T10" fmla="*/ 650 w 3625"/>
                <a:gd name="T11" fmla="*/ 36 h 1492"/>
                <a:gd name="T12" fmla="*/ 809 w 3625"/>
                <a:gd name="T13" fmla="*/ 54 h 1492"/>
                <a:gd name="T14" fmla="*/ 957 w 3625"/>
                <a:gd name="T15" fmla="*/ 78 h 1492"/>
                <a:gd name="T16" fmla="*/ 1119 w 3625"/>
                <a:gd name="T17" fmla="*/ 105 h 1492"/>
                <a:gd name="T18" fmla="*/ 1261 w 3625"/>
                <a:gd name="T19" fmla="*/ 133 h 1492"/>
                <a:gd name="T20" fmla="*/ 1441 w 3625"/>
                <a:gd name="T21" fmla="*/ 175 h 1492"/>
                <a:gd name="T22" fmla="*/ 1598 w 3625"/>
                <a:gd name="T23" fmla="*/ 217 h 1492"/>
                <a:gd name="T24" fmla="*/ 1763 w 3625"/>
                <a:gd name="T25" fmla="*/ 269 h 1492"/>
                <a:gd name="T26" fmla="*/ 1887 w 3625"/>
                <a:gd name="T27" fmla="*/ 308 h 1492"/>
                <a:gd name="T28" fmla="*/ 2085 w 3625"/>
                <a:gd name="T29" fmla="*/ 384 h 1492"/>
                <a:gd name="T30" fmla="*/ 2230 w 3625"/>
                <a:gd name="T31" fmla="*/ 444 h 1492"/>
                <a:gd name="T32" fmla="*/ 2456 w 3625"/>
                <a:gd name="T33" fmla="*/ 547 h 1492"/>
                <a:gd name="T34" fmla="*/ 2666 w 3625"/>
                <a:gd name="T35" fmla="*/ 662 h 1492"/>
                <a:gd name="T36" fmla="*/ 2859 w 3625"/>
                <a:gd name="T37" fmla="*/ 786 h 1492"/>
                <a:gd name="T38" fmla="*/ 3046 w 3625"/>
                <a:gd name="T39" fmla="*/ 920 h 1492"/>
                <a:gd name="T40" fmla="*/ 3193 w 3625"/>
                <a:gd name="T41" fmla="*/ 1038 h 1492"/>
                <a:gd name="T42" fmla="*/ 3332 w 3625"/>
                <a:gd name="T43" fmla="*/ 1168 h 1492"/>
                <a:gd name="T44" fmla="*/ 3440 w 3625"/>
                <a:gd name="T45" fmla="*/ 1280 h 1492"/>
                <a:gd name="T46" fmla="*/ 3524 w 3625"/>
                <a:gd name="T47" fmla="*/ 1380 h 1492"/>
                <a:gd name="T48" fmla="*/ 3624 w 3625"/>
                <a:gd name="T49" fmla="*/ 1491 h 1492"/>
                <a:gd name="T50" fmla="*/ 3608 w 3625"/>
                <a:gd name="T51" fmla="*/ 1491 h 1492"/>
                <a:gd name="T52" fmla="*/ 0 w 3625"/>
                <a:gd name="T53" fmla="*/ 1491 h 149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>
                <a:gd name="T0" fmla="*/ 2718 w 5143"/>
                <a:gd name="T1" fmla="*/ 405 h 1902"/>
                <a:gd name="T2" fmla="*/ 2466 w 5143"/>
                <a:gd name="T3" fmla="*/ 333 h 1902"/>
                <a:gd name="T4" fmla="*/ 2202 w 5143"/>
                <a:gd name="T5" fmla="*/ 261 h 1902"/>
                <a:gd name="T6" fmla="*/ 1929 w 5143"/>
                <a:gd name="T7" fmla="*/ 198 h 1902"/>
                <a:gd name="T8" fmla="*/ 1695 w 5143"/>
                <a:gd name="T9" fmla="*/ 153 h 1902"/>
                <a:gd name="T10" fmla="*/ 1434 w 5143"/>
                <a:gd name="T11" fmla="*/ 111 h 1902"/>
                <a:gd name="T12" fmla="*/ 1188 w 5143"/>
                <a:gd name="T13" fmla="*/ 75 h 1902"/>
                <a:gd name="T14" fmla="*/ 957 w 5143"/>
                <a:gd name="T15" fmla="*/ 48 h 1902"/>
                <a:gd name="T16" fmla="*/ 747 w 5143"/>
                <a:gd name="T17" fmla="*/ 30 h 1902"/>
                <a:gd name="T18" fmla="*/ 501 w 5143"/>
                <a:gd name="T19" fmla="*/ 15 h 1902"/>
                <a:gd name="T20" fmla="*/ 246 w 5143"/>
                <a:gd name="T21" fmla="*/ 3 h 1902"/>
                <a:gd name="T22" fmla="*/ 0 w 5143"/>
                <a:gd name="T23" fmla="*/ 0 h 1902"/>
                <a:gd name="T24" fmla="*/ 0 w 5143"/>
                <a:gd name="T25" fmla="*/ 275 h 1902"/>
                <a:gd name="T26" fmla="*/ 0 w 5143"/>
                <a:gd name="T27" fmla="*/ 345 h 1902"/>
                <a:gd name="T28" fmla="*/ 0 w 5143"/>
                <a:gd name="T29" fmla="*/ 275 h 1902"/>
                <a:gd name="T30" fmla="*/ 0 w 5143"/>
                <a:gd name="T31" fmla="*/ 342 h 1902"/>
                <a:gd name="T32" fmla="*/ 339 w 5143"/>
                <a:gd name="T33" fmla="*/ 351 h 1902"/>
                <a:gd name="T34" fmla="*/ 606 w 5143"/>
                <a:gd name="T35" fmla="*/ 372 h 1902"/>
                <a:gd name="T36" fmla="*/ 852 w 5143"/>
                <a:gd name="T37" fmla="*/ 399 h 1902"/>
                <a:gd name="T38" fmla="*/ 1068 w 5143"/>
                <a:gd name="T39" fmla="*/ 435 h 1902"/>
                <a:gd name="T40" fmla="*/ 1275 w 5143"/>
                <a:gd name="T41" fmla="*/ 474 h 1902"/>
                <a:gd name="T42" fmla="*/ 1545 w 5143"/>
                <a:gd name="T43" fmla="*/ 540 h 1902"/>
                <a:gd name="T44" fmla="*/ 1761 w 5143"/>
                <a:gd name="T45" fmla="*/ 603 h 1902"/>
                <a:gd name="T46" fmla="*/ 1971 w 5143"/>
                <a:gd name="T47" fmla="*/ 678 h 1902"/>
                <a:gd name="T48" fmla="*/ 2166 w 5143"/>
                <a:gd name="T49" fmla="*/ 747 h 1902"/>
                <a:gd name="T50" fmla="*/ 2397 w 5143"/>
                <a:gd name="T51" fmla="*/ 852 h 1902"/>
                <a:gd name="T52" fmla="*/ 2613 w 5143"/>
                <a:gd name="T53" fmla="*/ 960 h 1902"/>
                <a:gd name="T54" fmla="*/ 2832 w 5143"/>
                <a:gd name="T55" fmla="*/ 1095 h 1902"/>
                <a:gd name="T56" fmla="*/ 3012 w 5143"/>
                <a:gd name="T57" fmla="*/ 1212 h 1902"/>
                <a:gd name="T58" fmla="*/ 3186 w 5143"/>
                <a:gd name="T59" fmla="*/ 1347 h 1902"/>
                <a:gd name="T60" fmla="*/ 3351 w 5143"/>
                <a:gd name="T61" fmla="*/ 1497 h 1902"/>
                <a:gd name="T62" fmla="*/ 3480 w 5143"/>
                <a:gd name="T63" fmla="*/ 1629 h 1902"/>
                <a:gd name="T64" fmla="*/ 3612 w 5143"/>
                <a:gd name="T65" fmla="*/ 1785 h 1902"/>
                <a:gd name="T66" fmla="*/ 3699 w 5143"/>
                <a:gd name="T67" fmla="*/ 1901 h 1902"/>
                <a:gd name="T68" fmla="*/ 5142 w 5143"/>
                <a:gd name="T69" fmla="*/ 1901 h 1902"/>
                <a:gd name="T70" fmla="*/ 5076 w 5143"/>
                <a:gd name="T71" fmla="*/ 1827 h 1902"/>
                <a:gd name="T72" fmla="*/ 4968 w 5143"/>
                <a:gd name="T73" fmla="*/ 1707 h 1902"/>
                <a:gd name="T74" fmla="*/ 4797 w 5143"/>
                <a:gd name="T75" fmla="*/ 1539 h 1902"/>
                <a:gd name="T76" fmla="*/ 4617 w 5143"/>
                <a:gd name="T77" fmla="*/ 1383 h 1902"/>
                <a:gd name="T78" fmla="*/ 4410 w 5143"/>
                <a:gd name="T79" fmla="*/ 1221 h 1902"/>
                <a:gd name="T80" fmla="*/ 4185 w 5143"/>
                <a:gd name="T81" fmla="*/ 1071 h 1902"/>
                <a:gd name="T82" fmla="*/ 3960 w 5143"/>
                <a:gd name="T83" fmla="*/ 939 h 1902"/>
                <a:gd name="T84" fmla="*/ 3708 w 5143"/>
                <a:gd name="T85" fmla="*/ 801 h 1902"/>
                <a:gd name="T86" fmla="*/ 3492 w 5143"/>
                <a:gd name="T87" fmla="*/ 702 h 1902"/>
                <a:gd name="T88" fmla="*/ 3231 w 5143"/>
                <a:gd name="T89" fmla="*/ 588 h 1902"/>
                <a:gd name="T90" fmla="*/ 2964 w 5143"/>
                <a:gd name="T91" fmla="*/ 489 h 1902"/>
                <a:gd name="T92" fmla="*/ 2718 w 5143"/>
                <a:gd name="T93" fmla="*/ 405 h 190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>
                <a:gd name="T0" fmla="*/ 0 w 5760"/>
                <a:gd name="T1" fmla="*/ 0 h 2325"/>
                <a:gd name="T2" fmla="*/ 0 w 5760"/>
                <a:gd name="T3" fmla="*/ 339 h 2325"/>
                <a:gd name="T4" fmla="*/ 558 w 5760"/>
                <a:gd name="T5" fmla="*/ 357 h 2325"/>
                <a:gd name="T6" fmla="*/ 807 w 5760"/>
                <a:gd name="T7" fmla="*/ 375 h 2325"/>
                <a:gd name="T8" fmla="*/ 1056 w 5760"/>
                <a:gd name="T9" fmla="*/ 399 h 2325"/>
                <a:gd name="T10" fmla="*/ 1272 w 5760"/>
                <a:gd name="T11" fmla="*/ 426 h 2325"/>
                <a:gd name="T12" fmla="*/ 1539 w 5760"/>
                <a:gd name="T13" fmla="*/ 465 h 2325"/>
                <a:gd name="T14" fmla="*/ 1791 w 5760"/>
                <a:gd name="T15" fmla="*/ 510 h 2325"/>
                <a:gd name="T16" fmla="*/ 2076 w 5760"/>
                <a:gd name="T17" fmla="*/ 570 h 2325"/>
                <a:gd name="T18" fmla="*/ 2334 w 5760"/>
                <a:gd name="T19" fmla="*/ 630 h 2325"/>
                <a:gd name="T20" fmla="*/ 2544 w 5760"/>
                <a:gd name="T21" fmla="*/ 687 h 2325"/>
                <a:gd name="T22" fmla="*/ 2775 w 5760"/>
                <a:gd name="T23" fmla="*/ 759 h 2325"/>
                <a:gd name="T24" fmla="*/ 3003 w 5760"/>
                <a:gd name="T25" fmla="*/ 837 h 2325"/>
                <a:gd name="T26" fmla="*/ 3231 w 5760"/>
                <a:gd name="T27" fmla="*/ 924 h 2325"/>
                <a:gd name="T28" fmla="*/ 3438 w 5760"/>
                <a:gd name="T29" fmla="*/ 1005 h 2325"/>
                <a:gd name="T30" fmla="*/ 3663 w 5760"/>
                <a:gd name="T31" fmla="*/ 1110 h 2325"/>
                <a:gd name="T32" fmla="*/ 3903 w 5760"/>
                <a:gd name="T33" fmla="*/ 1233 h 2325"/>
                <a:gd name="T34" fmla="*/ 4149 w 5760"/>
                <a:gd name="T35" fmla="*/ 1374 h 2325"/>
                <a:gd name="T36" fmla="*/ 4353 w 5760"/>
                <a:gd name="T37" fmla="*/ 1506 h 2325"/>
                <a:gd name="T38" fmla="*/ 4491 w 5760"/>
                <a:gd name="T39" fmla="*/ 1602 h 2325"/>
                <a:gd name="T40" fmla="*/ 4668 w 5760"/>
                <a:gd name="T41" fmla="*/ 1740 h 2325"/>
                <a:gd name="T42" fmla="*/ 4824 w 5760"/>
                <a:gd name="T43" fmla="*/ 1875 h 2325"/>
                <a:gd name="T44" fmla="*/ 4968 w 5760"/>
                <a:gd name="T45" fmla="*/ 2016 h 2325"/>
                <a:gd name="T46" fmla="*/ 5100 w 5760"/>
                <a:gd name="T47" fmla="*/ 2154 h 2325"/>
                <a:gd name="T48" fmla="*/ 5238 w 5760"/>
                <a:gd name="T49" fmla="*/ 2324 h 2325"/>
                <a:gd name="T50" fmla="*/ 5759 w 5760"/>
                <a:gd name="T51" fmla="*/ 2324 h 2325"/>
                <a:gd name="T52" fmla="*/ 5759 w 5760"/>
                <a:gd name="T53" fmla="*/ 1245 h 2325"/>
                <a:gd name="T54" fmla="*/ 5580 w 5760"/>
                <a:gd name="T55" fmla="*/ 1119 h 2325"/>
                <a:gd name="T56" fmla="*/ 5400 w 5760"/>
                <a:gd name="T57" fmla="*/ 1020 h 2325"/>
                <a:gd name="T58" fmla="*/ 5205 w 5760"/>
                <a:gd name="T59" fmla="*/ 918 h 2325"/>
                <a:gd name="T60" fmla="*/ 5031 w 5760"/>
                <a:gd name="T61" fmla="*/ 837 h 2325"/>
                <a:gd name="T62" fmla="*/ 4866 w 5760"/>
                <a:gd name="T63" fmla="*/ 771 h 2325"/>
                <a:gd name="T64" fmla="*/ 4710 w 5760"/>
                <a:gd name="T65" fmla="*/ 711 h 2325"/>
                <a:gd name="T66" fmla="*/ 4545 w 5760"/>
                <a:gd name="T67" fmla="*/ 651 h 2325"/>
                <a:gd name="T68" fmla="*/ 4386 w 5760"/>
                <a:gd name="T69" fmla="*/ 600 h 2325"/>
                <a:gd name="T70" fmla="*/ 4248 w 5760"/>
                <a:gd name="T71" fmla="*/ 552 h 2325"/>
                <a:gd name="T72" fmla="*/ 3993 w 5760"/>
                <a:gd name="T73" fmla="*/ 483 h 2325"/>
                <a:gd name="T74" fmla="*/ 3777 w 5760"/>
                <a:gd name="T75" fmla="*/ 423 h 2325"/>
                <a:gd name="T76" fmla="*/ 3564 w 5760"/>
                <a:gd name="T77" fmla="*/ 375 h 2325"/>
                <a:gd name="T78" fmla="*/ 3282 w 5760"/>
                <a:gd name="T79" fmla="*/ 312 h 2325"/>
                <a:gd name="T80" fmla="*/ 3003 w 5760"/>
                <a:gd name="T81" fmla="*/ 261 h 2325"/>
                <a:gd name="T82" fmla="*/ 2733 w 5760"/>
                <a:gd name="T83" fmla="*/ 213 h 2325"/>
                <a:gd name="T84" fmla="*/ 2451 w 5760"/>
                <a:gd name="T85" fmla="*/ 171 h 2325"/>
                <a:gd name="T86" fmla="*/ 2211 w 5760"/>
                <a:gd name="T87" fmla="*/ 138 h 2325"/>
                <a:gd name="T88" fmla="*/ 1974 w 5760"/>
                <a:gd name="T89" fmla="*/ 108 h 2325"/>
                <a:gd name="T90" fmla="*/ 1665 w 5760"/>
                <a:gd name="T91" fmla="*/ 81 h 2325"/>
                <a:gd name="T92" fmla="*/ 1437 w 5760"/>
                <a:gd name="T93" fmla="*/ 60 h 2325"/>
                <a:gd name="T94" fmla="*/ 1125 w 5760"/>
                <a:gd name="T95" fmla="*/ 36 h 2325"/>
                <a:gd name="T96" fmla="*/ 828 w 5760"/>
                <a:gd name="T97" fmla="*/ 21 h 2325"/>
                <a:gd name="T98" fmla="*/ 558 w 5760"/>
                <a:gd name="T99" fmla="*/ 12 h 2325"/>
                <a:gd name="T100" fmla="*/ 282 w 5760"/>
                <a:gd name="T101" fmla="*/ 3 h 2325"/>
                <a:gd name="T102" fmla="*/ 0 w 5760"/>
                <a:gd name="T103" fmla="*/ 0 h 23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>
                <a:gd name="T0" fmla="*/ 0 w 5760"/>
                <a:gd name="T1" fmla="*/ 0 h 1573"/>
                <a:gd name="T2" fmla="*/ 0 w 5760"/>
                <a:gd name="T3" fmla="*/ 351 h 1573"/>
                <a:gd name="T4" fmla="*/ 282 w 5760"/>
                <a:gd name="T5" fmla="*/ 357 h 1573"/>
                <a:gd name="T6" fmla="*/ 627 w 5760"/>
                <a:gd name="T7" fmla="*/ 363 h 1573"/>
                <a:gd name="T8" fmla="*/ 960 w 5760"/>
                <a:gd name="T9" fmla="*/ 375 h 1573"/>
                <a:gd name="T10" fmla="*/ 1218 w 5760"/>
                <a:gd name="T11" fmla="*/ 393 h 1573"/>
                <a:gd name="T12" fmla="*/ 1470 w 5760"/>
                <a:gd name="T13" fmla="*/ 411 h 1573"/>
                <a:gd name="T14" fmla="*/ 1746 w 5760"/>
                <a:gd name="T15" fmla="*/ 435 h 1573"/>
                <a:gd name="T16" fmla="*/ 2022 w 5760"/>
                <a:gd name="T17" fmla="*/ 462 h 1573"/>
                <a:gd name="T18" fmla="*/ 2340 w 5760"/>
                <a:gd name="T19" fmla="*/ 504 h 1573"/>
                <a:gd name="T20" fmla="*/ 2664 w 5760"/>
                <a:gd name="T21" fmla="*/ 549 h 1573"/>
                <a:gd name="T22" fmla="*/ 2952 w 5760"/>
                <a:gd name="T23" fmla="*/ 597 h 1573"/>
                <a:gd name="T24" fmla="*/ 3225 w 5760"/>
                <a:gd name="T25" fmla="*/ 648 h 1573"/>
                <a:gd name="T26" fmla="*/ 3513 w 5760"/>
                <a:gd name="T27" fmla="*/ 708 h 1573"/>
                <a:gd name="T28" fmla="*/ 3693 w 5760"/>
                <a:gd name="T29" fmla="*/ 750 h 1573"/>
                <a:gd name="T30" fmla="*/ 3936 w 5760"/>
                <a:gd name="T31" fmla="*/ 810 h 1573"/>
                <a:gd name="T32" fmla="*/ 4095 w 5760"/>
                <a:gd name="T33" fmla="*/ 855 h 1573"/>
                <a:gd name="T34" fmla="*/ 4281 w 5760"/>
                <a:gd name="T35" fmla="*/ 909 h 1573"/>
                <a:gd name="T36" fmla="*/ 4503 w 5760"/>
                <a:gd name="T37" fmla="*/ 981 h 1573"/>
                <a:gd name="T38" fmla="*/ 4704 w 5760"/>
                <a:gd name="T39" fmla="*/ 1053 h 1573"/>
                <a:gd name="T40" fmla="*/ 4911 w 5760"/>
                <a:gd name="T41" fmla="*/ 1131 h 1573"/>
                <a:gd name="T42" fmla="*/ 5073 w 5760"/>
                <a:gd name="T43" fmla="*/ 1197 h 1573"/>
                <a:gd name="T44" fmla="*/ 5256 w 5760"/>
                <a:gd name="T45" fmla="*/ 1281 h 1573"/>
                <a:gd name="T46" fmla="*/ 5475 w 5760"/>
                <a:gd name="T47" fmla="*/ 1401 h 1573"/>
                <a:gd name="T48" fmla="*/ 5628 w 5760"/>
                <a:gd name="T49" fmla="*/ 1482 h 1573"/>
                <a:gd name="T50" fmla="*/ 5759 w 5760"/>
                <a:gd name="T51" fmla="*/ 1572 h 1573"/>
                <a:gd name="T52" fmla="*/ 5759 w 5760"/>
                <a:gd name="T53" fmla="*/ 633 h 1573"/>
                <a:gd name="T54" fmla="*/ 5493 w 5760"/>
                <a:gd name="T55" fmla="*/ 570 h 1573"/>
                <a:gd name="T56" fmla="*/ 5214 w 5760"/>
                <a:gd name="T57" fmla="*/ 501 h 1573"/>
                <a:gd name="T58" fmla="*/ 4950 w 5760"/>
                <a:gd name="T59" fmla="*/ 444 h 1573"/>
                <a:gd name="T60" fmla="*/ 4701 w 5760"/>
                <a:gd name="T61" fmla="*/ 396 h 1573"/>
                <a:gd name="T62" fmla="*/ 4425 w 5760"/>
                <a:gd name="T63" fmla="*/ 348 h 1573"/>
                <a:gd name="T64" fmla="*/ 4110 w 5760"/>
                <a:gd name="T65" fmla="*/ 294 h 1573"/>
                <a:gd name="T66" fmla="*/ 3813 w 5760"/>
                <a:gd name="T67" fmla="*/ 252 h 1573"/>
                <a:gd name="T68" fmla="*/ 3549 w 5760"/>
                <a:gd name="T69" fmla="*/ 213 h 1573"/>
                <a:gd name="T70" fmla="*/ 3261 w 5760"/>
                <a:gd name="T71" fmla="*/ 183 h 1573"/>
                <a:gd name="T72" fmla="*/ 3015 w 5760"/>
                <a:gd name="T73" fmla="*/ 153 h 1573"/>
                <a:gd name="T74" fmla="*/ 2757 w 5760"/>
                <a:gd name="T75" fmla="*/ 129 h 1573"/>
                <a:gd name="T76" fmla="*/ 2520 w 5760"/>
                <a:gd name="T77" fmla="*/ 105 h 1573"/>
                <a:gd name="T78" fmla="*/ 2301 w 5760"/>
                <a:gd name="T79" fmla="*/ 87 h 1573"/>
                <a:gd name="T80" fmla="*/ 2013 w 5760"/>
                <a:gd name="T81" fmla="*/ 66 h 1573"/>
                <a:gd name="T82" fmla="*/ 1731 w 5760"/>
                <a:gd name="T83" fmla="*/ 48 h 1573"/>
                <a:gd name="T84" fmla="*/ 1524 w 5760"/>
                <a:gd name="T85" fmla="*/ 39 h 1573"/>
                <a:gd name="T86" fmla="*/ 1260 w 5760"/>
                <a:gd name="T87" fmla="*/ 27 h 1573"/>
                <a:gd name="T88" fmla="*/ 966 w 5760"/>
                <a:gd name="T89" fmla="*/ 15 h 1573"/>
                <a:gd name="T90" fmla="*/ 714 w 5760"/>
                <a:gd name="T91" fmla="*/ 12 h 1573"/>
                <a:gd name="T92" fmla="*/ 510 w 5760"/>
                <a:gd name="T93" fmla="*/ 6 h 1573"/>
                <a:gd name="T94" fmla="*/ 243 w 5760"/>
                <a:gd name="T95" fmla="*/ 0 h 1573"/>
                <a:gd name="T96" fmla="*/ 0 w 5760"/>
                <a:gd name="T97" fmla="*/ 0 h 15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>
                <a:gd name="T0" fmla="*/ 0 w 5760"/>
                <a:gd name="T1" fmla="*/ 0 h 970"/>
                <a:gd name="T2" fmla="*/ 0 w 5760"/>
                <a:gd name="T3" fmla="*/ 339 h 970"/>
                <a:gd name="T4" fmla="*/ 318 w 5760"/>
                <a:gd name="T5" fmla="*/ 342 h 970"/>
                <a:gd name="T6" fmla="*/ 591 w 5760"/>
                <a:gd name="T7" fmla="*/ 348 h 970"/>
                <a:gd name="T8" fmla="*/ 846 w 5760"/>
                <a:gd name="T9" fmla="*/ 354 h 970"/>
                <a:gd name="T10" fmla="*/ 1074 w 5760"/>
                <a:gd name="T11" fmla="*/ 360 h 970"/>
                <a:gd name="T12" fmla="*/ 1314 w 5760"/>
                <a:gd name="T13" fmla="*/ 366 h 970"/>
                <a:gd name="T14" fmla="*/ 1599 w 5760"/>
                <a:gd name="T15" fmla="*/ 381 h 970"/>
                <a:gd name="T16" fmla="*/ 1911 w 5760"/>
                <a:gd name="T17" fmla="*/ 399 h 970"/>
                <a:gd name="T18" fmla="*/ 2241 w 5760"/>
                <a:gd name="T19" fmla="*/ 420 h 970"/>
                <a:gd name="T20" fmla="*/ 2619 w 5760"/>
                <a:gd name="T21" fmla="*/ 453 h 970"/>
                <a:gd name="T22" fmla="*/ 2889 w 5760"/>
                <a:gd name="T23" fmla="*/ 477 h 970"/>
                <a:gd name="T24" fmla="*/ 3177 w 5760"/>
                <a:gd name="T25" fmla="*/ 507 h 970"/>
                <a:gd name="T26" fmla="*/ 3498 w 5760"/>
                <a:gd name="T27" fmla="*/ 543 h 970"/>
                <a:gd name="T28" fmla="*/ 3813 w 5760"/>
                <a:gd name="T29" fmla="*/ 585 h 970"/>
                <a:gd name="T30" fmla="*/ 4044 w 5760"/>
                <a:gd name="T31" fmla="*/ 618 h 970"/>
                <a:gd name="T32" fmla="*/ 4365 w 5760"/>
                <a:gd name="T33" fmla="*/ 669 h 970"/>
                <a:gd name="T34" fmla="*/ 4683 w 5760"/>
                <a:gd name="T35" fmla="*/ 726 h 970"/>
                <a:gd name="T36" fmla="*/ 4980 w 5760"/>
                <a:gd name="T37" fmla="*/ 786 h 970"/>
                <a:gd name="T38" fmla="*/ 5268 w 5760"/>
                <a:gd name="T39" fmla="*/ 846 h 970"/>
                <a:gd name="T40" fmla="*/ 5646 w 5760"/>
                <a:gd name="T41" fmla="*/ 942 h 970"/>
                <a:gd name="T42" fmla="*/ 5759 w 5760"/>
                <a:gd name="T43" fmla="*/ 969 h 970"/>
                <a:gd name="T44" fmla="*/ 5759 w 5760"/>
                <a:gd name="T45" fmla="*/ 0 h 970"/>
                <a:gd name="T46" fmla="*/ 0 w 5760"/>
                <a:gd name="T47" fmla="*/ 0 h 97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>
                <a:gd name="T0" fmla="*/ 0 w 5760"/>
                <a:gd name="T1" fmla="*/ 753 h 1060"/>
                <a:gd name="T2" fmla="*/ 0 w 5760"/>
                <a:gd name="T3" fmla="*/ 1059 h 1060"/>
                <a:gd name="T4" fmla="*/ 5759 w 5760"/>
                <a:gd name="T5" fmla="*/ 1059 h 1060"/>
                <a:gd name="T6" fmla="*/ 5759 w 5760"/>
                <a:gd name="T7" fmla="*/ 0 h 1060"/>
                <a:gd name="T8" fmla="*/ 5430 w 5760"/>
                <a:gd name="T9" fmla="*/ 0 h 1060"/>
                <a:gd name="T10" fmla="*/ 5298 w 5760"/>
                <a:gd name="T11" fmla="*/ 84 h 1060"/>
                <a:gd name="T12" fmla="*/ 5136 w 5760"/>
                <a:gd name="T13" fmla="*/ 159 h 1060"/>
                <a:gd name="T14" fmla="*/ 4968 w 5760"/>
                <a:gd name="T15" fmla="*/ 222 h 1060"/>
                <a:gd name="T16" fmla="*/ 4812 w 5760"/>
                <a:gd name="T17" fmla="*/ 267 h 1060"/>
                <a:gd name="T18" fmla="*/ 4626 w 5760"/>
                <a:gd name="T19" fmla="*/ 324 h 1060"/>
                <a:gd name="T20" fmla="*/ 4440 w 5760"/>
                <a:gd name="T21" fmla="*/ 366 h 1060"/>
                <a:gd name="T22" fmla="*/ 4230 w 5760"/>
                <a:gd name="T23" fmla="*/ 414 h 1060"/>
                <a:gd name="T24" fmla="*/ 3939 w 5760"/>
                <a:gd name="T25" fmla="*/ 468 h 1060"/>
                <a:gd name="T26" fmla="*/ 3711 w 5760"/>
                <a:gd name="T27" fmla="*/ 504 h 1060"/>
                <a:gd name="T28" fmla="*/ 3441 w 5760"/>
                <a:gd name="T29" fmla="*/ 543 h 1060"/>
                <a:gd name="T30" fmla="*/ 3189 w 5760"/>
                <a:gd name="T31" fmla="*/ 579 h 1060"/>
                <a:gd name="T32" fmla="*/ 2925 w 5760"/>
                <a:gd name="T33" fmla="*/ 606 h 1060"/>
                <a:gd name="T34" fmla="*/ 2679 w 5760"/>
                <a:gd name="T35" fmla="*/ 633 h 1060"/>
                <a:gd name="T36" fmla="*/ 2418 w 5760"/>
                <a:gd name="T37" fmla="*/ 654 h 1060"/>
                <a:gd name="T38" fmla="*/ 2142 w 5760"/>
                <a:gd name="T39" fmla="*/ 675 h 1060"/>
                <a:gd name="T40" fmla="*/ 1896 w 5760"/>
                <a:gd name="T41" fmla="*/ 693 h 1060"/>
                <a:gd name="T42" fmla="*/ 1647 w 5760"/>
                <a:gd name="T43" fmla="*/ 708 h 1060"/>
                <a:gd name="T44" fmla="*/ 1404 w 5760"/>
                <a:gd name="T45" fmla="*/ 720 h 1060"/>
                <a:gd name="T46" fmla="*/ 1170 w 5760"/>
                <a:gd name="T47" fmla="*/ 732 h 1060"/>
                <a:gd name="T48" fmla="*/ 906 w 5760"/>
                <a:gd name="T49" fmla="*/ 738 h 1060"/>
                <a:gd name="T50" fmla="*/ 534 w 5760"/>
                <a:gd name="T51" fmla="*/ 747 h 1060"/>
                <a:gd name="T52" fmla="*/ 201 w 5760"/>
                <a:gd name="T53" fmla="*/ 753 h 1060"/>
                <a:gd name="T54" fmla="*/ 0 w 5760"/>
                <a:gd name="T55" fmla="*/ 753 h 106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>
                <a:gd name="T0" fmla="*/ 0 w 5284"/>
                <a:gd name="T1" fmla="*/ 366 h 673"/>
                <a:gd name="T2" fmla="*/ 0 w 5284"/>
                <a:gd name="T3" fmla="*/ 672 h 673"/>
                <a:gd name="T4" fmla="*/ 303 w 5284"/>
                <a:gd name="T5" fmla="*/ 672 h 673"/>
                <a:gd name="T6" fmla="*/ 723 w 5284"/>
                <a:gd name="T7" fmla="*/ 663 h 673"/>
                <a:gd name="T8" fmla="*/ 1020 w 5284"/>
                <a:gd name="T9" fmla="*/ 654 h 673"/>
                <a:gd name="T10" fmla="*/ 1302 w 5284"/>
                <a:gd name="T11" fmla="*/ 642 h 673"/>
                <a:gd name="T12" fmla="*/ 1554 w 5284"/>
                <a:gd name="T13" fmla="*/ 630 h 673"/>
                <a:gd name="T14" fmla="*/ 1779 w 5284"/>
                <a:gd name="T15" fmla="*/ 615 h 673"/>
                <a:gd name="T16" fmla="*/ 1962 w 5284"/>
                <a:gd name="T17" fmla="*/ 606 h 673"/>
                <a:gd name="T18" fmla="*/ 2193 w 5284"/>
                <a:gd name="T19" fmla="*/ 588 h 673"/>
                <a:gd name="T20" fmla="*/ 2448 w 5284"/>
                <a:gd name="T21" fmla="*/ 570 h 673"/>
                <a:gd name="T22" fmla="*/ 2700 w 5284"/>
                <a:gd name="T23" fmla="*/ 546 h 673"/>
                <a:gd name="T24" fmla="*/ 2904 w 5284"/>
                <a:gd name="T25" fmla="*/ 528 h 673"/>
                <a:gd name="T26" fmla="*/ 3138 w 5284"/>
                <a:gd name="T27" fmla="*/ 498 h 673"/>
                <a:gd name="T28" fmla="*/ 3324 w 5284"/>
                <a:gd name="T29" fmla="*/ 474 h 673"/>
                <a:gd name="T30" fmla="*/ 3534 w 5284"/>
                <a:gd name="T31" fmla="*/ 447 h 673"/>
                <a:gd name="T32" fmla="*/ 3735 w 5284"/>
                <a:gd name="T33" fmla="*/ 420 h 673"/>
                <a:gd name="T34" fmla="*/ 3933 w 5284"/>
                <a:gd name="T35" fmla="*/ 384 h 673"/>
                <a:gd name="T36" fmla="*/ 4116 w 5284"/>
                <a:gd name="T37" fmla="*/ 351 h 673"/>
                <a:gd name="T38" fmla="*/ 4266 w 5284"/>
                <a:gd name="T39" fmla="*/ 318 h 673"/>
                <a:gd name="T40" fmla="*/ 4446 w 5284"/>
                <a:gd name="T41" fmla="*/ 279 h 673"/>
                <a:gd name="T42" fmla="*/ 4620 w 5284"/>
                <a:gd name="T43" fmla="*/ 237 h 673"/>
                <a:gd name="T44" fmla="*/ 4779 w 5284"/>
                <a:gd name="T45" fmla="*/ 192 h 673"/>
                <a:gd name="T46" fmla="*/ 4920 w 5284"/>
                <a:gd name="T47" fmla="*/ 147 h 673"/>
                <a:gd name="T48" fmla="*/ 5085 w 5284"/>
                <a:gd name="T49" fmla="*/ 90 h 673"/>
                <a:gd name="T50" fmla="*/ 5193 w 5284"/>
                <a:gd name="T51" fmla="*/ 42 h 673"/>
                <a:gd name="T52" fmla="*/ 5283 w 5284"/>
                <a:gd name="T53" fmla="*/ 0 h 673"/>
                <a:gd name="T54" fmla="*/ 3201 w 5284"/>
                <a:gd name="T55" fmla="*/ 0 h 673"/>
                <a:gd name="T56" fmla="*/ 2982 w 5284"/>
                <a:gd name="T57" fmla="*/ 57 h 673"/>
                <a:gd name="T58" fmla="*/ 2775 w 5284"/>
                <a:gd name="T59" fmla="*/ 108 h 673"/>
                <a:gd name="T60" fmla="*/ 2562 w 5284"/>
                <a:gd name="T61" fmla="*/ 150 h 673"/>
                <a:gd name="T62" fmla="*/ 2397 w 5284"/>
                <a:gd name="T63" fmla="*/ 183 h 673"/>
                <a:gd name="T64" fmla="*/ 2205 w 5284"/>
                <a:gd name="T65" fmla="*/ 213 h 673"/>
                <a:gd name="T66" fmla="*/ 2001 w 5284"/>
                <a:gd name="T67" fmla="*/ 243 h 673"/>
                <a:gd name="T68" fmla="*/ 1776 w 5284"/>
                <a:gd name="T69" fmla="*/ 273 h 673"/>
                <a:gd name="T70" fmla="*/ 1536 w 5284"/>
                <a:gd name="T71" fmla="*/ 297 h 673"/>
                <a:gd name="T72" fmla="*/ 1344 w 5284"/>
                <a:gd name="T73" fmla="*/ 312 h 673"/>
                <a:gd name="T74" fmla="*/ 1134 w 5284"/>
                <a:gd name="T75" fmla="*/ 330 h 673"/>
                <a:gd name="T76" fmla="*/ 921 w 5284"/>
                <a:gd name="T77" fmla="*/ 342 h 673"/>
                <a:gd name="T78" fmla="*/ 696 w 5284"/>
                <a:gd name="T79" fmla="*/ 354 h 673"/>
                <a:gd name="T80" fmla="*/ 501 w 5284"/>
                <a:gd name="T81" fmla="*/ 360 h 673"/>
                <a:gd name="T82" fmla="*/ 279 w 5284"/>
                <a:gd name="T83" fmla="*/ 366 h 673"/>
                <a:gd name="T84" fmla="*/ 99 w 5284"/>
                <a:gd name="T85" fmla="*/ 369 h 673"/>
                <a:gd name="T86" fmla="*/ 0 w 5284"/>
                <a:gd name="T87" fmla="*/ 366 h 6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>
                <a:gd name="T0" fmla="*/ 0 w 2884"/>
                <a:gd name="T1" fmla="*/ 0 h 286"/>
                <a:gd name="T2" fmla="*/ 0 w 2884"/>
                <a:gd name="T3" fmla="*/ 285 h 286"/>
                <a:gd name="T4" fmla="*/ 192 w 2884"/>
                <a:gd name="T5" fmla="*/ 285 h 286"/>
                <a:gd name="T6" fmla="*/ 384 w 2884"/>
                <a:gd name="T7" fmla="*/ 282 h 286"/>
                <a:gd name="T8" fmla="*/ 579 w 2884"/>
                <a:gd name="T9" fmla="*/ 276 h 286"/>
                <a:gd name="T10" fmla="*/ 789 w 2884"/>
                <a:gd name="T11" fmla="*/ 267 h 286"/>
                <a:gd name="T12" fmla="*/ 999 w 2884"/>
                <a:gd name="T13" fmla="*/ 258 h 286"/>
                <a:gd name="T14" fmla="*/ 1161 w 2884"/>
                <a:gd name="T15" fmla="*/ 246 h 286"/>
                <a:gd name="T16" fmla="*/ 1302 w 2884"/>
                <a:gd name="T17" fmla="*/ 234 h 286"/>
                <a:gd name="T18" fmla="*/ 1458 w 2884"/>
                <a:gd name="T19" fmla="*/ 222 h 286"/>
                <a:gd name="T20" fmla="*/ 1665 w 2884"/>
                <a:gd name="T21" fmla="*/ 201 h 286"/>
                <a:gd name="T22" fmla="*/ 1992 w 2884"/>
                <a:gd name="T23" fmla="*/ 159 h 286"/>
                <a:gd name="T24" fmla="*/ 2301 w 2884"/>
                <a:gd name="T25" fmla="*/ 117 h 286"/>
                <a:gd name="T26" fmla="*/ 2604 w 2884"/>
                <a:gd name="T27" fmla="*/ 60 h 286"/>
                <a:gd name="T28" fmla="*/ 2883 w 2884"/>
                <a:gd name="T29" fmla="*/ 0 h 286"/>
                <a:gd name="T30" fmla="*/ 0 w 2884"/>
                <a:gd name="T31" fmla="*/ 0 h 2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6B4289-38E3-4159-A22A-5CA4A1F113F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5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838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800" dirty="0" smtClean="0"/>
              <a:t>How to </a:t>
            </a:r>
            <a:r>
              <a:rPr lang="en-US" altLang="en-US" sz="4800" dirty="0" smtClean="0"/>
              <a:t>extract</a:t>
            </a:r>
            <a:r>
              <a:rPr lang="en-US" altLang="en-US" sz="4800" dirty="0" smtClean="0"/>
              <a:t> </a:t>
            </a:r>
            <a:r>
              <a:rPr lang="en-US" altLang="en-US" sz="4800" dirty="0" smtClean="0"/>
              <a:t>the single-particle content of two-dimensional </a:t>
            </a:r>
            <a:r>
              <a:rPr lang="en-US" altLang="en-US" sz="4800" dirty="0" err="1" smtClean="0"/>
              <a:t>adjoint</a:t>
            </a:r>
            <a:r>
              <a:rPr lang="en-US" altLang="en-US" sz="4800" dirty="0" smtClean="0"/>
              <a:t> QCD</a:t>
            </a:r>
            <a:endParaRPr lang="en-US" altLang="en-US" sz="4800" baseline="-25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43200"/>
            <a:ext cx="6400800" cy="37338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/>
              <a:t> Dr. Uwe </a:t>
            </a:r>
            <a:r>
              <a:rPr lang="en-US" altLang="en-US" sz="4000" b="1" dirty="0" err="1" smtClean="0"/>
              <a:t>Trittmann</a:t>
            </a:r>
            <a:endParaRPr lang="en-US" altLang="en-US" dirty="0" smtClean="0">
              <a:solidFill>
                <a:srgbClr val="99CCFF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rgbClr val="99CCFF"/>
                </a:solidFill>
              </a:rPr>
              <a:t>Otterbein University*</a:t>
            </a:r>
            <a:endParaRPr lang="en-US" altLang="en-US" sz="2400" dirty="0" smtClean="0">
              <a:solidFill>
                <a:srgbClr val="99CCFF"/>
              </a:solidFill>
            </a:endParaRPr>
          </a:p>
          <a:p>
            <a:pPr eaLnBrk="1" hangingPunct="1"/>
            <a:endParaRPr lang="en-US" altLang="en-US" sz="2400" dirty="0" smtClean="0">
              <a:solidFill>
                <a:srgbClr val="99CCFF"/>
              </a:solidFill>
            </a:endParaRPr>
          </a:p>
          <a:p>
            <a:pPr eaLnBrk="1" hangingPunct="1"/>
            <a:r>
              <a:rPr lang="en-US" altLang="en-US" sz="2400" dirty="0" smtClean="0">
                <a:solidFill>
                  <a:srgbClr val="99CCFF"/>
                </a:solidFill>
              </a:rPr>
              <a:t>OSAPS Spring 2016 @ University of Dayton</a:t>
            </a:r>
          </a:p>
          <a:p>
            <a:pPr eaLnBrk="1" hangingPunct="1"/>
            <a:endParaRPr lang="en-US" altLang="en-US" sz="2400" dirty="0" smtClean="0">
              <a:solidFill>
                <a:srgbClr val="99CCFF"/>
              </a:solidFill>
            </a:endParaRPr>
          </a:p>
          <a:p>
            <a:pPr eaLnBrk="1" hangingPunct="1"/>
            <a:r>
              <a:rPr lang="en-US" altLang="en-US" sz="2400" dirty="0" smtClean="0">
                <a:solidFill>
                  <a:srgbClr val="66FF33"/>
                </a:solidFill>
              </a:rPr>
              <a:t>April 9, 2016</a:t>
            </a:r>
          </a:p>
          <a:p>
            <a:pPr eaLnBrk="1" hangingPunct="1"/>
            <a:endParaRPr lang="en-US" altLang="en-US" sz="2400" dirty="0" smtClean="0">
              <a:solidFill>
                <a:srgbClr val="66FF33"/>
              </a:solidFill>
            </a:endParaRPr>
          </a:p>
          <a:p>
            <a:pPr eaLnBrk="1" hangingPunct="1"/>
            <a:r>
              <a:rPr lang="en-US" altLang="en-US" sz="1800" dirty="0" smtClean="0">
                <a:solidFill>
                  <a:srgbClr val="99CCFF"/>
                </a:solidFill>
              </a:rPr>
              <a:t>*Thanks to OSU for hospitality!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58188" cy="1143000"/>
          </a:xfrm>
        </p:spPr>
        <p:txBody>
          <a:bodyPr/>
          <a:lstStyle/>
          <a:p>
            <a:r>
              <a:rPr lang="en-US" altLang="en-US" smtClean="0"/>
              <a:t>It’s as simple as that – and it works!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4925" y="1295400"/>
            <a:ext cx="4419600" cy="56388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All follows from the two-</a:t>
            </a:r>
            <a:r>
              <a:rPr lang="en-US" sz="2400" dirty="0" err="1" smtClean="0"/>
              <a:t>parton</a:t>
            </a:r>
            <a:r>
              <a:rPr lang="en-US" sz="2400" dirty="0" smtClean="0"/>
              <a:t> (“single-particle”) solution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smtClean="0"/>
              <a:t>Can clean things up with additional </a:t>
            </a:r>
            <a:r>
              <a:rPr lang="en-US" sz="2400" dirty="0" err="1" smtClean="0"/>
              <a:t>symmetrization</a:t>
            </a:r>
            <a:r>
              <a:rPr lang="en-US" sz="2400" dirty="0" smtClean="0"/>
              <a:t>: </a:t>
            </a:r>
          </a:p>
          <a:p>
            <a:pPr marL="0" indent="0">
              <a:buFontTx/>
              <a:buNone/>
              <a:defRPr/>
            </a:pPr>
            <a:r>
              <a:rPr lang="en-US" sz="2400" i="1" dirty="0">
                <a:latin typeface="Algerian" panose="04020705040A02060702" pitchFamily="82" charset="0"/>
              </a:rPr>
              <a:t>	</a:t>
            </a:r>
            <a:r>
              <a:rPr lang="en-US" sz="2400" i="1" dirty="0" smtClean="0">
                <a:latin typeface="Algerian" panose="04020705040A02060702" pitchFamily="82" charset="0"/>
              </a:rPr>
              <a:t>T </a:t>
            </a:r>
            <a:r>
              <a:rPr lang="en-US" sz="2400" dirty="0" smtClean="0"/>
              <a:t>: </a:t>
            </a:r>
            <a:r>
              <a:rPr lang="en-US" sz="2400" dirty="0" err="1" smtClean="0"/>
              <a:t>b</a:t>
            </a:r>
            <a:r>
              <a:rPr lang="en-US" sz="2400" baseline="-25000" dirty="0" err="1" smtClean="0">
                <a:sym typeface="Wingdings" panose="05000000000000000000" pitchFamily="2" charset="2"/>
              </a:rPr>
              <a:t>ij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sym typeface="Wingdings" panose="05000000000000000000" pitchFamily="2" charset="2"/>
              </a:rPr>
              <a:t>b</a:t>
            </a:r>
            <a:r>
              <a:rPr lang="en-US" sz="2400" baseline="-25000" dirty="0" err="1" smtClean="0">
                <a:sym typeface="Wingdings" panose="05000000000000000000" pitchFamily="2" charset="2"/>
              </a:rPr>
              <a:t>ji</a:t>
            </a:r>
            <a:endParaRPr lang="en-US" sz="2400" baseline="-25000" dirty="0" smtClean="0"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US" sz="2400" dirty="0" smtClean="0">
                <a:sym typeface="Wingdings" panose="05000000000000000000" pitchFamily="2" charset="2"/>
              </a:rPr>
              <a:t>Numerical </a:t>
            </a:r>
            <a:r>
              <a:rPr lang="en-US" sz="2400" dirty="0" smtClean="0">
                <a:sym typeface="Wingdings" panose="05000000000000000000" pitchFamily="2" charset="2"/>
              </a:rPr>
              <a:t>(full!) and </a:t>
            </a:r>
            <a:r>
              <a:rPr lang="en-US" sz="2400" dirty="0" smtClean="0">
                <a:sym typeface="Wingdings" panose="05000000000000000000" pitchFamily="2" charset="2"/>
              </a:rPr>
              <a:t>algebraic </a:t>
            </a:r>
            <a:r>
              <a:rPr lang="en-US" sz="2400" dirty="0" smtClean="0">
                <a:sym typeface="Wingdings" panose="05000000000000000000" pitchFamily="2" charset="2"/>
              </a:rPr>
              <a:t>(asymptotic!) solutions </a:t>
            </a:r>
            <a:r>
              <a:rPr lang="en-US" sz="2400" dirty="0" smtClean="0">
                <a:sym typeface="Wingdings" panose="05000000000000000000" pitchFamily="2" charset="2"/>
              </a:rPr>
              <a:t>are almost identical for r&lt;4</a:t>
            </a:r>
          </a:p>
          <a:p>
            <a:pPr>
              <a:defRPr/>
            </a:pPr>
            <a:r>
              <a:rPr lang="en-US" sz="2400" dirty="0" smtClean="0">
                <a:sym typeface="Wingdings" panose="05000000000000000000" pitchFamily="2" charset="2"/>
              </a:rPr>
              <a:t>Caveat: in higher </a:t>
            </a:r>
            <a:r>
              <a:rPr lang="en-US" sz="2400" dirty="0" err="1" smtClean="0">
                <a:sym typeface="Wingdings" panose="05000000000000000000" pitchFamily="2" charset="2"/>
              </a:rPr>
              <a:t>parton</a:t>
            </a:r>
            <a:r>
              <a:rPr lang="en-US" sz="2400" dirty="0" smtClean="0">
                <a:sym typeface="Wingdings" panose="05000000000000000000" pitchFamily="2" charset="2"/>
              </a:rPr>
              <a:t> sectors additional </a:t>
            </a:r>
            <a:r>
              <a:rPr lang="en-US" sz="2400" dirty="0" err="1" smtClean="0">
                <a:sym typeface="Wingdings" panose="05000000000000000000" pitchFamily="2" charset="2"/>
              </a:rPr>
              <a:t>symmetrization</a:t>
            </a:r>
            <a:r>
              <a:rPr lang="en-US" sz="2400" dirty="0" smtClean="0">
                <a:sym typeface="Wingdings" panose="05000000000000000000" pitchFamily="2" charset="2"/>
              </a:rPr>
              <a:t> is required</a:t>
            </a:r>
            <a:endParaRPr lang="en-US" sz="2400" dirty="0"/>
          </a:p>
        </p:txBody>
      </p:sp>
      <p:pic>
        <p:nvPicPr>
          <p:cNvPr id="12292" name="Picture 2" descr="\\ocHome\faculty2\UTrittmann\TrittmannDocuments\Talks\CoffeTalkFigures2012\Sab_phi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60500"/>
            <a:ext cx="48641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8320088" y="3773488"/>
            <a:ext cx="544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FF0000"/>
                </a:solidFill>
                <a:latin typeface="Algerian" panose="04020705040A02060702" pitchFamily="82" charset="0"/>
              </a:rPr>
              <a:t>T+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8229600" y="49530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FF0000"/>
                </a:solidFill>
                <a:latin typeface="Algerian" panose="04020705040A02060702" pitchFamily="82" charset="0"/>
              </a:rPr>
              <a:t>T+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12295" name="TextBox 10"/>
          <p:cNvSpPr txBox="1">
            <a:spLocks noChangeArrowheads="1"/>
          </p:cNvSpPr>
          <p:nvPr/>
        </p:nvSpPr>
        <p:spPr bwMode="auto">
          <a:xfrm>
            <a:off x="8472488" y="1524000"/>
            <a:ext cx="458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FF0000"/>
                </a:solidFill>
                <a:latin typeface="Algerian" panose="04020705040A02060702" pitchFamily="82" charset="0"/>
              </a:rPr>
              <a:t>T-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12296" name="TextBox 11"/>
          <p:cNvSpPr txBox="1">
            <a:spLocks noChangeArrowheads="1"/>
          </p:cNvSpPr>
          <p:nvPr/>
        </p:nvSpPr>
        <p:spPr bwMode="auto">
          <a:xfrm>
            <a:off x="8469313" y="2667000"/>
            <a:ext cx="542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FF0000"/>
                </a:solidFill>
                <a:latin typeface="Algerian" panose="04020705040A02060702" pitchFamily="82" charset="0"/>
              </a:rPr>
              <a:t>T-</a:t>
            </a:r>
            <a:endParaRPr lang="en-US" altLang="en-US" sz="2400">
              <a:solidFill>
                <a:srgbClr val="FF0000"/>
              </a:solidFill>
            </a:endParaRPr>
          </a:p>
        </p:txBody>
      </p:sp>
      <p:pic>
        <p:nvPicPr>
          <p:cNvPr id="1229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05063"/>
            <a:ext cx="382905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Box 12"/>
          <p:cNvSpPr txBox="1">
            <a:spLocks noChangeArrowheads="1"/>
          </p:cNvSpPr>
          <p:nvPr/>
        </p:nvSpPr>
        <p:spPr bwMode="auto">
          <a:xfrm>
            <a:off x="3733800" y="6324600"/>
            <a:ext cx="579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99CCFF"/>
                </a:solidFill>
              </a:rPr>
              <a:t>Massless ground state WF is constant! (Not shown)</a:t>
            </a:r>
            <a:endParaRPr lang="en-US" altLang="en-US" sz="2400">
              <a:solidFill>
                <a:srgbClr val="99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386" y="4579034"/>
            <a:ext cx="6245326" cy="93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286" y="227355"/>
            <a:ext cx="8875426" cy="1143000"/>
          </a:xfrm>
        </p:spPr>
        <p:txBody>
          <a:bodyPr/>
          <a:lstStyle/>
          <a:p>
            <a:r>
              <a:rPr lang="en-US" dirty="0" smtClean="0"/>
              <a:t>Higher Parton Sectors: New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986" y="1408454"/>
            <a:ext cx="8621213" cy="5068545"/>
          </a:xfrm>
        </p:spPr>
        <p:txBody>
          <a:bodyPr/>
          <a:lstStyle/>
          <a:p>
            <a:r>
              <a:rPr lang="en-US" dirty="0" smtClean="0"/>
              <a:t>For </a:t>
            </a:r>
            <a:r>
              <a:rPr lang="en-US" i="1" dirty="0" smtClean="0">
                <a:solidFill>
                  <a:srgbClr val="FF0000"/>
                </a:solidFill>
              </a:rPr>
              <a:t>r&gt;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 the ansatz is </a:t>
            </a:r>
            <a:r>
              <a:rPr lang="en-US" dirty="0" err="1" smtClean="0"/>
              <a:t>overcomplete</a:t>
            </a:r>
            <a:r>
              <a:rPr lang="en-US" dirty="0" smtClean="0"/>
              <a:t> on the physical </a:t>
            </a:r>
            <a:r>
              <a:rPr lang="en-US" dirty="0" smtClean="0">
                <a:solidFill>
                  <a:srgbClr val="33CCFF"/>
                </a:solidFill>
              </a:rPr>
              <a:t>Hilbert space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Need to symmetrize</a:t>
            </a:r>
          </a:p>
          <a:p>
            <a:r>
              <a:rPr lang="en-US" dirty="0" smtClean="0"/>
              <a:t>Subset of correctly </a:t>
            </a:r>
          </a:p>
          <a:p>
            <a:pPr marL="0" indent="0">
              <a:buNone/>
            </a:pPr>
            <a:r>
              <a:rPr lang="en-US" dirty="0" smtClean="0"/>
              <a:t>   symmetrized states is known: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with mass (squared):</a:t>
            </a:r>
          </a:p>
          <a:p>
            <a:r>
              <a:rPr lang="en-US" sz="2400" b="1" dirty="0" smtClean="0">
                <a:solidFill>
                  <a:srgbClr val="33CCFF"/>
                </a:solidFill>
              </a:rPr>
              <a:t>Caveat: Have already shown that there must be other states!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97" y="4199279"/>
            <a:ext cx="8759251" cy="379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6774" y="5533964"/>
            <a:ext cx="2715826" cy="4127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43423" y="1907863"/>
            <a:ext cx="4114800" cy="19389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CCFF"/>
                </a:solidFill>
              </a:rPr>
              <a:t>Cyclic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33CCFF"/>
                </a:solidFill>
              </a:rPr>
              <a:t>symmetry and fixed total momentum means that the integration volume (phys. HS) is greatly reduced:</a:t>
            </a:r>
          </a:p>
          <a:p>
            <a:endParaRPr lang="en-US" sz="2000" dirty="0">
              <a:solidFill>
                <a:srgbClr val="33CCFF"/>
              </a:solidFill>
            </a:endParaRPr>
          </a:p>
          <a:p>
            <a:endParaRPr lang="en-US" sz="2000" dirty="0" smtClean="0">
              <a:solidFill>
                <a:srgbClr val="33CCFF"/>
              </a:solidFill>
            </a:endParaRPr>
          </a:p>
          <a:p>
            <a:endParaRPr lang="en-US" sz="2000" dirty="0">
              <a:solidFill>
                <a:srgbClr val="33CC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8680" y="2909136"/>
            <a:ext cx="3934726" cy="7354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2898674" y="5104155"/>
            <a:ext cx="1673325" cy="30604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4386" y="4659094"/>
            <a:ext cx="1614036" cy="33082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36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dirty="0" smtClean="0"/>
              <a:t>Which Symmetry?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6850"/>
            <a:ext cx="7772400" cy="4114800"/>
          </a:xfrm>
        </p:spPr>
        <p:txBody>
          <a:bodyPr/>
          <a:lstStyle/>
          <a:p>
            <a:r>
              <a:rPr lang="en-US" dirty="0" smtClean="0"/>
              <a:t>The bound-state masses only depend on </a:t>
            </a:r>
            <a:r>
              <a:rPr lang="en-US" dirty="0" smtClean="0">
                <a:solidFill>
                  <a:srgbClr val="00FF00"/>
                </a:solidFill>
              </a:rPr>
              <a:t>differences</a:t>
            </a:r>
            <a:r>
              <a:rPr lang="en-US" dirty="0" smtClean="0"/>
              <a:t> of excitation numbers</a:t>
            </a:r>
          </a:p>
          <a:p>
            <a:pPr lvl="1"/>
            <a:r>
              <a:rPr lang="en-US" i="1" dirty="0"/>
              <a:t>r</a:t>
            </a:r>
            <a:r>
              <a:rPr lang="en-US" i="1" dirty="0" smtClean="0"/>
              <a:t>=4: M</a:t>
            </a:r>
            <a:r>
              <a:rPr lang="en-US" i="1" baseline="30000" dirty="0" smtClean="0"/>
              <a:t>2</a:t>
            </a:r>
            <a:r>
              <a:rPr lang="en-US" i="1" dirty="0" smtClean="0"/>
              <a:t>=|n|+|n-m|+|m-l|+|l|  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dirty="0" smtClean="0">
                <a:solidFill>
                  <a:srgbClr val="33CCFF"/>
                </a:solidFill>
                <a:sym typeface="Wingdings" panose="05000000000000000000" pitchFamily="2" charset="2"/>
              </a:rPr>
              <a:t>Degenerate states: </a:t>
            </a:r>
            <a:r>
              <a:rPr lang="en-US" i="1" dirty="0" smtClean="0"/>
              <a:t>M</a:t>
            </a:r>
            <a:r>
              <a:rPr lang="en-US" i="1" baseline="30000" dirty="0" smtClean="0"/>
              <a:t>2</a:t>
            </a:r>
            <a:r>
              <a:rPr lang="en-US" i="1" dirty="0" smtClean="0"/>
              <a:t>(</a:t>
            </a:r>
            <a:r>
              <a:rPr lang="en-US" i="1" dirty="0" err="1" smtClean="0"/>
              <a:t>n,m,l</a:t>
            </a:r>
            <a:r>
              <a:rPr lang="en-US" i="1" dirty="0" smtClean="0"/>
              <a:t>)=M</a:t>
            </a:r>
            <a:r>
              <a:rPr lang="en-US" i="1" baseline="30000" dirty="0" smtClean="0"/>
              <a:t>2</a:t>
            </a:r>
            <a:r>
              <a:rPr lang="en-US" i="1" dirty="0" smtClean="0"/>
              <a:t>(n,m±2,l</a:t>
            </a:r>
            <a:r>
              <a:rPr lang="en-US" i="1" dirty="0"/>
              <a:t>)</a:t>
            </a:r>
            <a:endParaRPr lang="en-US" dirty="0" smtClean="0">
              <a:solidFill>
                <a:srgbClr val="33CCFF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en-US" dirty="0" smtClean="0">
                <a:sym typeface="Wingdings" panose="05000000000000000000" pitchFamily="2" charset="2"/>
              </a:rPr>
              <a:t>“Hidden” symmetry of the Hamiltonian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dirty="0" smtClean="0"/>
              <a:t>We can find linear combinations characterized by an additional quantum number replacing a “naïve” excitation number, say </a:t>
            </a:r>
            <a:r>
              <a:rPr lang="en-US" i="1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8644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1143000"/>
          </a:xfrm>
        </p:spPr>
        <p:txBody>
          <a:bodyPr/>
          <a:lstStyle/>
          <a:p>
            <a:r>
              <a:rPr lang="en-US" dirty="0" smtClean="0"/>
              <a:t>Outlook for Single-Particle spectrum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 smtClean="0"/>
              <a:t>Complete </a:t>
            </a:r>
            <a:r>
              <a:rPr lang="en-US" dirty="0" err="1" smtClean="0"/>
              <a:t>symmetrization</a:t>
            </a:r>
            <a:r>
              <a:rPr lang="en-US" dirty="0"/>
              <a:t> </a:t>
            </a:r>
            <a:r>
              <a:rPr lang="en-US" dirty="0" smtClean="0"/>
              <a:t>may lead to</a:t>
            </a:r>
          </a:p>
          <a:p>
            <a:pPr lvl="1"/>
            <a:r>
              <a:rPr lang="en-US" dirty="0" smtClean="0">
                <a:solidFill>
                  <a:srgbClr val="33CCFF"/>
                </a:solidFill>
              </a:rPr>
              <a:t>Full algebraic solution</a:t>
            </a:r>
          </a:p>
          <a:p>
            <a:pPr lvl="1"/>
            <a:r>
              <a:rPr lang="en-US" dirty="0" smtClean="0">
                <a:solidFill>
                  <a:srgbClr val="00FF00"/>
                </a:solidFill>
              </a:rPr>
              <a:t>Construction of a ONB</a:t>
            </a:r>
          </a:p>
          <a:p>
            <a:pPr lvl="1"/>
            <a:endParaRPr lang="en-US" dirty="0" smtClean="0">
              <a:solidFill>
                <a:srgbClr val="00FF00"/>
              </a:solidFill>
            </a:endParaRPr>
          </a:p>
          <a:p>
            <a:r>
              <a:rPr lang="en-US" dirty="0" smtClean="0">
                <a:solidFill>
                  <a:srgbClr val="33CCFF"/>
                </a:solidFill>
              </a:rPr>
              <a:t>First case: Done, treat omitted operators </a:t>
            </a:r>
            <a:r>
              <a:rPr lang="en-US" dirty="0" err="1" smtClean="0">
                <a:solidFill>
                  <a:srgbClr val="33CCFF"/>
                </a:solidFill>
              </a:rPr>
              <a:t>perturbatively</a:t>
            </a:r>
            <a:endParaRPr lang="en-US" dirty="0" smtClean="0">
              <a:solidFill>
                <a:srgbClr val="33CCFF"/>
              </a:solidFill>
            </a:endParaRPr>
          </a:p>
          <a:p>
            <a:r>
              <a:rPr lang="en-US" dirty="0" smtClean="0">
                <a:solidFill>
                  <a:srgbClr val="00FF00"/>
                </a:solidFill>
              </a:rPr>
              <a:t>Second case: use ONB to solve full theory numerically using basis state approximation</a:t>
            </a:r>
          </a:p>
          <a:p>
            <a:pPr lvl="1"/>
            <a:r>
              <a:rPr lang="en-US" dirty="0" smtClean="0">
                <a:solidFill>
                  <a:srgbClr val="00FF00"/>
                </a:solidFill>
              </a:rPr>
              <a:t>Get exponential convergence!  </a:t>
            </a:r>
            <a:endParaRPr lang="en-US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27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01000" cy="1143000"/>
          </a:xfrm>
        </p:spPr>
        <p:txBody>
          <a:bodyPr/>
          <a:lstStyle/>
          <a:p>
            <a:r>
              <a:rPr lang="en-US" altLang="en-US" smtClean="0"/>
              <a:t>Conclusions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839200" cy="4114800"/>
          </a:xfrm>
        </p:spPr>
        <p:txBody>
          <a:bodyPr/>
          <a:lstStyle/>
          <a:p>
            <a:r>
              <a:rPr lang="en-US" altLang="en-US" dirty="0" smtClean="0"/>
              <a:t>Asymptotic theory </a:t>
            </a:r>
            <a:r>
              <a:rPr lang="en-US" altLang="en-US" dirty="0" smtClean="0"/>
              <a:t>was </a:t>
            </a:r>
            <a:r>
              <a:rPr lang="en-US" altLang="en-US" dirty="0" smtClean="0"/>
              <a:t>solved </a:t>
            </a:r>
            <a:r>
              <a:rPr lang="en-US" altLang="en-US" dirty="0" smtClean="0"/>
              <a:t>algebraically in low </a:t>
            </a:r>
            <a:r>
              <a:rPr lang="en-US" altLang="en-US" dirty="0" err="1" smtClean="0"/>
              <a:t>parton</a:t>
            </a:r>
            <a:r>
              <a:rPr lang="en-US" altLang="en-US" dirty="0" smtClean="0"/>
              <a:t> sectors</a:t>
            </a:r>
            <a:endParaRPr lang="en-US" altLang="en-US" dirty="0" smtClean="0"/>
          </a:p>
          <a:p>
            <a:pPr lvl="1"/>
            <a:r>
              <a:rPr lang="en-US" altLang="en-US" dirty="0" smtClean="0">
                <a:solidFill>
                  <a:srgbClr val="99CCFF"/>
                </a:solidFill>
              </a:rPr>
              <a:t>Better understanding of role of non-singular operators &amp; </a:t>
            </a:r>
            <a:r>
              <a:rPr lang="en-US" altLang="en-US" dirty="0" err="1" smtClean="0">
                <a:solidFill>
                  <a:srgbClr val="99CCFF"/>
                </a:solidFill>
              </a:rPr>
              <a:t>parton</a:t>
            </a:r>
            <a:r>
              <a:rPr lang="en-US" altLang="en-US" dirty="0" smtClean="0">
                <a:solidFill>
                  <a:srgbClr val="99CCFF"/>
                </a:solidFill>
              </a:rPr>
              <a:t>-number violation</a:t>
            </a:r>
          </a:p>
          <a:p>
            <a:pPr lvl="1"/>
            <a:r>
              <a:rPr lang="en-US" altLang="en-US" dirty="0" smtClean="0"/>
              <a:t>No </a:t>
            </a:r>
            <a:r>
              <a:rPr lang="en-US" altLang="en-US" dirty="0" smtClean="0"/>
              <a:t>Parton number violation</a:t>
            </a:r>
            <a:r>
              <a:rPr lang="en-US" altLang="en-US" dirty="0" smtClean="0">
                <a:sym typeface="Wingdings" panose="05000000000000000000" pitchFamily="2" charset="2"/>
              </a:rPr>
              <a:t></a:t>
            </a:r>
            <a:r>
              <a:rPr lang="en-US" altLang="en-US" dirty="0" smtClean="0"/>
              <a:t> </a:t>
            </a:r>
            <a:r>
              <a:rPr lang="en-US" altLang="en-US" dirty="0" smtClean="0"/>
              <a:t>no MPS</a:t>
            </a:r>
          </a:p>
          <a:p>
            <a:r>
              <a:rPr lang="en-US" altLang="en-US" dirty="0" smtClean="0">
                <a:solidFill>
                  <a:srgbClr val="99CCFF"/>
                </a:solidFill>
              </a:rPr>
              <a:t>Higher </a:t>
            </a:r>
            <a:r>
              <a:rPr lang="en-US" altLang="en-US" dirty="0" err="1" smtClean="0">
                <a:solidFill>
                  <a:srgbClr val="99CCFF"/>
                </a:solidFill>
              </a:rPr>
              <a:t>parton</a:t>
            </a:r>
            <a:r>
              <a:rPr lang="en-US" altLang="en-US" dirty="0" smtClean="0">
                <a:solidFill>
                  <a:srgbClr val="99CCFF"/>
                </a:solidFill>
              </a:rPr>
              <a:t> sectors: Need to understand symmetries of Hamiltonian </a:t>
            </a:r>
          </a:p>
          <a:p>
            <a:r>
              <a:rPr lang="en-US" altLang="en-US" dirty="0" smtClean="0">
                <a:solidFill>
                  <a:srgbClr val="00FF00"/>
                </a:solidFill>
              </a:rPr>
              <a:t>Next</a:t>
            </a:r>
            <a:r>
              <a:rPr lang="en-US" altLang="en-US" dirty="0" smtClean="0">
                <a:solidFill>
                  <a:srgbClr val="00FF00"/>
                </a:solidFill>
              </a:rPr>
              <a:t>: Use </a:t>
            </a:r>
            <a:r>
              <a:rPr lang="en-US" altLang="en-US" dirty="0" smtClean="0">
                <a:solidFill>
                  <a:srgbClr val="00FF00"/>
                </a:solidFill>
              </a:rPr>
              <a:t>fully symmetrized solution </a:t>
            </a:r>
            <a:r>
              <a:rPr lang="en-US" altLang="en-US" dirty="0" smtClean="0">
                <a:solidFill>
                  <a:srgbClr val="00FF00"/>
                </a:solidFill>
              </a:rPr>
              <a:t>of asymptotic theory to exponentially improve numerical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Thanks for your attention!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Not used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1143000"/>
          </a:xfrm>
        </p:spPr>
        <p:txBody>
          <a:bodyPr/>
          <a:lstStyle/>
          <a:p>
            <a:r>
              <a:rPr lang="en-US" altLang="en-US" sz="4000" smtClean="0"/>
              <a:t>Generalize: add </a:t>
            </a:r>
            <a:r>
              <a:rPr lang="en-US" altLang="en-US" sz="4000" smtClean="0">
                <a:solidFill>
                  <a:srgbClr val="99CCFF"/>
                </a:solidFill>
              </a:rPr>
              <a:t>non-</a:t>
            </a:r>
            <a:r>
              <a:rPr lang="en-US" altLang="en-US" sz="4000" smtClean="0"/>
              <a:t>singular operators</a:t>
            </a:r>
          </a:p>
        </p:txBody>
      </p:sp>
      <p:pic>
        <p:nvPicPr>
          <p:cNvPr id="13315" name="Picture 4" descr="\\ocHome\faculty2\UTrittmann\TrittmannDocuments\Talks\CoffeTalkFigures2012\Sabphi3SingR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71600"/>
            <a:ext cx="5410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Content Placeholder 1"/>
          <p:cNvSpPr>
            <a:spLocks noGrp="1"/>
          </p:cNvSpPr>
          <p:nvPr>
            <p:ph idx="1"/>
          </p:nvPr>
        </p:nvSpPr>
        <p:spPr>
          <a:xfrm>
            <a:off x="23813" y="1828800"/>
            <a:ext cx="3557587" cy="4572000"/>
          </a:xfrm>
        </p:spPr>
        <p:txBody>
          <a:bodyPr/>
          <a:lstStyle/>
          <a:p>
            <a:r>
              <a:rPr lang="en-US" altLang="en-US" sz="2800" smtClean="0"/>
              <a:t>Adding regular operators gives similar eigenfunctions but shifts masses dramatically</a:t>
            </a:r>
          </a:p>
          <a:p>
            <a:endParaRPr lang="en-US" altLang="en-US" sz="2800" smtClean="0"/>
          </a:p>
          <a:p>
            <a:r>
              <a:rPr lang="en-US" altLang="en-US" sz="2000" smtClean="0">
                <a:solidFill>
                  <a:srgbClr val="99CCFF"/>
                </a:solidFill>
              </a:rPr>
              <a:t>Dashed lines: EFs with just singular terms (from previous slide)</a:t>
            </a:r>
          </a:p>
          <a:p>
            <a:r>
              <a:rPr lang="en-US" altLang="en-US" sz="2000" smtClean="0">
                <a:solidFill>
                  <a:srgbClr val="99CCFF"/>
                </a:solidFill>
              </a:rPr>
              <a:t>Here: shift by constant WF of previously massless state</a:t>
            </a:r>
          </a:p>
        </p:txBody>
      </p:sp>
      <p:cxnSp>
        <p:nvCxnSpPr>
          <p:cNvPr id="13317" name="Straight Arrow Connector 2"/>
          <p:cNvCxnSpPr>
            <a:cxnSpLocks noChangeShapeType="1"/>
          </p:cNvCxnSpPr>
          <p:nvPr/>
        </p:nvCxnSpPr>
        <p:spPr bwMode="auto">
          <a:xfrm flipV="1">
            <a:off x="3276600" y="5505450"/>
            <a:ext cx="922338" cy="209550"/>
          </a:xfrm>
          <a:prstGeom prst="straightConnector1">
            <a:avLst/>
          </a:prstGeom>
          <a:noFill/>
          <a:ln w="19050" algn="ctr">
            <a:solidFill>
              <a:srgbClr val="99CC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18" name="Straight Arrow Connector 8"/>
          <p:cNvCxnSpPr>
            <a:cxnSpLocks noChangeShapeType="1"/>
          </p:cNvCxnSpPr>
          <p:nvPr/>
        </p:nvCxnSpPr>
        <p:spPr bwMode="auto">
          <a:xfrm flipV="1">
            <a:off x="3267075" y="6172200"/>
            <a:ext cx="922338" cy="209550"/>
          </a:xfrm>
          <a:prstGeom prst="straightConnector1">
            <a:avLst/>
          </a:prstGeom>
          <a:noFill/>
          <a:ln w="19050" algn="ctr">
            <a:solidFill>
              <a:srgbClr val="99CC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/>
          <a:lstStyle/>
          <a:p>
            <a:r>
              <a:rPr lang="en-US" altLang="en-US" smtClean="0"/>
              <a:t>Generalize more: allow parton number violation, phase in “slowly’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410200" y="1524000"/>
            <a:ext cx="3733800" cy="4114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dirty="0" smtClean="0">
                <a:sym typeface="Wingdings" panose="05000000000000000000" pitchFamily="2" charset="2"/>
              </a:rPr>
              <a:t></a:t>
            </a:r>
            <a:r>
              <a:rPr lang="en-US" altLang="en-US" dirty="0" smtClean="0"/>
              <a:t>Spectrum as function of </a:t>
            </a:r>
            <a:r>
              <a:rPr lang="en-US" altLang="en-US" dirty="0" err="1" smtClean="0"/>
              <a:t>parton</a:t>
            </a:r>
            <a:r>
              <a:rPr lang="en-US" altLang="en-US" dirty="0" smtClean="0"/>
              <a:t>-number violation parameter </a:t>
            </a:r>
            <a:r>
              <a:rPr lang="el-GR" dirty="0" smtClean="0"/>
              <a:t>ϵ</a:t>
            </a:r>
            <a:endParaRPr lang="en-US" altLang="en-US" dirty="0" smtClean="0"/>
          </a:p>
          <a:p>
            <a:pPr>
              <a:defRPr/>
            </a:pPr>
            <a:r>
              <a:rPr lang="en-US" altLang="en-US" sz="2800" dirty="0"/>
              <a:t>N</a:t>
            </a:r>
            <a:r>
              <a:rPr lang="en-US" altLang="en-US" sz="2800" dirty="0" smtClean="0"/>
              <a:t>o multi-particle states if </a:t>
            </a:r>
            <a:r>
              <a:rPr lang="el-GR" sz="2800" dirty="0" smtClean="0"/>
              <a:t>ϵ</a:t>
            </a:r>
            <a:r>
              <a:rPr lang="en-US" sz="2800" dirty="0" smtClean="0"/>
              <a:t>&lt;1</a:t>
            </a:r>
            <a:endParaRPr lang="en-US" altLang="en-US" sz="2800" dirty="0" smtClean="0"/>
          </a:p>
          <a:p>
            <a:pPr marL="0" indent="0">
              <a:buFontTx/>
              <a:buNone/>
              <a:defRPr/>
            </a:pPr>
            <a:r>
              <a:rPr lang="en-US" sz="2800" dirty="0" smtClean="0">
                <a:sym typeface="Wingdings" panose="05000000000000000000" pitchFamily="2" charset="2"/>
              </a:rPr>
              <a:t></a:t>
            </a:r>
            <a:r>
              <a:rPr lang="en-US" sz="2800" dirty="0" smtClean="0"/>
              <a:t>Without </a:t>
            </a:r>
            <a:r>
              <a:rPr lang="en-US" sz="2800" dirty="0" err="1" smtClean="0"/>
              <a:t>parton</a:t>
            </a:r>
            <a:r>
              <a:rPr lang="en-US" sz="2800" dirty="0" smtClean="0"/>
              <a:t> violation, no MPS</a:t>
            </a:r>
          </a:p>
          <a:p>
            <a:pPr marL="0" indent="0">
              <a:buFontTx/>
              <a:buNone/>
              <a:defRPr/>
            </a:pP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800" dirty="0">
                <a:sym typeface="Wingdings" panose="05000000000000000000" pitchFamily="2" charset="2"/>
              </a:rPr>
              <a:t>N</a:t>
            </a:r>
            <a:r>
              <a:rPr lang="en-US" sz="2800" dirty="0" smtClean="0"/>
              <a:t>o understanding of how to filter out SPS</a:t>
            </a:r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</p:txBody>
      </p:sp>
      <p:pic>
        <p:nvPicPr>
          <p:cNvPr id="14340" name="Picture 5" descr="\\ocHome\faculty2\UTrittmann\TrittmannDocuments\Talks\CoffeTalkFigures2012\MvsEpsK20Z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5181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35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42875" y="228600"/>
            <a:ext cx="8991600" cy="1143000"/>
          </a:xfrm>
        </p:spPr>
        <p:txBody>
          <a:bodyPr/>
          <a:lstStyle/>
          <a:p>
            <a:r>
              <a:rPr lang="en-US" altLang="en-US" sz="3600" smtClean="0"/>
              <a:t>Results: Average parton-number as function of parton-number violation parameter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5562600" y="1981200"/>
            <a:ext cx="3589338" cy="4114800"/>
          </a:xfrm>
        </p:spPr>
        <p:txBody>
          <a:bodyPr/>
          <a:lstStyle/>
          <a:p>
            <a:r>
              <a:rPr lang="en-US" altLang="en-US" sz="2800" smtClean="0"/>
              <a:t>Hope: SPS are purer in parton-number than MPS </a:t>
            </a:r>
            <a:r>
              <a:rPr lang="en-US" altLang="en-US" sz="2000" smtClean="0"/>
              <a:t>(&lt;n&gt;≈ integer) </a:t>
            </a:r>
            <a:endParaRPr lang="en-US" altLang="en-US" sz="1800" smtClean="0"/>
          </a:p>
          <a:p>
            <a:r>
              <a:rPr lang="en-US" altLang="en-US" sz="2800" smtClean="0"/>
              <a:t>Expectation value of parton number in the eigenstates fluctuates a lot</a:t>
            </a:r>
          </a:p>
          <a:p>
            <a:endParaRPr lang="en-US" altLang="en-US" sz="2800" smtClean="0"/>
          </a:p>
          <a:p>
            <a:r>
              <a:rPr lang="en-US" altLang="en-US" sz="2800" smtClean="0">
                <a:solidFill>
                  <a:srgbClr val="00FF00"/>
                </a:solidFill>
              </a:rPr>
              <a:t>No SPS-MPS criterion emerges </a:t>
            </a:r>
            <a:r>
              <a:rPr lang="en-US" altLang="en-US" sz="2800" smtClean="0">
                <a:solidFill>
                  <a:srgbClr val="00FF00"/>
                </a:solidFill>
                <a:sym typeface="Wingdings" panose="05000000000000000000" pitchFamily="2" charset="2"/>
              </a:rPr>
              <a:t></a:t>
            </a:r>
            <a:r>
              <a:rPr lang="en-US" altLang="en-US" sz="2800" smtClean="0">
                <a:solidFill>
                  <a:srgbClr val="00FF00"/>
                </a:solidFill>
              </a:rPr>
              <a:t> </a:t>
            </a:r>
          </a:p>
        </p:txBody>
      </p:sp>
      <p:pic>
        <p:nvPicPr>
          <p:cNvPr id="15364" name="Picture 4" descr="\\ocHome\faculty2\UTrittmann\TrittmannDocuments\Talks\CoffeTalkFigures2012\AvgnVsEpsK20Z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95425"/>
            <a:ext cx="533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4648200" y="5638800"/>
            <a:ext cx="228600" cy="152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5366" name="Rectangle 1"/>
          <p:cNvSpPr>
            <a:spLocks noChangeArrowheads="1"/>
          </p:cNvSpPr>
          <p:nvPr/>
        </p:nvSpPr>
        <p:spPr bwMode="auto">
          <a:xfrm>
            <a:off x="3429000" y="5638800"/>
            <a:ext cx="228600" cy="152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5367" name="Rectangle 2"/>
          <p:cNvSpPr>
            <a:spLocks noChangeArrowheads="1"/>
          </p:cNvSpPr>
          <p:nvPr/>
        </p:nvSpPr>
        <p:spPr bwMode="auto">
          <a:xfrm>
            <a:off x="3048000" y="5562600"/>
            <a:ext cx="381000" cy="2286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</p:spTree>
    <p:extLst>
      <p:ext uri="{BB962C8B-B14F-4D97-AF65-F5344CB8AC3E}">
        <p14:creationId xmlns:p14="http://schemas.microsoft.com/office/powerpoint/2010/main" val="246647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 sz="4000" smtClean="0"/>
              <a:t>Adjoint QCD</a:t>
            </a:r>
            <a:r>
              <a:rPr lang="en-US" altLang="en-US" sz="4000" baseline="-25000" smtClean="0"/>
              <a:t>2 </a:t>
            </a:r>
            <a:r>
              <a:rPr lang="en-US" altLang="en-US" sz="4000" smtClean="0"/>
              <a:t>compared to the fundamental QCD</a:t>
            </a:r>
            <a:r>
              <a:rPr lang="en-US" altLang="en-US" sz="4000" baseline="-25000" smtClean="0"/>
              <a:t>2</a:t>
            </a:r>
            <a:r>
              <a:rPr lang="en-US" altLang="en-US" sz="4000" smtClean="0"/>
              <a:t> (‘t Hooft model)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534400" cy="4114800"/>
          </a:xfrm>
        </p:spPr>
        <p:txBody>
          <a:bodyPr/>
          <a:lstStyle/>
          <a:p>
            <a:r>
              <a:rPr lang="en-US" altLang="en-US" smtClean="0"/>
              <a:t>QCD</a:t>
            </a:r>
            <a:r>
              <a:rPr lang="en-US" altLang="en-US" baseline="-25000" smtClean="0"/>
              <a:t>2A</a:t>
            </a:r>
            <a:r>
              <a:rPr lang="en-US" altLang="en-US" smtClean="0"/>
              <a:t> is 2D theory of quarks in the adjoint representation coupled by non-dynamical gluon fields </a:t>
            </a:r>
            <a:r>
              <a:rPr lang="en-US" altLang="en-US" sz="2400" smtClean="0"/>
              <a:t>(quarks are “matrices” not “vectors”) </a:t>
            </a:r>
          </a:p>
          <a:p>
            <a:r>
              <a:rPr lang="en-US" altLang="en-US" smtClean="0">
                <a:solidFill>
                  <a:srgbClr val="99CCFF"/>
                </a:solidFill>
              </a:rPr>
              <a:t>A richer spectrum: multiple Regge trajectories?</a:t>
            </a:r>
          </a:p>
          <a:p>
            <a:r>
              <a:rPr lang="en-US" altLang="en-US" smtClean="0"/>
              <a:t>Adjoint QCD is part of a universality of 2D QCD-like theories (Kutasov-Schwimmer)</a:t>
            </a:r>
          </a:p>
          <a:p>
            <a:r>
              <a:rPr lang="en-US" altLang="en-US" smtClean="0">
                <a:solidFill>
                  <a:srgbClr val="99CCFF"/>
                </a:solidFill>
              </a:rPr>
              <a:t>String theory predicts a Hagedorn transition </a:t>
            </a:r>
          </a:p>
          <a:p>
            <a:r>
              <a:rPr lang="en-US" altLang="en-US" smtClean="0"/>
              <a:t>The adjoint theory becomes supersymmetric if the quark mass has a specific value</a:t>
            </a:r>
          </a:p>
          <a:p>
            <a:endParaRPr lang="en-US" altLang="en-US" smtClean="0">
              <a:solidFill>
                <a:srgbClr val="99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/>
          <a:lstStyle/>
          <a:p>
            <a:r>
              <a:rPr lang="en-US" altLang="en-US" sz="3600" smtClean="0"/>
              <a:t>Results: Convergence of Average Parton-Number with discretization parameter 1/K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5667375" y="1981200"/>
            <a:ext cx="3429000" cy="4114800"/>
          </a:xfrm>
        </p:spPr>
        <p:txBody>
          <a:bodyPr/>
          <a:lstStyle/>
          <a:p>
            <a:r>
              <a:rPr lang="en-US" altLang="en-US" smtClean="0">
                <a:solidFill>
                  <a:srgbClr val="00FF00"/>
                </a:solidFill>
              </a:rPr>
              <a:t>Or does it?!</a:t>
            </a:r>
          </a:p>
          <a:p>
            <a:r>
              <a:rPr lang="en-US" altLang="en-US" smtClean="0"/>
              <a:t>Hints of a convergence of &lt;n&gt; with K</a:t>
            </a:r>
          </a:p>
          <a:p>
            <a:r>
              <a:rPr lang="en-US" altLang="en-US" smtClean="0"/>
              <a:t>However: too costly!</a:t>
            </a:r>
          </a:p>
        </p:txBody>
      </p:sp>
      <p:pic>
        <p:nvPicPr>
          <p:cNvPr id="16388" name="Picture 4" descr="\\ocHome\faculty2\UTrittmann\TrittmannDocuments\Talks\CoffeTalkFigures2012\nvsK6an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5410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2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A look at the bosonized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153400" cy="5181600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solidFill>
                  <a:srgbClr val="99CCFF"/>
                </a:solidFill>
              </a:rPr>
              <a:t>D</a:t>
            </a:r>
            <a:r>
              <a:rPr lang="en-US" altLang="en-US" sz="2400" dirty="0" smtClean="0">
                <a:solidFill>
                  <a:srgbClr val="99CCFF"/>
                </a:solidFill>
              </a:rPr>
              <a:t>escribe (massless) theory in a more appropriate basis </a:t>
            </a:r>
            <a:r>
              <a:rPr lang="en-US" altLang="en-US" sz="2400" dirty="0" smtClean="0">
                <a:solidFill>
                  <a:srgbClr val="99CCFF"/>
                </a:solidFill>
                <a:sym typeface="Wingdings" pitchFamily="2" charset="2"/>
              </a:rPr>
              <a:t> currents (two quarks</a:t>
            </a:r>
            <a:r>
              <a:rPr lang="el-GR" altLang="en-US" sz="2400" dirty="0" smtClean="0"/>
              <a:t> </a:t>
            </a:r>
            <a:r>
              <a:rPr lang="en-US" altLang="en-US" sz="2400" dirty="0" smtClean="0"/>
              <a:t>J ≈ </a:t>
            </a:r>
            <a:r>
              <a:rPr lang="el-GR" altLang="en-US" sz="2400" dirty="0" smtClean="0"/>
              <a:t>ψ ψ</a:t>
            </a:r>
            <a:r>
              <a:rPr lang="en-US" altLang="en-US" sz="2400" dirty="0" smtClean="0">
                <a:solidFill>
                  <a:srgbClr val="99CCFF"/>
                </a:solidFill>
                <a:sym typeface="Wingdings" pitchFamily="2" charset="2"/>
              </a:rPr>
              <a:t>) </a:t>
            </a:r>
            <a:r>
              <a:rPr lang="en-US" altLang="en-US" sz="2400" dirty="0" err="1" smtClean="0">
                <a:solidFill>
                  <a:srgbClr val="99CCFF"/>
                </a:solidFill>
                <a:sym typeface="Wingdings" pitchFamily="2" charset="2"/>
              </a:rPr>
              <a:t>bosonization</a:t>
            </a:r>
            <a:endParaRPr lang="en-US" altLang="en-US" sz="2400" dirty="0" smtClean="0">
              <a:solidFill>
                <a:srgbClr val="99CCFF"/>
              </a:solidFill>
              <a:sym typeface="Wingdings" pitchFamily="2" charset="2"/>
            </a:endParaRPr>
          </a:p>
          <a:p>
            <a:pPr>
              <a:defRPr/>
            </a:pPr>
            <a:r>
              <a:rPr lang="en-US" altLang="en-US" sz="2400" dirty="0" smtClean="0">
                <a:solidFill>
                  <a:srgbClr val="99CCFF"/>
                </a:solidFill>
                <a:sym typeface="Wingdings" pitchFamily="2" charset="2"/>
              </a:rPr>
              <a:t>Why more appropriate?</a:t>
            </a:r>
          </a:p>
          <a:p>
            <a:pPr lvl="1">
              <a:defRPr/>
            </a:pPr>
            <a:r>
              <a:rPr lang="en-US" altLang="en-US" sz="2000" dirty="0" smtClean="0">
                <a:solidFill>
                  <a:srgbClr val="99CCFF"/>
                </a:solidFill>
                <a:sym typeface="Wingdings" pitchFamily="2" charset="2"/>
              </a:rPr>
              <a:t>Hamiltonian is a multi-quark operator but a two-current operator</a:t>
            </a:r>
            <a:endParaRPr lang="en-US" altLang="en-US" sz="2000" dirty="0" smtClean="0"/>
          </a:p>
          <a:p>
            <a:pPr>
              <a:defRPr/>
            </a:pPr>
            <a:r>
              <a:rPr lang="en-US" altLang="en-US" dirty="0" err="1" smtClean="0"/>
              <a:t>Kutasov-Schwimmer</a:t>
            </a:r>
            <a:r>
              <a:rPr lang="en-US" altLang="en-US" dirty="0" smtClean="0"/>
              <a:t>: all SPS come from only 2 sectors: |J..J&gt; and |J…J </a:t>
            </a:r>
            <a:r>
              <a:rPr lang="el-GR" altLang="en-US" dirty="0" smtClean="0"/>
              <a:t>ψ</a:t>
            </a:r>
            <a:r>
              <a:rPr lang="en-US" altLang="en-US" dirty="0" smtClean="0"/>
              <a:t>&gt; </a:t>
            </a:r>
          </a:p>
          <a:p>
            <a:pPr>
              <a:defRPr/>
            </a:pPr>
            <a:r>
              <a:rPr lang="en-US" altLang="en-US" dirty="0" smtClean="0"/>
              <a:t>Simple </a:t>
            </a:r>
            <a:r>
              <a:rPr lang="en-US" altLang="en-US" dirty="0" err="1" smtClean="0"/>
              <a:t>combinatorics</a:t>
            </a:r>
            <a:r>
              <a:rPr lang="en-US" altLang="en-US" dirty="0" smtClean="0"/>
              <a:t> corroborated by DLCQ state-counting yields reason for the fact (</a:t>
            </a:r>
            <a:r>
              <a:rPr lang="en-US" altLang="en-US" sz="2000" dirty="0" smtClean="0"/>
              <a:t>GHK </a:t>
            </a:r>
            <a:r>
              <a:rPr lang="en-US" sz="2000" b="1" dirty="0" smtClean="0"/>
              <a:t>PRD 57 6420</a:t>
            </a:r>
            <a:r>
              <a:rPr lang="en-US" altLang="en-US" dirty="0" smtClean="0"/>
              <a:t>) that </a:t>
            </a:r>
            <a:r>
              <a:rPr lang="en-US" altLang="en-US" dirty="0">
                <a:solidFill>
                  <a:srgbClr val="00FF00"/>
                </a:solidFill>
              </a:rPr>
              <a:t>b</a:t>
            </a:r>
            <a:r>
              <a:rPr lang="en-US" altLang="en-US" dirty="0" smtClean="0">
                <a:solidFill>
                  <a:srgbClr val="00FF00"/>
                </a:solidFill>
              </a:rPr>
              <a:t>osonic SPS do not form MPS</a:t>
            </a:r>
            <a:r>
              <a:rPr lang="en-US" altLang="en-US" dirty="0" smtClean="0"/>
              <a:t>: MPS have the form |J..J</a:t>
            </a:r>
            <a:r>
              <a:rPr lang="el-GR" altLang="en-US" dirty="0" smtClean="0"/>
              <a:t> ψ</a:t>
            </a:r>
            <a:r>
              <a:rPr lang="en-US" altLang="en-US" dirty="0" smtClean="0"/>
              <a:t>JJ</a:t>
            </a:r>
            <a:r>
              <a:rPr lang="el-GR" altLang="en-US" dirty="0" smtClean="0"/>
              <a:t> ψ </a:t>
            </a:r>
            <a:r>
              <a:rPr lang="en-US" altLang="en-US" dirty="0" smtClean="0"/>
              <a:t>… J </a:t>
            </a:r>
            <a:r>
              <a:rPr lang="el-GR" altLang="en-US" dirty="0" smtClean="0"/>
              <a:t>ψ</a:t>
            </a:r>
            <a:r>
              <a:rPr lang="en-US" altLang="en-US" dirty="0" smtClean="0"/>
              <a:t>&gt; </a:t>
            </a:r>
          </a:p>
          <a:p>
            <a:pPr marL="0" indent="0">
              <a:buFontTx/>
              <a:buNone/>
              <a:defRPr/>
            </a:pPr>
            <a:r>
              <a:rPr lang="en-US" altLang="en-US" dirty="0" smtClean="0"/>
              <a:t>			     ≈|J..J</a:t>
            </a:r>
            <a:r>
              <a:rPr lang="el-GR" altLang="en-US" dirty="0" smtClean="0"/>
              <a:t> ψ</a:t>
            </a:r>
            <a:r>
              <a:rPr lang="en-US" altLang="en-US" dirty="0" smtClean="0"/>
              <a:t>&gt; |JJ</a:t>
            </a:r>
            <a:r>
              <a:rPr lang="el-GR" altLang="en-US" dirty="0" smtClean="0"/>
              <a:t> ψ</a:t>
            </a:r>
            <a:r>
              <a:rPr lang="en-US" altLang="en-US" dirty="0" smtClean="0"/>
              <a:t>&gt; |</a:t>
            </a:r>
            <a:r>
              <a:rPr lang="el-GR" altLang="en-US" dirty="0" smtClean="0"/>
              <a:t> </a:t>
            </a:r>
            <a:r>
              <a:rPr lang="en-US" altLang="en-US" dirty="0" smtClean="0"/>
              <a:t>…&gt;  |J </a:t>
            </a:r>
            <a:r>
              <a:rPr lang="el-GR" altLang="en-US" dirty="0" smtClean="0"/>
              <a:t>ψ</a:t>
            </a:r>
            <a:r>
              <a:rPr lang="en-US" altLang="en-US" dirty="0" smtClean="0"/>
              <a:t>&gt;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Mass of MPS in DLCQ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763000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mass at resolution </a:t>
            </a:r>
            <a:r>
              <a:rPr lang="en-US" altLang="en-US" i="1" smtClean="0"/>
              <a:t>n</a:t>
            </a:r>
            <a:r>
              <a:rPr lang="en-US" altLang="en-US" smtClean="0"/>
              <a:t>            mass at resolution </a:t>
            </a:r>
            <a:r>
              <a:rPr lang="en-US" altLang="en-US" i="1" smtClean="0"/>
              <a:t>K-n</a:t>
            </a:r>
          </a:p>
          <a:p>
            <a:pPr marL="0" indent="0">
              <a:buFontTx/>
              <a:buNone/>
            </a:pPr>
            <a:endParaRPr lang="en-US" altLang="en-US" i="1" smtClean="0"/>
          </a:p>
          <a:p>
            <a:pPr marL="0" indent="0">
              <a:buFontTx/>
              <a:buNone/>
            </a:pPr>
            <a:endParaRPr lang="en-US" altLang="en-US" i="1" smtClean="0"/>
          </a:p>
          <a:p>
            <a:pPr marL="0" indent="0">
              <a:buFontTx/>
              <a:buNone/>
            </a:pPr>
            <a:endParaRPr lang="en-US" altLang="en-US" i="1" smtClean="0"/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r>
              <a:rPr lang="en-US" altLang="en-US" smtClean="0"/>
              <a:t>mass at resolution </a:t>
            </a:r>
            <a:r>
              <a:rPr lang="en-US" altLang="en-US" i="1" smtClean="0"/>
              <a:t>K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2690813"/>
            <a:ext cx="76866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509" name="Straight Arrow Connector 4"/>
          <p:cNvCxnSpPr>
            <a:cxnSpLocks noChangeShapeType="1"/>
          </p:cNvCxnSpPr>
          <p:nvPr/>
        </p:nvCxnSpPr>
        <p:spPr bwMode="auto">
          <a:xfrm>
            <a:off x="3505200" y="2362200"/>
            <a:ext cx="381000" cy="457200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0" name="Straight Arrow Connector 6"/>
          <p:cNvCxnSpPr>
            <a:cxnSpLocks noChangeShapeType="1"/>
          </p:cNvCxnSpPr>
          <p:nvPr/>
        </p:nvCxnSpPr>
        <p:spPr bwMode="auto">
          <a:xfrm flipH="1">
            <a:off x="6248400" y="2305050"/>
            <a:ext cx="841375" cy="385763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1" name="Straight Arrow Connector 9"/>
          <p:cNvCxnSpPr>
            <a:cxnSpLocks noChangeShapeType="1"/>
          </p:cNvCxnSpPr>
          <p:nvPr/>
        </p:nvCxnSpPr>
        <p:spPr bwMode="auto">
          <a:xfrm flipH="1" flipV="1">
            <a:off x="1219200" y="3657600"/>
            <a:ext cx="152400" cy="1066800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52400" y="90488"/>
            <a:ext cx="8839200" cy="1143000"/>
          </a:xfrm>
        </p:spPr>
        <p:txBody>
          <a:bodyPr/>
          <a:lstStyle/>
          <a:p>
            <a:r>
              <a:rPr lang="en-US" altLang="en-US" sz="4000" smtClean="0"/>
              <a:t>Results: Bosonic Bosonized EFs (Zoom)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019800" y="1828800"/>
            <a:ext cx="3124200" cy="4114800"/>
          </a:xfrm>
        </p:spPr>
        <p:txBody>
          <a:bodyPr/>
          <a:lstStyle/>
          <a:p>
            <a:r>
              <a:rPr lang="en-US" altLang="en-US" smtClean="0"/>
              <a:t>Different basis, but still sinusoidal eigenfunctions</a:t>
            </a:r>
          </a:p>
          <a:p>
            <a:r>
              <a:rPr lang="en-US" altLang="en-US" smtClean="0"/>
              <a:t>Shown are 2,3,4 parton sectors</a:t>
            </a:r>
          </a:p>
        </p:txBody>
      </p:sp>
      <p:pic>
        <p:nvPicPr>
          <p:cNvPr id="22532" name="Picture 4" descr="\\ocHome\faculty2\UTrittmann\TrittmannDocuments\Talks\CoffeTalkFigures2012\CorrectWFsl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5638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Light-Cone Quantization</a:t>
            </a:r>
          </a:p>
        </p:txBody>
      </p:sp>
      <p:pic>
        <p:nvPicPr>
          <p:cNvPr id="23555" name="Picture 4" descr="bir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019300"/>
            <a:ext cx="6831013" cy="9677400"/>
          </a:xfrm>
          <a:noFill/>
        </p:spPr>
      </p:pic>
      <p:sp>
        <p:nvSpPr>
          <p:cNvPr id="23556" name="Rectangle 13"/>
          <p:cNvSpPr>
            <a:spLocks noChangeArrowheads="1"/>
          </p:cNvSpPr>
          <p:nvPr/>
        </p:nvSpPr>
        <p:spPr bwMode="auto">
          <a:xfrm>
            <a:off x="0" y="2057400"/>
            <a:ext cx="1295400" cy="7543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23557" name="Rectangle 10"/>
          <p:cNvSpPr>
            <a:spLocks noChangeArrowheads="1"/>
          </p:cNvSpPr>
          <p:nvPr/>
        </p:nvSpPr>
        <p:spPr bwMode="auto">
          <a:xfrm>
            <a:off x="3657600" y="3581400"/>
            <a:ext cx="2133600" cy="304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graphicFrame>
        <p:nvGraphicFramePr>
          <p:cNvPr id="23558" name="Object 11"/>
          <p:cNvGraphicFramePr>
            <a:graphicFrameLocks noGrp="1" noChangeAspect="1"/>
          </p:cNvGraphicFramePr>
          <p:nvPr>
            <p:ph sz="half" idx="1"/>
          </p:nvPr>
        </p:nvGraphicFramePr>
        <p:xfrm>
          <a:off x="4495800" y="990600"/>
          <a:ext cx="2209800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5" name="Equation" r:id="rId4" imgW="1079500" imgH="419100" progId="Equation.3">
                  <p:embed/>
                </p:oleObj>
              </mc:Choice>
              <mc:Fallback>
                <p:oleObj name="Equation" r:id="rId4" imgW="1079500" imgH="4191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990600"/>
                        <a:ext cx="2209800" cy="8588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914400"/>
            <a:ext cx="8991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/>
              <a:t>Use light-cone coordinates 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>
                <a:solidFill>
                  <a:schemeClr val="bg2"/>
                </a:solidFill>
              </a:rPr>
              <a:t>Hamiltonian approach:</a:t>
            </a:r>
            <a:r>
              <a:rPr lang="en-US" altLang="en-US" sz="2800"/>
              <a:t>   </a:t>
            </a:r>
            <a:r>
              <a:rPr lang="el-GR" altLang="en-US" sz="3600" b="1" i="1">
                <a:solidFill>
                  <a:schemeClr val="tx2"/>
                </a:solidFill>
                <a:cs typeface="Times New Roman" panose="02020603050405020304" pitchFamily="18" charset="0"/>
              </a:rPr>
              <a:t>ψ</a:t>
            </a:r>
            <a:r>
              <a:rPr lang="en-US" altLang="en-US" sz="3600" b="1" i="1">
                <a:solidFill>
                  <a:schemeClr val="tx2"/>
                </a:solidFill>
              </a:rPr>
              <a:t>(t) = H </a:t>
            </a:r>
            <a:r>
              <a:rPr lang="el-GR" altLang="en-US" sz="3600" b="1" i="1">
                <a:solidFill>
                  <a:schemeClr val="tx2"/>
                </a:solidFill>
                <a:cs typeface="Times New Roman" panose="02020603050405020304" pitchFamily="18" charset="0"/>
              </a:rPr>
              <a:t>ψ</a:t>
            </a:r>
            <a:r>
              <a:rPr lang="en-US" altLang="en-US" sz="3600" b="1" i="1">
                <a:solidFill>
                  <a:schemeClr val="tx2"/>
                </a:solidFill>
              </a:rPr>
              <a:t>(0)</a:t>
            </a:r>
          </a:p>
          <a:p>
            <a:pPr eaLnBrk="1" hangingPunct="1"/>
            <a:r>
              <a:rPr lang="en-US" altLang="en-US" sz="2800">
                <a:solidFill>
                  <a:schemeClr val="bg2"/>
                </a:solidFill>
              </a:rPr>
              <a:t>Theory vacuum is physical vacuum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chemeClr val="bg2"/>
                </a:solidFill>
              </a:rPr>
              <a:t>                - </a:t>
            </a:r>
            <a:r>
              <a:rPr lang="en-US" altLang="en-US" sz="2000">
                <a:solidFill>
                  <a:schemeClr val="bg2"/>
                </a:solidFill>
              </a:rPr>
              <a:t>modulo zero modes 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rgbClr val="008000"/>
                </a:solidFill>
              </a:rPr>
              <a:t>(</a:t>
            </a:r>
            <a:r>
              <a:rPr lang="en-US" altLang="en-US" sz="2000">
                <a:solidFill>
                  <a:srgbClr val="008000"/>
                </a:solidFill>
                <a:sym typeface="Wingdings" panose="05000000000000000000" pitchFamily="2" charset="2"/>
              </a:rPr>
              <a:t>D. Robertson</a:t>
            </a:r>
            <a:r>
              <a:rPr lang="en-US" altLang="en-US" sz="2000">
                <a:solidFill>
                  <a:srgbClr val="008000"/>
                </a:solidFill>
              </a:rPr>
              <a:t>)</a:t>
            </a:r>
            <a:r>
              <a:rPr lang="en-US" altLang="en-US" sz="2000">
                <a:solidFill>
                  <a:srgbClr val="00CC00"/>
                </a:solidFill>
              </a:rPr>
              <a:t> </a:t>
            </a:r>
          </a:p>
          <a:p>
            <a:pPr eaLnBrk="1" hangingPunct="1">
              <a:buFontTx/>
              <a:buNone/>
            </a:pPr>
            <a:endParaRPr lang="en-US" altLang="en-US" sz="2000">
              <a:solidFill>
                <a:srgbClr val="00CC00"/>
              </a:solidFill>
            </a:endParaRPr>
          </a:p>
          <a:p>
            <a:pPr eaLnBrk="1" hangingPunct="1">
              <a:buFontTx/>
              <a:buNone/>
            </a:pPr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153400" cy="1143000"/>
          </a:xfrm>
        </p:spPr>
        <p:txBody>
          <a:bodyPr/>
          <a:lstStyle/>
          <a:p>
            <a:r>
              <a:rPr lang="en-US" altLang="en-US" sz="4000" smtClean="0"/>
              <a:t>Results: Fermionic Bosonized EFs (necessarily All-Parton-Sectors calc.)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5419725" y="1828800"/>
            <a:ext cx="3733800" cy="4114800"/>
          </a:xfrm>
        </p:spPr>
        <p:txBody>
          <a:bodyPr/>
          <a:lstStyle/>
          <a:p>
            <a:r>
              <a:rPr lang="en-US" altLang="en-US" smtClean="0"/>
              <a:t>Basis (Fock) states have different number of current (J) partons </a:t>
            </a:r>
          </a:p>
          <a:p>
            <a:r>
              <a:rPr lang="en-US" altLang="en-US" smtClean="0"/>
              <a:t>Combinations of these current states form the SP or MP eigenstates </a:t>
            </a:r>
          </a:p>
        </p:txBody>
      </p:sp>
      <p:pic>
        <p:nvPicPr>
          <p:cNvPr id="24580" name="Picture 2" descr="\\ocHome\faculty2\UTrittmann\TrittmannDocuments\Talks\CoffeTalkFigures2012\multi_wf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5181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smtClean="0"/>
              <a:t>Remarks on Finite N theory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7772400" cy="4114800"/>
          </a:xfrm>
        </p:spPr>
        <p:txBody>
          <a:bodyPr/>
          <a:lstStyle/>
          <a:p>
            <a:r>
              <a:rPr lang="en-US" altLang="en-US" smtClean="0"/>
              <a:t>Claim of Antonuccio/Pinsky: the spectrum of the theory does not change with number of colors </a:t>
            </a:r>
          </a:p>
          <a:p>
            <a:r>
              <a:rPr lang="en-US" altLang="en-US" smtClean="0"/>
              <a:t>Debunked: probably a convergence problem</a:t>
            </a:r>
          </a:p>
        </p:txBody>
      </p:sp>
      <p:pic>
        <p:nvPicPr>
          <p:cNvPr id="25604" name="Picture 9" descr="http://simonsingh.net/wp-content/uploads/2010/12/Sidney-Harri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81400"/>
            <a:ext cx="3819525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4876800" cy="1143000"/>
          </a:xfrm>
        </p:spPr>
        <p:txBody>
          <a:bodyPr/>
          <a:lstStyle/>
          <a:p>
            <a:r>
              <a:rPr lang="en-US" altLang="en-US" smtClean="0"/>
              <a:t>Conclusions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4495800" cy="4114800"/>
          </a:xfrm>
        </p:spPr>
        <p:txBody>
          <a:bodyPr/>
          <a:lstStyle/>
          <a:p>
            <a:r>
              <a:rPr lang="en-US" altLang="en-US" smtClean="0"/>
              <a:t>Close, but no cigar (yet)</a:t>
            </a:r>
          </a:p>
          <a:p>
            <a:r>
              <a:rPr lang="en-US" altLang="en-US" smtClean="0"/>
              <a:t>Several interesting, but fairly minor results</a:t>
            </a:r>
          </a:p>
          <a:p>
            <a:r>
              <a:rPr lang="en-US" altLang="en-US" smtClean="0"/>
              <a:t>Fun project, also for undergrads with some understanding of QM and/or programming</a:t>
            </a:r>
          </a:p>
          <a:p>
            <a:endParaRPr lang="en-US" altLang="en-US" smtClean="0"/>
          </a:p>
        </p:txBody>
      </p:sp>
      <p:pic>
        <p:nvPicPr>
          <p:cNvPr id="26628" name="Picture 2" descr="http://www.sigmaxi.org/resources/merchandise/images/but_gershon_im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09575"/>
            <a:ext cx="3757613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altLang="en-US" smtClean="0"/>
              <a:t>Lingo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114800"/>
          </a:xfrm>
        </p:spPr>
        <p:txBody>
          <a:bodyPr/>
          <a:lstStyle/>
          <a:p>
            <a:r>
              <a:rPr lang="en-US" altLang="en-US" smtClean="0"/>
              <a:t>The theory is written down in a Fock basis</a:t>
            </a:r>
          </a:p>
          <a:p>
            <a:r>
              <a:rPr lang="en-US" altLang="en-US" smtClean="0"/>
              <a:t>The basis states will have several fields in them, representing the fundamental particles (quarks, gluons)</a:t>
            </a:r>
          </a:p>
          <a:p>
            <a:r>
              <a:rPr lang="en-US" altLang="en-US" smtClean="0"/>
              <a:t>Call those particles in a state “</a:t>
            </a:r>
            <a:r>
              <a:rPr lang="en-US" altLang="en-US" smtClean="0">
                <a:solidFill>
                  <a:srgbClr val="00FF00"/>
                </a:solidFill>
              </a:rPr>
              <a:t>partons</a:t>
            </a:r>
            <a:r>
              <a:rPr lang="en-US" altLang="en-US" smtClean="0"/>
              <a:t>”</a:t>
            </a:r>
          </a:p>
          <a:p>
            <a:r>
              <a:rPr lang="en-US" altLang="en-US" smtClean="0"/>
              <a:t>The solution of the theory is a combination of Fock states, i.e. will have a “fuzzy” parton number</a:t>
            </a:r>
          </a:p>
          <a:p>
            <a:r>
              <a:rPr lang="en-US" altLang="en-US" smtClean="0"/>
              <a:t>Nevertheless, it  will represent a single bound state, or a </a:t>
            </a:r>
            <a:r>
              <a:rPr lang="en-US" altLang="en-US" smtClean="0">
                <a:solidFill>
                  <a:srgbClr val="FF0000"/>
                </a:solidFill>
              </a:rPr>
              <a:t>single- or multi-particle state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324600" cy="1143000"/>
          </a:xfrm>
        </p:spPr>
        <p:txBody>
          <a:bodyPr/>
          <a:lstStyle/>
          <a:p>
            <a:r>
              <a:rPr lang="en-US" altLang="en-US" smtClean="0"/>
              <a:t>What’s the problem?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6324600" cy="4953000"/>
          </a:xfrm>
        </p:spPr>
        <p:txBody>
          <a:bodyPr/>
          <a:lstStyle/>
          <a:p>
            <a:r>
              <a:rPr lang="en-US" altLang="en-US" smtClean="0"/>
              <a:t>Both numerical and asymptotic solutions are approximations</a:t>
            </a:r>
          </a:p>
          <a:p>
            <a:r>
              <a:rPr lang="en-US" altLang="en-US" smtClean="0">
                <a:solidFill>
                  <a:srgbClr val="99CCFF"/>
                </a:solidFill>
              </a:rPr>
              <a:t>Some solutions are multi-particle solutions, or at least have masses that are twice (thrice..) the mass of the lowest bound-state</a:t>
            </a:r>
          </a:p>
          <a:p>
            <a:r>
              <a:rPr lang="en-US" altLang="en-US" smtClean="0"/>
              <a:t>These are trivial solutions that should not be counted</a:t>
            </a:r>
          </a:p>
        </p:txBody>
      </p:sp>
      <p:pic>
        <p:nvPicPr>
          <p:cNvPr id="28676" name="Picture 5" descr="http://ts1.mm.bing.net/images/thumbnail.aspx?q=1515941146608&amp;id=ba3ee741ea09c68c9bb77b77479ba2b5&amp;url=http%3a%2f%2fastro.wsu.edu%2fworthey%2fastro%2fhtml%2fim-sydney-harris%2fdonald-du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152400"/>
            <a:ext cx="3089275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15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Problem: all known approaches are </a:t>
            </a:r>
            <a:r>
              <a:rPr lang="en-US" altLang="en-US" dirty="0" smtClean="0"/>
              <a:t>cluttered</a:t>
            </a:r>
            <a:r>
              <a:rPr lang="en-US" altLang="en-US" dirty="0" smtClean="0"/>
              <a:t> </a:t>
            </a:r>
            <a:r>
              <a:rPr lang="en-US" altLang="en-US" dirty="0" smtClean="0"/>
              <a:t>with multi-particle states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5181600" cy="4876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We want “the” bound-states, i.e. single-particle states (SPS)</a:t>
            </a:r>
          </a:p>
          <a:p>
            <a:pPr eaLnBrk="1" hangingPunct="1"/>
            <a:r>
              <a:rPr lang="en-US" altLang="en-US" sz="2800" smtClean="0"/>
              <a:t>Get also tensor products of these SPS with relative momentum</a:t>
            </a:r>
          </a:p>
          <a:p>
            <a:pPr eaLnBrk="1" hangingPunct="1"/>
            <a:r>
              <a:rPr lang="en-US" altLang="en-US" sz="2800" smtClean="0"/>
              <a:t>Two types: exact and approximate multi-particle states (MPS)</a:t>
            </a:r>
          </a:p>
          <a:p>
            <a:pPr eaLnBrk="1" hangingPunct="1"/>
            <a:r>
              <a:rPr lang="en-US" altLang="en-US" sz="2800" smtClean="0"/>
              <a:t>Exact MPS can be projected out (bosonization) or thrown out (masses predictable) </a:t>
            </a:r>
          </a:p>
          <a:p>
            <a:pPr eaLnBrk="1" hangingPunct="1">
              <a:buFontTx/>
              <a:buNone/>
            </a:pPr>
            <a:endParaRPr lang="en-US" altLang="en-US" sz="2800" smtClean="0"/>
          </a:p>
          <a:p>
            <a:pPr eaLnBrk="1" hangingPunct="1"/>
            <a:endParaRPr lang="en-US" altLang="en-US" sz="2800" smtClean="0"/>
          </a:p>
        </p:txBody>
      </p:sp>
      <p:pic>
        <p:nvPicPr>
          <p:cNvPr id="5124" name="Picture 4" descr="plot_l0_ev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1905000"/>
            <a:ext cx="3886200" cy="3886200"/>
          </a:xfrm>
          <a:noFill/>
        </p:spPr>
      </p:pic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7239000" y="3048000"/>
            <a:ext cx="1800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99CCFF"/>
                </a:solidFill>
              </a:rPr>
              <a:t>NPB 587(2000)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99CCFF"/>
                </a:solidFill>
              </a:rPr>
              <a:t>PRD 66 (2002)</a:t>
            </a:r>
          </a:p>
        </p:txBody>
      </p:sp>
      <p:cxnSp>
        <p:nvCxnSpPr>
          <p:cNvPr id="5126" name="Straight Arrow Connector 2"/>
          <p:cNvCxnSpPr>
            <a:cxnSpLocks noChangeShapeType="1"/>
          </p:cNvCxnSpPr>
          <p:nvPr/>
        </p:nvCxnSpPr>
        <p:spPr bwMode="auto">
          <a:xfrm flipH="1" flipV="1">
            <a:off x="6629400" y="4267200"/>
            <a:ext cx="609600" cy="1752600"/>
          </a:xfrm>
          <a:prstGeom prst="straightConnector1">
            <a:avLst/>
          </a:prstGeom>
          <a:noFill/>
          <a:ln w="19050" algn="ctr">
            <a:solidFill>
              <a:schemeClr val="accent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27" name="TextBox 8"/>
          <p:cNvSpPr txBox="1">
            <a:spLocks noChangeArrowheads="1"/>
          </p:cNvSpPr>
          <p:nvPr/>
        </p:nvSpPr>
        <p:spPr bwMode="auto">
          <a:xfrm>
            <a:off x="5257800" y="5988050"/>
            <a:ext cx="3741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C000"/>
                </a:solidFill>
              </a:rPr>
              <a:t>Group of exact MPS: F</a:t>
            </a:r>
            <a:r>
              <a:rPr lang="en-US" altLang="en-US" sz="2400" baseline="-25000">
                <a:solidFill>
                  <a:srgbClr val="FFC000"/>
                </a:solidFill>
              </a:rPr>
              <a:t>1</a:t>
            </a:r>
            <a:r>
              <a:rPr lang="en-US" altLang="en-US" sz="2400">
                <a:solidFill>
                  <a:srgbClr val="FFC000"/>
                </a:solidFill>
              </a:rPr>
              <a:t> x F</a:t>
            </a:r>
            <a:r>
              <a:rPr lang="en-US" altLang="en-US" sz="2400" baseline="-25000">
                <a:solidFill>
                  <a:srgbClr val="FFC000"/>
                </a:solidFill>
              </a:rPr>
              <a:t>1</a:t>
            </a:r>
            <a:endParaRPr lang="en-US" altLang="en-US" sz="2400">
              <a:solidFill>
                <a:srgbClr val="FFC000"/>
              </a:solidFill>
            </a:endParaRPr>
          </a:p>
        </p:txBody>
      </p:sp>
      <p:cxnSp>
        <p:nvCxnSpPr>
          <p:cNvPr id="5128" name="Straight Arrow Connector 10"/>
          <p:cNvCxnSpPr>
            <a:cxnSpLocks noChangeShapeType="1"/>
          </p:cNvCxnSpPr>
          <p:nvPr/>
        </p:nvCxnSpPr>
        <p:spPr bwMode="auto">
          <a:xfrm>
            <a:off x="4495800" y="2362200"/>
            <a:ext cx="1447800" cy="533400"/>
          </a:xfrm>
          <a:prstGeom prst="straightConnector1">
            <a:avLst/>
          </a:prstGeom>
          <a:noFill/>
          <a:ln w="19050" algn="ctr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29" name="Straight Arrow Connector 15"/>
          <p:cNvCxnSpPr>
            <a:cxnSpLocks noChangeShapeType="1"/>
          </p:cNvCxnSpPr>
          <p:nvPr/>
        </p:nvCxnSpPr>
        <p:spPr bwMode="auto">
          <a:xfrm>
            <a:off x="4495800" y="2209800"/>
            <a:ext cx="1600200" cy="152400"/>
          </a:xfrm>
          <a:prstGeom prst="straightConnector1">
            <a:avLst/>
          </a:prstGeom>
          <a:noFill/>
          <a:ln w="19050" algn="ctr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30" name="Oval 13"/>
          <p:cNvSpPr>
            <a:spLocks noChangeArrowheads="1"/>
          </p:cNvSpPr>
          <p:nvPr/>
        </p:nvSpPr>
        <p:spPr bwMode="auto">
          <a:xfrm>
            <a:off x="8351838" y="6172200"/>
            <a:ext cx="212725" cy="161925"/>
          </a:xfrm>
          <a:prstGeom prst="ellipse">
            <a:avLst/>
          </a:prstGeom>
          <a:noFill/>
          <a:ln w="190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 what’s the problem? Throw them out!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610600" cy="4114800"/>
          </a:xfrm>
        </p:spPr>
        <p:txBody>
          <a:bodyPr/>
          <a:lstStyle/>
          <a:p>
            <a:r>
              <a:rPr lang="en-US" altLang="en-US" smtClean="0"/>
              <a:t>These (exact) MPS can indeed be thrown out by hand, or by bosonizing the theory</a:t>
            </a:r>
          </a:p>
          <a:p>
            <a:r>
              <a:rPr lang="en-US" altLang="en-US" smtClean="0">
                <a:solidFill>
                  <a:srgbClr val="99CCFF"/>
                </a:solidFill>
              </a:rPr>
              <a:t>The real problem is the existence of approximate MPS: almost the same mass as the exact MPS, but not quite</a:t>
            </a:r>
          </a:p>
          <a:p>
            <a:r>
              <a:rPr lang="en-US" altLang="en-US" smtClean="0"/>
              <a:t>Q: Will they become exact MPS in the continuum limit?</a:t>
            </a:r>
          </a:p>
          <a:p>
            <a:r>
              <a:rPr lang="en-US" altLang="en-US" smtClean="0">
                <a:solidFill>
                  <a:srgbClr val="99CCFF"/>
                </a:solidFill>
              </a:rPr>
              <a:t>Q: Are they slightly bound states? (Rydberg like)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85800" y="23813"/>
            <a:ext cx="7772400" cy="1143000"/>
          </a:xfrm>
        </p:spPr>
        <p:txBody>
          <a:bodyPr/>
          <a:lstStyle/>
          <a:p>
            <a:r>
              <a:rPr lang="en-US" altLang="en-US" smtClean="0"/>
              <a:t>Lingo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1534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theory has states with any number of </a:t>
            </a:r>
            <a:r>
              <a:rPr lang="en-US" dirty="0" err="1" smtClean="0"/>
              <a:t>partons</a:t>
            </a:r>
            <a:r>
              <a:rPr lang="en-US" dirty="0" smtClean="0"/>
              <a:t>, in particular, states with odd and even numbers </a:t>
            </a:r>
            <a:r>
              <a:rPr lang="en-US" dirty="0" smtClean="0">
                <a:sym typeface="Wingdings" pitchFamily="2" charset="2"/>
              </a:rPr>
              <a:t> fermions &amp; bosons</a:t>
            </a:r>
          </a:p>
          <a:p>
            <a:pPr>
              <a:defRPr/>
            </a:pPr>
            <a:r>
              <a:rPr lang="en-US" dirty="0" smtClean="0">
                <a:sym typeface="Wingdings" pitchFamily="2" charset="2"/>
              </a:rPr>
              <a:t>The theory has another (T)-symmetry (flipping the matrix indices)</a:t>
            </a:r>
            <a:r>
              <a:rPr lang="en-US" dirty="0" smtClean="0"/>
              <a:t> under which the states are odd or even: 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	T |state&gt; = ± |state&gt;</a:t>
            </a:r>
          </a:p>
          <a:p>
            <a:pPr>
              <a:defRPr/>
            </a:pPr>
            <a:r>
              <a:rPr lang="en-US" dirty="0" smtClean="0"/>
              <a:t>One can form a current from two quarks, and formulate the theory with currents. This is called </a:t>
            </a:r>
            <a:r>
              <a:rPr lang="en-US" dirty="0" err="1" smtClean="0"/>
              <a:t>bosonization</a:t>
            </a:r>
            <a:r>
              <a:rPr lang="en-US" dirty="0" smtClean="0"/>
              <a:t>. </a:t>
            </a:r>
          </a:p>
          <a:p>
            <a:pPr>
              <a:defRPr/>
            </a:pPr>
            <a:r>
              <a:rPr lang="en-US" sz="2400" dirty="0" smtClean="0">
                <a:solidFill>
                  <a:srgbClr val="99CCFF"/>
                </a:solidFill>
              </a:rPr>
              <a:t>How about an odd </a:t>
            </a:r>
            <a:r>
              <a:rPr lang="en-US" sz="2400" dirty="0" err="1" smtClean="0">
                <a:solidFill>
                  <a:srgbClr val="99CCFF"/>
                </a:solidFill>
              </a:rPr>
              <a:t>fermionic</a:t>
            </a:r>
            <a:r>
              <a:rPr lang="en-US" sz="2400" dirty="0" smtClean="0">
                <a:solidFill>
                  <a:srgbClr val="99CCFF"/>
                </a:solidFill>
              </a:rPr>
              <a:t> state in the </a:t>
            </a:r>
            <a:r>
              <a:rPr lang="en-US" sz="2400" dirty="0" err="1" smtClean="0">
                <a:solidFill>
                  <a:srgbClr val="99CCFF"/>
                </a:solidFill>
              </a:rPr>
              <a:t>bosonized</a:t>
            </a:r>
            <a:r>
              <a:rPr lang="en-US" sz="2400" dirty="0" smtClean="0">
                <a:solidFill>
                  <a:srgbClr val="99CCFF"/>
                </a:solidFill>
              </a:rPr>
              <a:t> theory? </a:t>
            </a:r>
            <a:r>
              <a:rPr lang="en-US" sz="2400" dirty="0" smtClean="0">
                <a:solidFill>
                  <a:srgbClr val="99CCFF"/>
                </a:solidFill>
                <a:sym typeface="Wingdings" pitchFamily="2" charset="2"/>
              </a:rPr>
              <a:t></a:t>
            </a:r>
            <a:endParaRPr lang="en-US" sz="2400" dirty="0" smtClean="0">
              <a:solidFill>
                <a:srgbClr val="99CCFF"/>
              </a:solidFill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85800" y="120650"/>
            <a:ext cx="7391400" cy="1143000"/>
          </a:xfrm>
        </p:spPr>
        <p:txBody>
          <a:bodyPr/>
          <a:lstStyle/>
          <a:p>
            <a:r>
              <a:rPr lang="en-US" altLang="en-US" smtClean="0"/>
              <a:t>Results: Asymptotic EFs without  non-singular operators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191000" cy="4114800"/>
          </a:xfrm>
        </p:spPr>
        <p:txBody>
          <a:bodyPr/>
          <a:lstStyle/>
          <a:p>
            <a:r>
              <a:rPr lang="en-US" altLang="en-US" smtClean="0"/>
              <a:t>The basis consists of states with four (five, six) fermions</a:t>
            </a:r>
          </a:p>
          <a:p>
            <a:r>
              <a:rPr lang="en-US" altLang="en-US" smtClean="0"/>
              <a:t>Eigenfunctions are combinations of sinusoidal functions, e.g. </a:t>
            </a:r>
            <a:r>
              <a:rPr lang="el-GR" altLang="en-US" smtClean="0"/>
              <a:t>ϕ</a:t>
            </a:r>
            <a:r>
              <a:rPr lang="en-US" altLang="en-US" baseline="-25000" smtClean="0"/>
              <a:t>4</a:t>
            </a:r>
            <a:r>
              <a:rPr lang="en-US" altLang="en-US" i="1" baseline="-25000" smtClean="0"/>
              <a:t> </a:t>
            </a:r>
            <a:r>
              <a:rPr lang="en-US" altLang="en-US" i="1" smtClean="0"/>
              <a:t>(x</a:t>
            </a:r>
            <a:r>
              <a:rPr lang="en-US" altLang="en-US" i="1" baseline="-25000" smtClean="0"/>
              <a:t>1,</a:t>
            </a:r>
            <a:r>
              <a:rPr lang="en-US" altLang="en-US" i="1" smtClean="0"/>
              <a:t> x</a:t>
            </a:r>
            <a:r>
              <a:rPr lang="en-US" altLang="en-US" i="1" baseline="-25000" smtClean="0"/>
              <a:t>2,</a:t>
            </a:r>
            <a:r>
              <a:rPr lang="en-US" altLang="en-US" i="1" smtClean="0"/>
              <a:t> x</a:t>
            </a:r>
            <a:r>
              <a:rPr lang="en-US" altLang="en-US" i="1" baseline="-25000" smtClean="0"/>
              <a:t>3,</a:t>
            </a:r>
            <a:r>
              <a:rPr lang="en-US" altLang="en-US" i="1" smtClean="0"/>
              <a:t> x</a:t>
            </a:r>
            <a:r>
              <a:rPr lang="en-US" altLang="en-US" i="1" baseline="-25000" smtClean="0"/>
              <a:t>4</a:t>
            </a:r>
            <a:r>
              <a:rPr lang="en-US" altLang="en-US" i="1" smtClean="0"/>
              <a:t>)</a:t>
            </a:r>
          </a:p>
          <a:p>
            <a:r>
              <a:rPr lang="en-US" altLang="en-US" smtClean="0"/>
              <a:t>Note that the </a:t>
            </a:r>
            <a:r>
              <a:rPr lang="en-US" altLang="en-US" i="1" smtClean="0"/>
              <a:t>x</a:t>
            </a:r>
            <a:r>
              <a:rPr lang="en-US" altLang="en-US" i="1" baseline="-25000" smtClean="0"/>
              <a:t>i</a:t>
            </a:r>
            <a:r>
              <a:rPr lang="en-US" altLang="en-US" smtClean="0"/>
              <a:t> are momentum fractions</a:t>
            </a:r>
          </a:p>
          <a:p>
            <a:endParaRPr lang="en-US" altLang="en-US" smtClean="0"/>
          </a:p>
        </p:txBody>
      </p:sp>
      <p:pic>
        <p:nvPicPr>
          <p:cNvPr id="31748" name="Picture 3" descr="\\ocHome\faculty2\UTrittmann\TrittmannDocuments\Talks\CoffeTalkFigures2012\Sab_phi4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763000" cy="1143000"/>
          </a:xfrm>
        </p:spPr>
        <p:txBody>
          <a:bodyPr/>
          <a:lstStyle/>
          <a:p>
            <a:r>
              <a:rPr lang="en-US" altLang="en-US" smtClean="0"/>
              <a:t>General (All-Parton-Sector) Solution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5461000" y="1714500"/>
            <a:ext cx="3657600" cy="4800600"/>
          </a:xfrm>
        </p:spPr>
        <p:txBody>
          <a:bodyPr/>
          <a:lstStyle/>
          <a:p>
            <a:r>
              <a:rPr lang="en-US" altLang="en-US" sz="2800" smtClean="0"/>
              <a:t>The wavefunctions are combinations of states with a  different number of fermions in them</a:t>
            </a:r>
          </a:p>
          <a:p>
            <a:r>
              <a:rPr lang="en-US" altLang="en-US" sz="2800" smtClean="0"/>
              <a:t>Necessary since Hamiltonian does not preserve parton number (E=mc</a:t>
            </a:r>
            <a:r>
              <a:rPr lang="en-US" altLang="en-US" sz="2800" baseline="30000" smtClean="0"/>
              <a:t>2</a:t>
            </a:r>
            <a:r>
              <a:rPr lang="en-US" altLang="en-US" sz="2800" smtClean="0"/>
              <a:t>)</a:t>
            </a:r>
          </a:p>
          <a:p>
            <a:r>
              <a:rPr lang="en-US" altLang="en-US" sz="2800" smtClean="0"/>
              <a:t>Still looks sinusoidal</a:t>
            </a:r>
          </a:p>
        </p:txBody>
      </p:sp>
      <p:pic>
        <p:nvPicPr>
          <p:cNvPr id="32772" name="Picture 2" descr="\\ocHome\faculty2\UTrittmann\TrittmannDocuments\Talks\CoffeTalkFigures2012\LowestBDKZpDetai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5181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629400" cy="914400"/>
          </a:xfrm>
        </p:spPr>
        <p:txBody>
          <a:bodyPr/>
          <a:lstStyle/>
          <a:p>
            <a:r>
              <a:rPr lang="en-US" altLang="en-US" sz="3200" smtClean="0"/>
              <a:t>Universality: Same Calculation, different parameters = different theory</a:t>
            </a:r>
          </a:p>
        </p:txBody>
      </p:sp>
      <p:sp>
        <p:nvSpPr>
          <p:cNvPr id="29699" name="Text Placeholder 2"/>
          <p:cNvSpPr>
            <a:spLocks noGrp="1"/>
          </p:cNvSpPr>
          <p:nvPr>
            <p:ph type="body" sz="half" idx="1"/>
          </p:nvPr>
        </p:nvSpPr>
        <p:spPr>
          <a:xfrm>
            <a:off x="4537075" y="1209675"/>
            <a:ext cx="4495800" cy="4114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altLang="en-US" sz="1200" baseline="-250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DLCQ calculation shown, but typical </a:t>
            </a:r>
          </a:p>
          <a:p>
            <a:pPr marL="0" indent="0">
              <a:buFontTx/>
              <a:buNone/>
              <a:defRPr/>
            </a:pPr>
            <a:r>
              <a:rPr lang="en-US" altLang="en-US" sz="1200" dirty="0" smtClean="0">
                <a:solidFill>
                  <a:srgbClr val="99CCFF"/>
                </a:solidFill>
              </a:rPr>
              <a:t>        (see Katz et al </a:t>
            </a:r>
            <a:r>
              <a:rPr lang="en-US" sz="1200" b="1" dirty="0">
                <a:solidFill>
                  <a:srgbClr val="99CCFF"/>
                </a:solidFill>
              </a:rPr>
              <a:t>JHEP 1405 (2014) 143</a:t>
            </a:r>
            <a:r>
              <a:rPr lang="en-US" altLang="en-US" sz="1200" dirty="0" smtClean="0">
                <a:solidFill>
                  <a:srgbClr val="99CCFF"/>
                </a:solidFill>
              </a:rPr>
              <a:t>)</a:t>
            </a:r>
            <a:endParaRPr lang="en-US" altLang="en-US" sz="1800" dirty="0" smtClean="0">
              <a:solidFill>
                <a:srgbClr val="99CCFF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SPS interact with MPS! </a:t>
            </a:r>
            <a:r>
              <a:rPr lang="en-US" altLang="en-US" sz="1800" dirty="0" smtClean="0">
                <a:solidFill>
                  <a:srgbClr val="FF0000"/>
                </a:solidFill>
              </a:rPr>
              <a:t>(kink in trajectory)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T</a:t>
            </a:r>
            <a:r>
              <a:rPr lang="en-US" altLang="en-US" sz="2400" dirty="0" smtClean="0">
                <a:solidFill>
                  <a:srgbClr val="FFFFFF"/>
                </a:solidFill>
              </a:rPr>
              <a:t>rouble: approx. MPS look like weakly bound SPS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rgbClr val="FFFFFF"/>
                </a:solidFill>
              </a:rPr>
              <a:t>Also: Single-Trace States ≠ SPS in </a:t>
            </a:r>
            <a:r>
              <a:rPr lang="en-US" altLang="en-US" sz="2400" dirty="0" err="1" smtClean="0">
                <a:solidFill>
                  <a:srgbClr val="FFFFFF"/>
                </a:solidFill>
              </a:rPr>
              <a:t>adjoint</a:t>
            </a:r>
            <a:r>
              <a:rPr lang="en-US" altLang="en-US" sz="2400" dirty="0" smtClean="0">
                <a:solidFill>
                  <a:srgbClr val="FFFFFF"/>
                </a:solidFill>
              </a:rPr>
              <a:t> theory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FF00"/>
                </a:solidFill>
              </a:rPr>
              <a:t>Idea: Understand MPS to filter out </a:t>
            </a:r>
            <a:r>
              <a:rPr lang="en-US" altLang="en-US" sz="2800" dirty="0" smtClean="0">
                <a:solidFill>
                  <a:srgbClr val="00FF00"/>
                </a:solidFill>
              </a:rPr>
              <a:t>SPS</a:t>
            </a:r>
          </a:p>
          <a:p>
            <a:pPr>
              <a:defRPr/>
            </a:pPr>
            <a:r>
              <a:rPr lang="en-US" altLang="en-US" sz="1800" dirty="0" smtClean="0">
                <a:solidFill>
                  <a:srgbClr val="00FF00"/>
                </a:solidFill>
              </a:rPr>
              <a:t>Do a series of approximations to the theory</a:t>
            </a:r>
          </a:p>
          <a:p>
            <a:pPr>
              <a:defRPr/>
            </a:pPr>
            <a:r>
              <a:rPr lang="en-US" altLang="en-US" sz="1800" dirty="0" smtClean="0">
                <a:solidFill>
                  <a:srgbClr val="00FF00"/>
                </a:solidFill>
              </a:rPr>
              <a:t>Develop a criterion to distinguish approximate MPS from SPS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altLang="en-US" sz="2400" dirty="0" smtClean="0">
              <a:solidFill>
                <a:srgbClr val="00FF00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2800" dirty="0" smtClean="0">
              <a:solidFill>
                <a:srgbClr val="00FF00"/>
              </a:solidFill>
            </a:endParaRPr>
          </a:p>
        </p:txBody>
      </p:sp>
      <p:pic>
        <p:nvPicPr>
          <p:cNvPr id="6148" name="Picture 6" descr="\\ocHome\faculty2\UTrittmann\TrittmannDocuments\Talks\CoffeTalkFigures2012\plot_l100_130400_ev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24100"/>
            <a:ext cx="43053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plot_l0_ev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76200"/>
            <a:ext cx="22669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Oval 1"/>
          <p:cNvSpPr>
            <a:spLocks noChangeArrowheads="1"/>
          </p:cNvSpPr>
          <p:nvPr/>
        </p:nvSpPr>
        <p:spPr bwMode="auto">
          <a:xfrm>
            <a:off x="1304925" y="3810000"/>
            <a:ext cx="447675" cy="3810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cxnSp>
        <p:nvCxnSpPr>
          <p:cNvPr id="6151" name="Straight Arrow Connector 3"/>
          <p:cNvCxnSpPr>
            <a:cxnSpLocks noChangeShapeType="1"/>
          </p:cNvCxnSpPr>
          <p:nvPr/>
        </p:nvCxnSpPr>
        <p:spPr bwMode="auto">
          <a:xfrm flipH="1">
            <a:off x="1828800" y="3810000"/>
            <a:ext cx="1447800" cy="16986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52" name="TextBox 4"/>
          <p:cNvSpPr txBox="1">
            <a:spLocks noChangeArrowheads="1"/>
          </p:cNvSpPr>
          <p:nvPr/>
        </p:nvSpPr>
        <p:spPr bwMode="auto">
          <a:xfrm>
            <a:off x="3276600" y="3640138"/>
            <a:ext cx="8969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Trouble!</a:t>
            </a:r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1066800" y="4275138"/>
            <a:ext cx="1916113" cy="838200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6154" name="TextBox 2"/>
          <p:cNvSpPr txBox="1">
            <a:spLocks noChangeArrowheads="1"/>
          </p:cNvSpPr>
          <p:nvPr/>
        </p:nvSpPr>
        <p:spPr bwMode="auto">
          <a:xfrm>
            <a:off x="793750" y="5113338"/>
            <a:ext cx="29321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D5532B"/>
                </a:solidFill>
              </a:rPr>
              <a:t>Group of approx MPS</a:t>
            </a:r>
          </a:p>
        </p:txBody>
      </p:sp>
      <p:sp>
        <p:nvSpPr>
          <p:cNvPr id="6155" name="TextBox 5"/>
          <p:cNvSpPr txBox="1">
            <a:spLocks noChangeArrowheads="1"/>
          </p:cNvSpPr>
          <p:nvPr/>
        </p:nvSpPr>
        <p:spPr bwMode="auto">
          <a:xfrm>
            <a:off x="2552700" y="1222375"/>
            <a:ext cx="18081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ym typeface="Wingdings" panose="05000000000000000000" pitchFamily="2" charset="2"/>
              </a:rPr>
              <a:t></a:t>
            </a:r>
            <a:r>
              <a:rPr lang="en-US" altLang="en-US" sz="1800"/>
              <a:t>‘t Hooft Model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(prev slide)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C000"/>
                </a:solidFill>
              </a:rPr>
              <a:t>Adjoint QCD</a:t>
            </a:r>
            <a:r>
              <a:rPr lang="en-US" altLang="en-US" sz="1800" baseline="-25000">
                <a:solidFill>
                  <a:srgbClr val="FFC000"/>
                </a:solidFill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6156" name="Straight Arrow Connector 16"/>
          <p:cNvCxnSpPr>
            <a:cxnSpLocks noChangeShapeType="1"/>
          </p:cNvCxnSpPr>
          <p:nvPr/>
        </p:nvCxnSpPr>
        <p:spPr bwMode="auto">
          <a:xfrm flipV="1">
            <a:off x="4121150" y="2895600"/>
            <a:ext cx="831850" cy="74453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57" name="Down Arrow 1"/>
          <p:cNvSpPr>
            <a:spLocks noChangeArrowheads="1"/>
          </p:cNvSpPr>
          <p:nvPr/>
        </p:nvSpPr>
        <p:spPr bwMode="auto">
          <a:xfrm>
            <a:off x="3048000" y="2209800"/>
            <a:ext cx="484188" cy="2127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The Hamiltonian of </a:t>
            </a:r>
            <a:r>
              <a:rPr lang="en-US" altLang="en-US" dirty="0" err="1" smtClean="0"/>
              <a:t>Adjoint</a:t>
            </a:r>
            <a:r>
              <a:rPr lang="en-US" altLang="en-US" dirty="0" smtClean="0"/>
              <a:t> QCD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85800" y="1381125"/>
            <a:ext cx="8153400" cy="41148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It has several parts. We can systematically omit some and see how well  we are doing</a:t>
            </a:r>
          </a:p>
          <a:p>
            <a:pPr>
              <a:defRPr/>
            </a:pPr>
            <a:r>
              <a:rPr lang="en-US" altLang="en-US" dirty="0" err="1" smtClean="0">
                <a:solidFill>
                  <a:schemeClr val="tx2"/>
                </a:solidFill>
              </a:rPr>
              <a:t>H</a:t>
            </a:r>
            <a:r>
              <a:rPr lang="en-US" altLang="en-US" baseline="-25000" dirty="0" err="1" smtClean="0">
                <a:solidFill>
                  <a:schemeClr val="tx2"/>
                </a:solidFill>
              </a:rPr>
              <a:t>full</a:t>
            </a:r>
            <a:r>
              <a:rPr lang="en-US" altLang="en-US" dirty="0" smtClean="0">
                <a:solidFill>
                  <a:schemeClr val="tx2"/>
                </a:solidFill>
              </a:rPr>
              <a:t> = </a:t>
            </a:r>
            <a:r>
              <a:rPr lang="en-US" altLang="en-US" dirty="0" err="1" smtClean="0">
                <a:solidFill>
                  <a:schemeClr val="tx2"/>
                </a:solidFill>
              </a:rPr>
              <a:t>H</a:t>
            </a:r>
            <a:r>
              <a:rPr lang="en-US" altLang="en-US" baseline="-25000" dirty="0" err="1" smtClean="0">
                <a:solidFill>
                  <a:schemeClr val="tx2"/>
                </a:solidFill>
              </a:rPr>
              <a:t>m</a:t>
            </a:r>
            <a:r>
              <a:rPr lang="en-US" altLang="en-US" baseline="-25000" dirty="0" smtClean="0">
                <a:solidFill>
                  <a:schemeClr val="tx2"/>
                </a:solidFill>
              </a:rPr>
              <a:t> </a:t>
            </a:r>
            <a:r>
              <a:rPr lang="en-US" altLang="en-US" dirty="0" smtClean="0">
                <a:solidFill>
                  <a:schemeClr val="tx2"/>
                </a:solidFill>
              </a:rPr>
              <a:t>+ </a:t>
            </a:r>
            <a:r>
              <a:rPr lang="en-US" altLang="en-US" dirty="0" err="1" smtClean="0">
                <a:solidFill>
                  <a:schemeClr val="tx2"/>
                </a:solidFill>
              </a:rPr>
              <a:t>H</a:t>
            </a:r>
            <a:r>
              <a:rPr lang="en-US" altLang="en-US" baseline="-25000" dirty="0" err="1" smtClean="0">
                <a:solidFill>
                  <a:schemeClr val="tx2"/>
                </a:solidFill>
              </a:rPr>
              <a:t>ren</a:t>
            </a:r>
            <a:r>
              <a:rPr lang="en-US" altLang="en-US" baseline="-25000" dirty="0" smtClean="0">
                <a:solidFill>
                  <a:schemeClr val="tx2"/>
                </a:solidFill>
              </a:rPr>
              <a:t> </a:t>
            </a:r>
            <a:r>
              <a:rPr lang="en-US" altLang="en-US" dirty="0" smtClean="0">
                <a:solidFill>
                  <a:schemeClr val="tx2"/>
                </a:solidFill>
              </a:rPr>
              <a:t>+ H</a:t>
            </a:r>
            <a:r>
              <a:rPr lang="en-US" altLang="en-US" baseline="-25000" dirty="0" smtClean="0">
                <a:solidFill>
                  <a:schemeClr val="tx2"/>
                </a:solidFill>
              </a:rPr>
              <a:t>PC,s</a:t>
            </a:r>
            <a:r>
              <a:rPr lang="en-US" altLang="en-US" dirty="0" smtClean="0">
                <a:solidFill>
                  <a:schemeClr val="tx2"/>
                </a:solidFill>
              </a:rPr>
              <a:t> + </a:t>
            </a:r>
            <a:r>
              <a:rPr lang="en-US" altLang="en-US" dirty="0" err="1" smtClean="0">
                <a:solidFill>
                  <a:schemeClr val="tx2"/>
                </a:solidFill>
              </a:rPr>
              <a:t>H</a:t>
            </a:r>
            <a:r>
              <a:rPr lang="en-US" altLang="en-US" baseline="-25000" dirty="0" err="1" smtClean="0">
                <a:solidFill>
                  <a:schemeClr val="tx2"/>
                </a:solidFill>
              </a:rPr>
              <a:t>PC,r</a:t>
            </a:r>
            <a:r>
              <a:rPr lang="en-US" altLang="en-US" dirty="0" smtClean="0">
                <a:solidFill>
                  <a:schemeClr val="tx2"/>
                </a:solidFill>
              </a:rPr>
              <a:t> + H</a:t>
            </a:r>
            <a:r>
              <a:rPr lang="en-US" altLang="en-US" baseline="-25000" dirty="0" smtClean="0">
                <a:solidFill>
                  <a:schemeClr val="tx2"/>
                </a:solidFill>
              </a:rPr>
              <a:t>PV </a:t>
            </a:r>
            <a:r>
              <a:rPr lang="en-US" altLang="en-US" dirty="0" smtClean="0">
                <a:solidFill>
                  <a:schemeClr val="tx2"/>
                </a:solidFill>
              </a:rPr>
              <a:t>+ </a:t>
            </a:r>
            <a:r>
              <a:rPr lang="en-US" altLang="en-US" dirty="0" err="1" smtClean="0">
                <a:solidFill>
                  <a:schemeClr val="tx2"/>
                </a:solidFill>
              </a:rPr>
              <a:t>H</a:t>
            </a:r>
            <a:r>
              <a:rPr lang="en-US" altLang="en-US" baseline="-25000" dirty="0" err="1" smtClean="0">
                <a:solidFill>
                  <a:schemeClr val="tx2"/>
                </a:solidFill>
              </a:rPr>
              <a:t>finiteN</a:t>
            </a:r>
            <a:endParaRPr lang="en-US" altLang="en-US" baseline="-25000" dirty="0" smtClean="0">
              <a:solidFill>
                <a:schemeClr val="tx2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altLang="en-US" baseline="-25000" dirty="0" smtClean="0">
                <a:solidFill>
                  <a:srgbClr val="99CCFF"/>
                </a:solidFill>
              </a:rPr>
              <a:t>(mass term, renormalization, </a:t>
            </a:r>
            <a:r>
              <a:rPr lang="en-US" altLang="en-US" baseline="-25000" dirty="0" err="1" smtClean="0">
                <a:solidFill>
                  <a:srgbClr val="99CCFF"/>
                </a:solidFill>
              </a:rPr>
              <a:t>parton</a:t>
            </a:r>
            <a:r>
              <a:rPr lang="en-US" altLang="en-US" baseline="-25000" dirty="0" smtClean="0">
                <a:solidFill>
                  <a:srgbClr val="99CCFF"/>
                </a:solidFill>
              </a:rPr>
              <a:t> #conserving (singular/regular), </a:t>
            </a:r>
            <a:r>
              <a:rPr lang="en-US" altLang="en-US" baseline="-25000" dirty="0" err="1" smtClean="0">
                <a:solidFill>
                  <a:srgbClr val="99CCFF"/>
                </a:solidFill>
              </a:rPr>
              <a:t>parton</a:t>
            </a:r>
            <a:r>
              <a:rPr lang="en-US" altLang="en-US" baseline="-25000" dirty="0" smtClean="0">
                <a:solidFill>
                  <a:srgbClr val="99CCFF"/>
                </a:solidFill>
              </a:rPr>
              <a:t># violation, finite N</a:t>
            </a:r>
            <a:r>
              <a:rPr lang="en-US" altLang="en-US" baseline="-25000" dirty="0" smtClean="0">
                <a:solidFill>
                  <a:srgbClr val="99CCFF"/>
                </a:solidFill>
              </a:rPr>
              <a:t>)</a:t>
            </a:r>
            <a:endParaRPr lang="en-US" altLang="en-US" baseline="-25000" dirty="0"/>
          </a:p>
          <a:p>
            <a:pPr>
              <a:defRPr/>
            </a:pPr>
            <a:r>
              <a:rPr lang="en-US" altLang="en-US" baseline="-25000" dirty="0" smtClean="0"/>
              <a:t> </a:t>
            </a:r>
            <a:r>
              <a:rPr lang="en-US" altLang="en-US" dirty="0">
                <a:solidFill>
                  <a:srgbClr val="33CCFF"/>
                </a:solidFill>
              </a:rPr>
              <a:t>L</a:t>
            </a:r>
            <a:r>
              <a:rPr lang="en-US" altLang="en-US" dirty="0" smtClean="0">
                <a:solidFill>
                  <a:srgbClr val="33CCFF"/>
                </a:solidFill>
              </a:rPr>
              <a:t>ast Year: (</a:t>
            </a:r>
            <a:r>
              <a:rPr lang="en-US" sz="2000" dirty="0" err="1" smtClean="0">
                <a:solidFill>
                  <a:srgbClr val="33CCFF"/>
                </a:solidFill>
              </a:rPr>
              <a:t>Phys.Rev</a:t>
            </a:r>
            <a:r>
              <a:rPr lang="en-US" sz="2000" dirty="0">
                <a:solidFill>
                  <a:srgbClr val="33CCFF"/>
                </a:solidFill>
              </a:rPr>
              <a:t>. D92 (2015) no.8, 085021</a:t>
            </a:r>
            <a:r>
              <a:rPr lang="en-US" altLang="en-US" dirty="0" smtClean="0">
                <a:solidFill>
                  <a:srgbClr val="33CCFF"/>
                </a:solidFill>
              </a:rPr>
              <a:t>) </a:t>
            </a:r>
          </a:p>
          <a:p>
            <a:pPr lvl="1">
              <a:defRPr/>
            </a:pPr>
            <a:r>
              <a:rPr lang="en-US" altLang="en-US" dirty="0" smtClean="0">
                <a:solidFill>
                  <a:srgbClr val="FFFF00"/>
                </a:solidFill>
              </a:rPr>
              <a:t>First </a:t>
            </a:r>
            <a:r>
              <a:rPr lang="en-US" altLang="en-US" dirty="0" smtClean="0">
                <a:solidFill>
                  <a:srgbClr val="FFFF00"/>
                </a:solidFill>
              </a:rPr>
              <a:t>use </a:t>
            </a:r>
            <a:r>
              <a:rPr lang="en-US" altLang="en-US" dirty="0" smtClean="0"/>
              <a:t>	</a:t>
            </a:r>
            <a:r>
              <a:rPr lang="en-US" altLang="en-US" dirty="0" err="1" smtClean="0">
                <a:solidFill>
                  <a:schemeClr val="tx2"/>
                </a:solidFill>
              </a:rPr>
              <a:t>H</a:t>
            </a:r>
            <a:r>
              <a:rPr lang="en-US" altLang="en-US" baseline="-25000" dirty="0" err="1" smtClean="0">
                <a:solidFill>
                  <a:schemeClr val="tx2"/>
                </a:solidFill>
              </a:rPr>
              <a:t>asymptotic</a:t>
            </a:r>
            <a:r>
              <a:rPr lang="en-US" altLang="en-US" dirty="0" smtClean="0">
                <a:solidFill>
                  <a:schemeClr val="tx2"/>
                </a:solidFill>
              </a:rPr>
              <a:t> = </a:t>
            </a:r>
            <a:r>
              <a:rPr lang="en-US" altLang="en-US" dirty="0" err="1" smtClean="0">
                <a:solidFill>
                  <a:schemeClr val="tx2"/>
                </a:solidFill>
              </a:rPr>
              <a:t>H</a:t>
            </a:r>
            <a:r>
              <a:rPr lang="en-US" altLang="en-US" baseline="-25000" dirty="0" err="1" smtClean="0">
                <a:solidFill>
                  <a:schemeClr val="tx2"/>
                </a:solidFill>
              </a:rPr>
              <a:t>ren</a:t>
            </a:r>
            <a:r>
              <a:rPr lang="en-US" altLang="en-US" baseline="-25000" dirty="0" smtClean="0">
                <a:solidFill>
                  <a:schemeClr val="tx2"/>
                </a:solidFill>
              </a:rPr>
              <a:t> </a:t>
            </a:r>
            <a:r>
              <a:rPr lang="en-US" altLang="en-US" dirty="0" smtClean="0">
                <a:solidFill>
                  <a:schemeClr val="tx2"/>
                </a:solidFill>
              </a:rPr>
              <a:t>+ H</a:t>
            </a:r>
            <a:r>
              <a:rPr lang="en-US" altLang="en-US" baseline="-25000" dirty="0" smtClean="0">
                <a:solidFill>
                  <a:schemeClr val="tx2"/>
                </a:solidFill>
              </a:rPr>
              <a:t>PC,s</a:t>
            </a:r>
            <a:r>
              <a:rPr lang="en-US" altLang="en-US" dirty="0" smtClean="0">
                <a:solidFill>
                  <a:schemeClr val="tx2"/>
                </a:solidFill>
              </a:rPr>
              <a:t> </a:t>
            </a:r>
          </a:p>
          <a:p>
            <a:pPr lvl="1">
              <a:defRPr/>
            </a:pPr>
            <a:r>
              <a:rPr lang="en-US" alt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then add </a:t>
            </a:r>
            <a:r>
              <a:rPr lang="en-US" alt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smtClean="0"/>
              <a:t>			   	  </a:t>
            </a:r>
            <a:r>
              <a:rPr lang="en-US" altLang="en-US" dirty="0" smtClean="0"/>
              <a:t>   </a:t>
            </a:r>
            <a:r>
              <a:rPr lang="en-US" altLang="en-US" dirty="0" err="1" smtClean="0">
                <a:solidFill>
                  <a:schemeClr val="tx2"/>
                </a:solidFill>
              </a:rPr>
              <a:t>H</a:t>
            </a:r>
            <a:r>
              <a:rPr lang="en-US" altLang="en-US" baseline="-25000" dirty="0" err="1" smtClean="0">
                <a:solidFill>
                  <a:schemeClr val="tx2"/>
                </a:solidFill>
              </a:rPr>
              <a:t>PC,r</a:t>
            </a:r>
            <a:endParaRPr lang="en-US" altLang="en-US" baseline="-25000" dirty="0" smtClean="0">
              <a:solidFill>
                <a:schemeClr val="tx2"/>
              </a:solidFill>
            </a:endParaRPr>
          </a:p>
          <a:p>
            <a:pPr lvl="1">
              <a:defRPr/>
            </a:pPr>
            <a:r>
              <a:rPr lang="en-US" altLang="en-US" dirty="0" smtClean="0">
                <a:solidFill>
                  <a:srgbClr val="FF3399"/>
                </a:solidFill>
              </a:rPr>
              <a:t>Later do perturbation theory</a:t>
            </a:r>
            <a:r>
              <a:rPr lang="en-US" altLang="en-US" dirty="0" smtClean="0"/>
              <a:t> with      </a:t>
            </a:r>
            <a:r>
              <a:rPr lang="en-US" altLang="en-US" dirty="0" smtClean="0">
                <a:solidFill>
                  <a:schemeClr val="tx2"/>
                </a:solidFill>
              </a:rPr>
              <a:t>H</a:t>
            </a:r>
            <a:r>
              <a:rPr lang="en-US" altLang="en-US" baseline="-25000" dirty="0" smtClean="0">
                <a:solidFill>
                  <a:schemeClr val="tx2"/>
                </a:solidFill>
              </a:rPr>
              <a:t>PV	</a:t>
            </a:r>
            <a:r>
              <a:rPr lang="en-US" altLang="en-US" dirty="0" smtClean="0"/>
              <a:t>as disturbance</a:t>
            </a:r>
            <a:r>
              <a:rPr lang="en-US" altLang="en-US" baseline="-25000" dirty="0" smtClean="0"/>
              <a:t>    </a:t>
            </a:r>
            <a:endParaRPr lang="en-US" altLang="en-US" dirty="0" smtClean="0"/>
          </a:p>
        </p:txBody>
      </p:sp>
      <p:sp>
        <p:nvSpPr>
          <p:cNvPr id="2" name="Oval 1"/>
          <p:cNvSpPr/>
          <p:nvPr/>
        </p:nvSpPr>
        <p:spPr bwMode="auto">
          <a:xfrm>
            <a:off x="190500" y="4957763"/>
            <a:ext cx="8762999" cy="1752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6172200"/>
            <a:ext cx="762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  <a:latin typeface="Segoe Print" panose="02000600000000000000" pitchFamily="2" charset="0"/>
              </a:rPr>
              <a:t>Didn’t lead anywhere, so ignore</a:t>
            </a:r>
            <a:endParaRPr lang="en-US" dirty="0">
              <a:solidFill>
                <a:srgbClr val="00FF00"/>
              </a:solidFill>
              <a:latin typeface="Segoe Print" panose="020006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991600" cy="1143000"/>
          </a:xfrm>
        </p:spPr>
        <p:txBody>
          <a:bodyPr/>
          <a:lstStyle/>
          <a:p>
            <a:r>
              <a:rPr lang="en-US" altLang="en-US" smtClean="0"/>
              <a:t>Asymptotic Theory: </a:t>
            </a:r>
            <a:r>
              <a:rPr lang="en-US" altLang="en-US" smtClean="0">
                <a:solidFill>
                  <a:srgbClr val="99CCFF"/>
                </a:solidFill>
              </a:rPr>
              <a:t>H</a:t>
            </a:r>
            <a:r>
              <a:rPr lang="en-US" altLang="en-US" baseline="-25000" smtClean="0">
                <a:solidFill>
                  <a:srgbClr val="99CCFF"/>
                </a:solidFill>
              </a:rPr>
              <a:t>asympt</a:t>
            </a:r>
            <a:r>
              <a:rPr lang="en-US" altLang="en-US" smtClean="0">
                <a:solidFill>
                  <a:srgbClr val="99CCFF"/>
                </a:solidFill>
              </a:rPr>
              <a:t>=H</a:t>
            </a:r>
            <a:r>
              <a:rPr lang="en-US" altLang="en-US" baseline="-25000" smtClean="0">
                <a:solidFill>
                  <a:srgbClr val="99CCFF"/>
                </a:solidFill>
              </a:rPr>
              <a:t>ren</a:t>
            </a:r>
            <a:r>
              <a:rPr lang="en-US" altLang="en-US" smtClean="0">
                <a:solidFill>
                  <a:srgbClr val="99CCFF"/>
                </a:solidFill>
              </a:rPr>
              <a:t>+H</a:t>
            </a:r>
            <a:r>
              <a:rPr lang="en-US" altLang="en-US" baseline="-25000" smtClean="0">
                <a:solidFill>
                  <a:srgbClr val="99CCFF"/>
                </a:solidFill>
              </a:rPr>
              <a:t>PC,s</a:t>
            </a:r>
            <a:r>
              <a:rPr lang="en-US" altLang="en-US" smtClean="0"/>
              <a:t>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Since </a:t>
            </a:r>
            <a:r>
              <a:rPr lang="en-US" altLang="en-US" dirty="0" err="1" smtClean="0"/>
              <a:t>parton</a:t>
            </a:r>
            <a:r>
              <a:rPr lang="en-US" altLang="en-US" dirty="0" smtClean="0"/>
              <a:t> number violation is disallowed, the asymptotic theory splits into decoupled sectors of fixed </a:t>
            </a:r>
            <a:r>
              <a:rPr lang="en-US" altLang="en-US" dirty="0" err="1" smtClean="0"/>
              <a:t>parton</a:t>
            </a:r>
            <a:r>
              <a:rPr lang="en-US" altLang="en-US" dirty="0" smtClean="0"/>
              <a:t> number</a:t>
            </a:r>
          </a:p>
          <a:p>
            <a:endParaRPr lang="en-US" altLang="en-US" dirty="0" smtClean="0"/>
          </a:p>
          <a:p>
            <a:r>
              <a:rPr lang="en-US" altLang="en-US" dirty="0" err="1" smtClean="0"/>
              <a:t>Wavefunctions</a:t>
            </a:r>
            <a:r>
              <a:rPr lang="en-US" altLang="en-US" dirty="0" smtClean="0"/>
              <a:t> are determined by ‘t </a:t>
            </a:r>
            <a:r>
              <a:rPr lang="en-US" altLang="en-US" dirty="0" err="1" smtClean="0"/>
              <a:t>Hooft</a:t>
            </a:r>
            <a:r>
              <a:rPr lang="en-US" altLang="en-US" dirty="0" smtClean="0"/>
              <a:t>-like integral equations </a:t>
            </a:r>
            <a:r>
              <a:rPr lang="en-US" altLang="en-US" sz="2400" dirty="0" smtClean="0">
                <a:solidFill>
                  <a:srgbClr val="33CCFF"/>
                </a:solidFill>
              </a:rPr>
              <a:t>(</a:t>
            </a:r>
            <a:r>
              <a:rPr lang="en-US" altLang="en-US" sz="2400" i="1" dirty="0" smtClean="0">
                <a:solidFill>
                  <a:srgbClr val="33CCFF"/>
                </a:solidFill>
              </a:rPr>
              <a:t>x</a:t>
            </a:r>
            <a:r>
              <a:rPr lang="en-US" altLang="en-US" sz="2400" i="1" baseline="-25000" dirty="0" smtClean="0">
                <a:solidFill>
                  <a:srgbClr val="33CCFF"/>
                </a:solidFill>
              </a:rPr>
              <a:t>i</a:t>
            </a:r>
            <a:r>
              <a:rPr lang="en-US" altLang="en-US" sz="2400" dirty="0" smtClean="0">
                <a:solidFill>
                  <a:srgbClr val="33CCFF"/>
                </a:solidFill>
              </a:rPr>
              <a:t> are momentum fractions)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3538"/>
            <a:ext cx="909637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74763"/>
            <a:ext cx="5600700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3054350"/>
            <a:ext cx="54387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38200" y="2286000"/>
            <a:ext cx="944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r =3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10000" y="4287838"/>
            <a:ext cx="944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r =4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991600" cy="1143000"/>
          </a:xfrm>
        </p:spPr>
        <p:txBody>
          <a:bodyPr/>
          <a:lstStyle/>
          <a:p>
            <a:r>
              <a:rPr lang="en-US" altLang="en-US" dirty="0" smtClean="0"/>
              <a:t>“Pre-2015”</a:t>
            </a:r>
            <a:r>
              <a:rPr lang="en-US" altLang="en-US" dirty="0" smtClean="0"/>
              <a:t> </a:t>
            </a:r>
            <a:r>
              <a:rPr lang="en-US" altLang="en-US" dirty="0" smtClean="0"/>
              <a:t>Solution to Asymptotic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55763"/>
            <a:ext cx="8077200" cy="464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Use ‘t </a:t>
            </a:r>
            <a:r>
              <a:rPr lang="en-US" dirty="0" err="1" smtClean="0"/>
              <a:t>Hooft’s</a:t>
            </a:r>
            <a:r>
              <a:rPr lang="en-US" dirty="0" smtClean="0"/>
              <a:t> approximation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Need to fulfill “boundary conditions” (BCs)</a:t>
            </a:r>
          </a:p>
          <a:p>
            <a:pPr lvl="1">
              <a:defRPr/>
            </a:pPr>
            <a:r>
              <a:rPr lang="en-US" dirty="0" smtClean="0">
                <a:solidFill>
                  <a:srgbClr val="99CCFF"/>
                </a:solidFill>
              </a:rPr>
              <a:t>Pseudo-</a:t>
            </a:r>
            <a:r>
              <a:rPr lang="en-US" dirty="0" err="1" smtClean="0">
                <a:solidFill>
                  <a:srgbClr val="99CCFF"/>
                </a:solidFill>
              </a:rPr>
              <a:t>cyclicity</a:t>
            </a:r>
            <a:r>
              <a:rPr lang="en-US" dirty="0" smtClean="0">
                <a:solidFill>
                  <a:srgbClr val="99CCFF"/>
                </a:solidFill>
              </a:rPr>
              <a:t>:</a:t>
            </a:r>
          </a:p>
          <a:p>
            <a:pPr lvl="1">
              <a:defRPr/>
            </a:pPr>
            <a:r>
              <a:rPr lang="en-US" dirty="0" err="1" smtClean="0">
                <a:solidFill>
                  <a:srgbClr val="99CCFF"/>
                </a:solidFill>
              </a:rPr>
              <a:t>Hermiticity</a:t>
            </a:r>
            <a:r>
              <a:rPr lang="en-US" dirty="0" smtClean="0">
                <a:solidFill>
                  <a:srgbClr val="99CCFF"/>
                </a:solidFill>
              </a:rPr>
              <a:t> (if quarks are massive): </a:t>
            </a:r>
          </a:p>
          <a:p>
            <a:pPr>
              <a:defRPr/>
            </a:pPr>
            <a:r>
              <a:rPr lang="en-US" dirty="0" smtClean="0"/>
              <a:t>Tricky, but some (bosonic) solutions had been found earlier, with masses: 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       </a:t>
            </a:r>
            <a:r>
              <a:rPr lang="en-US" b="1" i="1" dirty="0" smtClean="0">
                <a:solidFill>
                  <a:srgbClr val="00FF00"/>
                </a:solidFill>
              </a:rPr>
              <a:t>M</a:t>
            </a:r>
            <a:r>
              <a:rPr lang="en-US" b="1" i="1" baseline="30000" dirty="0" smtClean="0">
                <a:solidFill>
                  <a:srgbClr val="00FF00"/>
                </a:solidFill>
              </a:rPr>
              <a:t>2 </a:t>
            </a:r>
            <a:r>
              <a:rPr lang="en-US" b="1" i="1" dirty="0" smtClean="0">
                <a:solidFill>
                  <a:srgbClr val="00FF00"/>
                </a:solidFill>
              </a:rPr>
              <a:t>= 2g</a:t>
            </a:r>
            <a:r>
              <a:rPr lang="en-US" b="1" i="1" baseline="30000" dirty="0" smtClean="0">
                <a:solidFill>
                  <a:srgbClr val="00FF00"/>
                </a:solidFill>
              </a:rPr>
              <a:t>2</a:t>
            </a:r>
            <a:r>
              <a:rPr lang="en-US" b="1" i="1" dirty="0" smtClean="0">
                <a:solidFill>
                  <a:srgbClr val="00FF00"/>
                </a:solidFill>
              </a:rPr>
              <a:t>N </a:t>
            </a:r>
            <a:r>
              <a:rPr lang="el-GR" b="1" i="1" dirty="0" smtClean="0">
                <a:solidFill>
                  <a:srgbClr val="00FF00"/>
                </a:solidFill>
              </a:rPr>
              <a:t>π</a:t>
            </a:r>
            <a:r>
              <a:rPr lang="en-US" b="1" i="1" baseline="30000" dirty="0" smtClean="0">
                <a:solidFill>
                  <a:srgbClr val="00FF00"/>
                </a:solidFill>
              </a:rPr>
              <a:t>2 </a:t>
            </a:r>
            <a:r>
              <a:rPr lang="en-US" b="1" i="1" dirty="0" smtClean="0">
                <a:solidFill>
                  <a:srgbClr val="00FF00"/>
                </a:solidFill>
              </a:rPr>
              <a:t>(n</a:t>
            </a:r>
            <a:r>
              <a:rPr lang="en-US" b="1" i="1" baseline="-25000" dirty="0" smtClean="0">
                <a:solidFill>
                  <a:srgbClr val="00FF00"/>
                </a:solidFill>
              </a:rPr>
              <a:t>1</a:t>
            </a:r>
            <a:r>
              <a:rPr lang="en-US" b="1" i="1" dirty="0" smtClean="0">
                <a:solidFill>
                  <a:srgbClr val="00FF00"/>
                </a:solidFill>
              </a:rPr>
              <a:t> +n</a:t>
            </a:r>
            <a:r>
              <a:rPr lang="en-US" b="1" i="1" baseline="-25000" dirty="0">
                <a:solidFill>
                  <a:srgbClr val="00FF00"/>
                </a:solidFill>
              </a:rPr>
              <a:t>2</a:t>
            </a:r>
            <a:r>
              <a:rPr lang="en-US" b="1" i="1" dirty="0" smtClean="0">
                <a:solidFill>
                  <a:srgbClr val="00FF00"/>
                </a:solidFill>
              </a:rPr>
              <a:t>+ ..+</a:t>
            </a:r>
            <a:r>
              <a:rPr lang="en-US" b="1" i="1" dirty="0" err="1" smtClean="0">
                <a:solidFill>
                  <a:srgbClr val="00FF00"/>
                </a:solidFill>
              </a:rPr>
              <a:t>n</a:t>
            </a:r>
            <a:r>
              <a:rPr lang="en-US" b="1" i="1" baseline="-25000" dirty="0" err="1" smtClean="0">
                <a:solidFill>
                  <a:srgbClr val="00FF00"/>
                </a:solidFill>
              </a:rPr>
              <a:t>k</a:t>
            </a:r>
            <a:r>
              <a:rPr lang="en-US" b="1" i="1" dirty="0" smtClean="0">
                <a:solidFill>
                  <a:srgbClr val="00FF00"/>
                </a:solidFill>
              </a:rPr>
              <a:t>)  </a:t>
            </a:r>
            <a:r>
              <a:rPr lang="en-US" sz="2000" b="1" i="1" dirty="0" smtClean="0">
                <a:solidFill>
                  <a:srgbClr val="00FF00"/>
                </a:solidFill>
              </a:rPr>
              <a:t>;</a:t>
            </a:r>
            <a:r>
              <a:rPr lang="el-GR" sz="2000" b="1" i="1" baseline="-25000" dirty="0" smtClean="0">
                <a:solidFill>
                  <a:srgbClr val="00FF00"/>
                </a:solidFill>
              </a:rPr>
              <a:t> </a:t>
            </a:r>
            <a:r>
              <a:rPr lang="en-US" sz="2000" b="1" i="1" dirty="0" smtClean="0">
                <a:solidFill>
                  <a:srgbClr val="00FF00"/>
                </a:solidFill>
              </a:rPr>
              <a:t>  n</a:t>
            </a:r>
            <a:r>
              <a:rPr lang="en-US" sz="2000" b="1" i="1" baseline="-25000" dirty="0" smtClean="0">
                <a:solidFill>
                  <a:srgbClr val="00FF00"/>
                </a:solidFill>
              </a:rPr>
              <a:t>1</a:t>
            </a:r>
            <a:r>
              <a:rPr lang="en-US" sz="2000" b="1" i="1" dirty="0" smtClean="0">
                <a:solidFill>
                  <a:srgbClr val="00FF00"/>
                </a:solidFill>
              </a:rPr>
              <a:t>&gt;n</a:t>
            </a:r>
            <a:r>
              <a:rPr lang="en-US" sz="2000" b="1" i="1" baseline="-25000" dirty="0" smtClean="0">
                <a:solidFill>
                  <a:srgbClr val="00FF00"/>
                </a:solidFill>
              </a:rPr>
              <a:t>2</a:t>
            </a:r>
            <a:r>
              <a:rPr lang="en-US" sz="2000" b="1" i="1" dirty="0">
                <a:solidFill>
                  <a:srgbClr val="00FF00"/>
                </a:solidFill>
              </a:rPr>
              <a:t>&gt;</a:t>
            </a:r>
            <a:r>
              <a:rPr lang="en-US" sz="2000" b="1" i="1" dirty="0" smtClean="0">
                <a:solidFill>
                  <a:srgbClr val="00FF00"/>
                </a:solidFill>
              </a:rPr>
              <a:t> ..&gt;</a:t>
            </a:r>
            <a:r>
              <a:rPr lang="en-US" sz="2000" b="1" i="1" dirty="0" err="1" smtClean="0">
                <a:solidFill>
                  <a:srgbClr val="00FF00"/>
                </a:solidFill>
              </a:rPr>
              <a:t>n</a:t>
            </a:r>
            <a:r>
              <a:rPr lang="en-US" sz="2000" b="1" i="1" baseline="-25000" dirty="0" err="1" smtClean="0">
                <a:solidFill>
                  <a:srgbClr val="00FF00"/>
                </a:solidFill>
              </a:rPr>
              <a:t>k</a:t>
            </a:r>
            <a:r>
              <a:rPr lang="en-US" sz="2000" b="1" i="1" baseline="-25000" dirty="0">
                <a:solidFill>
                  <a:srgbClr val="00FF00"/>
                </a:solidFill>
              </a:rPr>
              <a:t> </a:t>
            </a:r>
            <a:r>
              <a:rPr lang="en-US" sz="2000" b="1" i="1" dirty="0" smtClean="0">
                <a:solidFill>
                  <a:srgbClr val="00FF00"/>
                </a:solidFill>
              </a:rPr>
              <a:t> </a:t>
            </a:r>
            <a:r>
              <a:rPr lang="el-GR" sz="2400" b="1" i="1" dirty="0" smtClean="0">
                <a:solidFill>
                  <a:srgbClr val="00FF00"/>
                </a:solidFill>
              </a:rPr>
              <a:t>ϵ</a:t>
            </a:r>
            <a:r>
              <a:rPr lang="en-US" sz="2400" b="1" i="1" dirty="0" smtClean="0">
                <a:solidFill>
                  <a:srgbClr val="00FF00"/>
                </a:solidFill>
              </a:rPr>
              <a:t> 2Z</a:t>
            </a:r>
          </a:p>
          <a:p>
            <a:pPr>
              <a:defRPr/>
            </a:pPr>
            <a:endParaRPr lang="en-US" sz="2000" i="1" dirty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84400"/>
            <a:ext cx="35814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63925"/>
            <a:ext cx="43719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038600"/>
            <a:ext cx="23383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991600" cy="1143000"/>
          </a:xfrm>
        </p:spPr>
        <p:txBody>
          <a:bodyPr/>
          <a:lstStyle/>
          <a:p>
            <a:r>
              <a:rPr lang="en-US" altLang="en-US" dirty="0" smtClean="0"/>
              <a:t>PRD92 (2015)</a:t>
            </a:r>
            <a:r>
              <a:rPr lang="en-US" altLang="en-US" dirty="0" smtClean="0"/>
              <a:t>: </a:t>
            </a:r>
            <a:r>
              <a:rPr lang="en-US" altLang="en-US" dirty="0" smtClean="0"/>
              <a:t>Algebraic Solution of  the Asymptotic Theory</a:t>
            </a: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609599" y="1981200"/>
            <a:ext cx="7772400" cy="4114800"/>
          </a:xfrm>
        </p:spPr>
        <p:txBody>
          <a:bodyPr/>
          <a:lstStyle/>
          <a:p>
            <a:r>
              <a:rPr lang="en-US" altLang="en-US" dirty="0" smtClean="0"/>
              <a:t>New take on BCs: more natural to realize  vanishing of WFs at </a:t>
            </a:r>
            <a:r>
              <a:rPr lang="en-US" altLang="en-US" i="1" dirty="0" smtClean="0"/>
              <a:t>x</a:t>
            </a:r>
            <a:r>
              <a:rPr lang="en-US" altLang="en-US" i="1" baseline="-25000" dirty="0" smtClean="0"/>
              <a:t>i</a:t>
            </a:r>
            <a:r>
              <a:rPr lang="en-US" altLang="en-US" dirty="0" smtClean="0"/>
              <a:t>=0 by 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New solution involves sinusoidal ansatz with </a:t>
            </a:r>
            <a:r>
              <a:rPr lang="en-US" altLang="en-US" dirty="0" smtClean="0"/>
              <a:t>correct </a:t>
            </a:r>
            <a:r>
              <a:rPr lang="en-US" altLang="en-US" dirty="0" smtClean="0"/>
              <a:t>number</a:t>
            </a:r>
            <a:r>
              <a:rPr lang="en-US" altLang="en-US" dirty="0" smtClean="0"/>
              <a:t> </a:t>
            </a:r>
            <a:r>
              <a:rPr lang="en-US" altLang="en-US" dirty="0" smtClean="0"/>
              <a:t>of excitation numbers: 			</a:t>
            </a:r>
            <a:r>
              <a:rPr lang="en-US" altLang="en-US" i="1" dirty="0" err="1" smtClean="0"/>
              <a:t>n</a:t>
            </a:r>
            <a:r>
              <a:rPr lang="en-US" altLang="en-US" i="1" baseline="-25000" dirty="0" err="1" smtClean="0"/>
              <a:t>i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 ;  </a:t>
            </a:r>
            <a:r>
              <a:rPr lang="en-US" altLang="en-US" i="1" dirty="0" err="1" smtClean="0"/>
              <a:t>i</a:t>
            </a:r>
            <a:r>
              <a:rPr lang="en-US" altLang="en-US" dirty="0" smtClean="0"/>
              <a:t> = 1…</a:t>
            </a:r>
            <a:r>
              <a:rPr lang="en-US" altLang="en-US" i="1" dirty="0" smtClean="0"/>
              <a:t>r</a:t>
            </a:r>
            <a:r>
              <a:rPr lang="en-US" altLang="en-US" dirty="0" smtClean="0"/>
              <a:t>-1 </a:t>
            </a:r>
          </a:p>
          <a:p>
            <a:endParaRPr lang="en-US" altLang="en-US" sz="800" dirty="0" smtClean="0"/>
          </a:p>
          <a:p>
            <a:r>
              <a:rPr lang="en-US" altLang="en-US" dirty="0" err="1" smtClean="0">
                <a:solidFill>
                  <a:schemeClr val="bg2"/>
                </a:solidFill>
              </a:rPr>
              <a:t>ϕ</a:t>
            </a:r>
            <a:r>
              <a:rPr lang="en-US" altLang="en-US" baseline="-25000" dirty="0" err="1" smtClean="0">
                <a:solidFill>
                  <a:schemeClr val="bg2"/>
                </a:solidFill>
              </a:rPr>
              <a:t>r</a:t>
            </a:r>
            <a:r>
              <a:rPr lang="en-US" altLang="en-US" dirty="0" smtClean="0">
                <a:solidFill>
                  <a:schemeClr val="bg2"/>
                </a:solidFill>
              </a:rPr>
              <a:t>(</a:t>
            </a:r>
            <a:r>
              <a:rPr lang="en-US" altLang="en-US" i="1" dirty="0" smtClean="0">
                <a:solidFill>
                  <a:schemeClr val="bg2"/>
                </a:solidFill>
              </a:rPr>
              <a:t>n</a:t>
            </a:r>
            <a:r>
              <a:rPr lang="en-US" altLang="en-US" i="1" baseline="-25000" dirty="0" smtClean="0">
                <a:solidFill>
                  <a:schemeClr val="bg2"/>
                </a:solidFill>
              </a:rPr>
              <a:t>1</a:t>
            </a:r>
            <a:r>
              <a:rPr lang="en-US" altLang="en-US" i="1" dirty="0" smtClean="0">
                <a:solidFill>
                  <a:schemeClr val="bg2"/>
                </a:solidFill>
              </a:rPr>
              <a:t> ,n</a:t>
            </a:r>
            <a:r>
              <a:rPr lang="en-US" altLang="en-US" i="1" baseline="-25000" dirty="0" smtClean="0">
                <a:solidFill>
                  <a:schemeClr val="bg2"/>
                </a:solidFill>
              </a:rPr>
              <a:t>2</a:t>
            </a:r>
            <a:r>
              <a:rPr lang="en-US" altLang="en-US" i="1" dirty="0" smtClean="0">
                <a:solidFill>
                  <a:schemeClr val="bg2"/>
                </a:solidFill>
              </a:rPr>
              <a:t> ,…,n</a:t>
            </a:r>
            <a:r>
              <a:rPr lang="en-US" altLang="en-US" i="1" baseline="-25000" dirty="0" smtClean="0">
                <a:solidFill>
                  <a:schemeClr val="bg2"/>
                </a:solidFill>
              </a:rPr>
              <a:t>r-1</a:t>
            </a:r>
            <a:r>
              <a:rPr lang="en-US" altLang="en-US" dirty="0" smtClean="0">
                <a:solidFill>
                  <a:schemeClr val="bg2"/>
                </a:solidFill>
              </a:rPr>
              <a:t>)  =</a:t>
            </a:r>
          </a:p>
          <a:p>
            <a:endParaRPr lang="en-US" altLang="en-US" b="1" dirty="0" smtClean="0">
              <a:solidFill>
                <a:schemeClr val="bg2"/>
              </a:solidFill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9" y="3133219"/>
            <a:ext cx="8862601" cy="53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3276600" y="3200400"/>
            <a:ext cx="381000" cy="381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0400" y="3133219"/>
            <a:ext cx="742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=±</a:t>
            </a:r>
            <a:endParaRPr lang="en-US" sz="3200" dirty="0">
              <a:solidFill>
                <a:schemeClr val="bg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" y="3133219"/>
            <a:ext cx="9141450" cy="5379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5327213"/>
            <a:ext cx="7947826" cy="1234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343400"/>
            <a:ext cx="44291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7010400" y="4343400"/>
            <a:ext cx="1457325" cy="7429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2514600" y="4343400"/>
            <a:ext cx="1524000" cy="7429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88" y="1516063"/>
            <a:ext cx="87630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“</a:t>
            </a:r>
            <a:r>
              <a:rPr lang="en-US" dirty="0" err="1" smtClean="0"/>
              <a:t>Adjoint</a:t>
            </a:r>
            <a:r>
              <a:rPr lang="en-US" dirty="0" smtClean="0"/>
              <a:t> </a:t>
            </a:r>
            <a:r>
              <a:rPr lang="en-US" dirty="0" err="1" smtClean="0"/>
              <a:t>t’Hooft</a:t>
            </a:r>
            <a:r>
              <a:rPr lang="en-US" dirty="0" smtClean="0"/>
              <a:t> </a:t>
            </a:r>
            <a:r>
              <a:rPr lang="en-US" dirty="0" err="1" smtClean="0"/>
              <a:t>eqns</a:t>
            </a:r>
            <a:r>
              <a:rPr lang="en-US" dirty="0" smtClean="0"/>
              <a:t>” are tricky to solve due to cyclic permutations of momentum fractions 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dirty="0" smtClean="0"/>
              <a:t> being added with alternating signs</a:t>
            </a:r>
          </a:p>
          <a:p>
            <a:pPr>
              <a:defRPr/>
            </a:pPr>
            <a:r>
              <a:rPr lang="en-US" dirty="0" smtClean="0"/>
              <a:t>But: Simply symmetrize </a:t>
            </a:r>
            <a:r>
              <a:rPr lang="en-US" dirty="0" err="1" smtClean="0"/>
              <a:t>ansatz</a:t>
            </a:r>
            <a:r>
              <a:rPr lang="en-US" dirty="0" smtClean="0"/>
              <a:t> under </a:t>
            </a:r>
          </a:p>
          <a:p>
            <a:pPr marL="0" indent="0">
              <a:buFontTx/>
              <a:buNone/>
              <a:defRPr/>
            </a:pPr>
            <a:r>
              <a:rPr lang="en-US" i="1" dirty="0" smtClean="0">
                <a:latin typeface="Algerian" panose="04020705040A02060702" pitchFamily="82" charset="0"/>
              </a:rPr>
              <a:t>	C</a:t>
            </a:r>
            <a:r>
              <a:rPr lang="en-US" dirty="0" smtClean="0"/>
              <a:t>: (x</a:t>
            </a:r>
            <a:r>
              <a:rPr lang="en-US" baseline="-25000" dirty="0" smtClean="0"/>
              <a:t>1</a:t>
            </a:r>
            <a:r>
              <a:rPr lang="en-US" dirty="0" smtClean="0"/>
              <a:t>, x</a:t>
            </a:r>
            <a:r>
              <a:rPr lang="en-US" baseline="-25000" dirty="0" smtClean="0"/>
              <a:t>2</a:t>
            </a:r>
            <a:r>
              <a:rPr lang="en-US" dirty="0" smtClean="0"/>
              <a:t>, x</a:t>
            </a:r>
            <a:r>
              <a:rPr lang="en-US" baseline="-25000" dirty="0" smtClean="0"/>
              <a:t>3</a:t>
            </a:r>
            <a:r>
              <a:rPr lang="en-US" dirty="0" smtClean="0"/>
              <a:t>,…</a:t>
            </a:r>
            <a:r>
              <a:rPr lang="en-US" dirty="0" err="1" smtClean="0"/>
              <a:t>x</a:t>
            </a:r>
            <a:r>
              <a:rPr lang="en-US" baseline="-25000" dirty="0" err="1" smtClean="0"/>
              <a:t>r</a:t>
            </a:r>
            <a:r>
              <a:rPr lang="en-US" dirty="0" smtClean="0"/>
              <a:t>) </a:t>
            </a:r>
            <a:r>
              <a:rPr lang="en-US" dirty="0" smtClean="0">
                <a:sym typeface="Wingdings" panose="05000000000000000000" pitchFamily="2" charset="2"/>
              </a:rPr>
              <a:t> (</a:t>
            </a:r>
            <a:r>
              <a:rPr lang="en-US" dirty="0" smtClean="0"/>
              <a:t>x</a:t>
            </a:r>
            <a:r>
              <a:rPr lang="en-US" baseline="-25000" dirty="0"/>
              <a:t>2</a:t>
            </a:r>
            <a:r>
              <a:rPr lang="en-US" dirty="0" smtClean="0"/>
              <a:t>, x</a:t>
            </a:r>
            <a:r>
              <a:rPr lang="en-US" baseline="-25000" dirty="0"/>
              <a:t>3</a:t>
            </a:r>
            <a:r>
              <a:rPr lang="en-US" dirty="0" smtClean="0"/>
              <a:t>, …</a:t>
            </a:r>
            <a:r>
              <a:rPr lang="en-US" dirty="0" err="1" smtClean="0"/>
              <a:t>x</a:t>
            </a:r>
            <a:r>
              <a:rPr lang="en-US" baseline="-25000" dirty="0" err="1" smtClean="0"/>
              <a:t>r</a:t>
            </a:r>
            <a:r>
              <a:rPr lang="en-US" baseline="-25000" dirty="0" smtClean="0"/>
              <a:t> </a:t>
            </a:r>
            <a:r>
              <a:rPr lang="en-US" dirty="0" smtClean="0"/>
              <a:t>,x</a:t>
            </a:r>
            <a:r>
              <a:rPr lang="en-US" baseline="-25000" dirty="0" smtClean="0"/>
              <a:t>1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pPr>
              <a:defRPr/>
            </a:pPr>
            <a:r>
              <a:rPr lang="en-US" dirty="0" smtClean="0"/>
              <a:t>Therefore:  </a:t>
            </a:r>
            <a:r>
              <a:rPr lang="en-US" dirty="0" err="1" smtClean="0">
                <a:solidFill>
                  <a:schemeClr val="bg2"/>
                </a:solidFill>
              </a:rPr>
              <a:t>ϕ</a:t>
            </a:r>
            <a:r>
              <a:rPr lang="en-US" baseline="-25000" dirty="0" err="1" smtClean="0">
                <a:solidFill>
                  <a:schemeClr val="bg2"/>
                </a:solidFill>
              </a:rPr>
              <a:t>r,sym</a:t>
            </a:r>
            <a:r>
              <a:rPr lang="en-US" dirty="0" smtClean="0">
                <a:solidFill>
                  <a:schemeClr val="bg2"/>
                </a:solidFill>
              </a:rPr>
              <a:t>(</a:t>
            </a:r>
            <a:r>
              <a:rPr lang="en-US" i="1" dirty="0" err="1" smtClean="0">
                <a:solidFill>
                  <a:schemeClr val="bg2"/>
                </a:solidFill>
              </a:rPr>
              <a:t>n</a:t>
            </a:r>
            <a:r>
              <a:rPr lang="en-US" i="1" baseline="-25000" dirty="0" err="1" smtClean="0">
                <a:solidFill>
                  <a:schemeClr val="bg2"/>
                </a:solidFill>
              </a:rPr>
              <a:t>i</a:t>
            </a:r>
            <a:r>
              <a:rPr lang="en-US" dirty="0" smtClean="0">
                <a:solidFill>
                  <a:schemeClr val="bg2"/>
                </a:solidFill>
              </a:rPr>
              <a:t>)</a:t>
            </a:r>
            <a:r>
              <a:rPr lang="en-US" sz="4000" dirty="0" smtClean="0">
                <a:solidFill>
                  <a:schemeClr val="bg2"/>
                </a:solidFill>
              </a:rPr>
              <a:t>                         </a:t>
            </a:r>
            <a:r>
              <a:rPr lang="en-US" dirty="0" err="1" smtClean="0">
                <a:solidFill>
                  <a:schemeClr val="bg2"/>
                </a:solidFill>
              </a:rPr>
              <a:t>ϕ</a:t>
            </a:r>
            <a:r>
              <a:rPr lang="en-US" baseline="-25000" dirty="0" err="1" smtClean="0">
                <a:solidFill>
                  <a:schemeClr val="bg2"/>
                </a:solidFill>
              </a:rPr>
              <a:t>r</a:t>
            </a:r>
            <a:r>
              <a:rPr lang="en-US" dirty="0" smtClean="0">
                <a:solidFill>
                  <a:schemeClr val="bg2"/>
                </a:solidFill>
              </a:rPr>
              <a:t>(</a:t>
            </a:r>
            <a:r>
              <a:rPr lang="en-US" i="1" dirty="0" err="1" smtClean="0">
                <a:solidFill>
                  <a:schemeClr val="bg2"/>
                </a:solidFill>
              </a:rPr>
              <a:t>n</a:t>
            </a:r>
            <a:r>
              <a:rPr lang="en-US" i="1" baseline="-25000" dirty="0" err="1" smtClean="0">
                <a:solidFill>
                  <a:schemeClr val="bg2"/>
                </a:solidFill>
              </a:rPr>
              <a:t>i</a:t>
            </a:r>
            <a:r>
              <a:rPr lang="en-US" dirty="0" smtClean="0">
                <a:solidFill>
                  <a:schemeClr val="bg2"/>
                </a:solidFill>
              </a:rPr>
              <a:t>)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   is an </a:t>
            </a:r>
            <a:r>
              <a:rPr lang="en-US" dirty="0" err="1" smtClean="0"/>
              <a:t>eigenfunction</a:t>
            </a:r>
            <a:r>
              <a:rPr lang="en-US" dirty="0" smtClean="0"/>
              <a:t> of the asymptotic Hamiltonian   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   with eigenvalue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5800" y="1447800"/>
            <a:ext cx="8281988" cy="22463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1" name="Title 1"/>
          <p:cNvSpPr>
            <a:spLocks noGrp="1"/>
          </p:cNvSpPr>
          <p:nvPr>
            <p:ph type="title"/>
          </p:nvPr>
        </p:nvSpPr>
        <p:spPr>
          <a:xfrm>
            <a:off x="117475" y="152400"/>
            <a:ext cx="8991600" cy="1143000"/>
          </a:xfrm>
        </p:spPr>
        <p:txBody>
          <a:bodyPr/>
          <a:lstStyle/>
          <a:p>
            <a:r>
              <a:rPr lang="en-US" altLang="en-US" sz="3600" dirty="0" smtClean="0"/>
              <a:t>PRD92</a:t>
            </a:r>
            <a:r>
              <a:rPr lang="en-US" altLang="en-US" sz="3600" dirty="0" smtClean="0"/>
              <a:t>: </a:t>
            </a:r>
            <a:r>
              <a:rPr lang="en-US" altLang="en-US" sz="3600" dirty="0" smtClean="0"/>
              <a:t>Algebraic Solution of  the Asymptotic Theory (cont’d)</a:t>
            </a:r>
          </a:p>
        </p:txBody>
      </p:sp>
      <p:pic>
        <p:nvPicPr>
          <p:cNvPr id="112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630863"/>
            <a:ext cx="44291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9600" y="1447800"/>
            <a:ext cx="8281988" cy="22463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2"/>
                </a:solidFill>
              </a:rPr>
              <a:t>ϕ</a:t>
            </a:r>
            <a:r>
              <a:rPr lang="en-US" sz="2800" baseline="-25000" dirty="0">
                <a:solidFill>
                  <a:schemeClr val="bg2"/>
                </a:solidFill>
              </a:rPr>
              <a:t>3,sym</a:t>
            </a:r>
            <a:r>
              <a:rPr lang="en-US" sz="2800" dirty="0">
                <a:solidFill>
                  <a:schemeClr val="bg2"/>
                </a:solidFill>
              </a:rPr>
              <a:t>(</a:t>
            </a:r>
            <a:r>
              <a:rPr lang="en-US" sz="2800" i="1" dirty="0">
                <a:solidFill>
                  <a:schemeClr val="bg2"/>
                </a:solidFill>
              </a:rPr>
              <a:t>x</a:t>
            </a:r>
            <a:r>
              <a:rPr lang="en-US" sz="2800" i="1" baseline="-25000" dirty="0">
                <a:solidFill>
                  <a:schemeClr val="bg2"/>
                </a:solidFill>
              </a:rPr>
              <a:t>1,</a:t>
            </a:r>
            <a:r>
              <a:rPr lang="en-US" sz="2800" i="1" dirty="0">
                <a:solidFill>
                  <a:schemeClr val="bg2"/>
                </a:solidFill>
              </a:rPr>
              <a:t> x</a:t>
            </a:r>
            <a:r>
              <a:rPr lang="en-US" sz="2800" i="1" baseline="-25000" dirty="0">
                <a:solidFill>
                  <a:schemeClr val="bg2"/>
                </a:solidFill>
              </a:rPr>
              <a:t>2,</a:t>
            </a:r>
            <a:r>
              <a:rPr lang="en-US" sz="2800" i="1" dirty="0">
                <a:solidFill>
                  <a:schemeClr val="bg2"/>
                </a:solidFill>
              </a:rPr>
              <a:t> x</a:t>
            </a:r>
            <a:r>
              <a:rPr lang="en-US" sz="2800" i="1" baseline="-25000" dirty="0">
                <a:solidFill>
                  <a:schemeClr val="bg2"/>
                </a:solidFill>
              </a:rPr>
              <a:t>3</a:t>
            </a:r>
            <a:r>
              <a:rPr lang="en-US" sz="2800" dirty="0">
                <a:solidFill>
                  <a:schemeClr val="bg2"/>
                </a:solidFill>
              </a:rPr>
              <a:t>) = ϕ</a:t>
            </a:r>
            <a:r>
              <a:rPr lang="en-US" sz="2800" baseline="-25000" dirty="0">
                <a:solidFill>
                  <a:schemeClr val="bg2"/>
                </a:solidFill>
              </a:rPr>
              <a:t>3</a:t>
            </a:r>
            <a:r>
              <a:rPr lang="en-US" sz="2800" dirty="0">
                <a:solidFill>
                  <a:schemeClr val="bg2"/>
                </a:solidFill>
              </a:rPr>
              <a:t>(</a:t>
            </a:r>
            <a:r>
              <a:rPr lang="en-US" sz="2800" i="1" dirty="0">
                <a:solidFill>
                  <a:schemeClr val="bg2"/>
                </a:solidFill>
              </a:rPr>
              <a:t>x</a:t>
            </a:r>
            <a:r>
              <a:rPr lang="en-US" sz="2800" i="1" baseline="-25000" dirty="0">
                <a:solidFill>
                  <a:schemeClr val="bg2"/>
                </a:solidFill>
              </a:rPr>
              <a:t>1</a:t>
            </a:r>
            <a:r>
              <a:rPr lang="en-US" sz="2800" i="1" dirty="0">
                <a:solidFill>
                  <a:schemeClr val="bg2"/>
                </a:solidFill>
              </a:rPr>
              <a:t>,x</a:t>
            </a:r>
            <a:r>
              <a:rPr lang="en-US" sz="2800" i="1" baseline="-25000" dirty="0">
                <a:solidFill>
                  <a:schemeClr val="bg2"/>
                </a:solidFill>
              </a:rPr>
              <a:t>2</a:t>
            </a:r>
            <a:r>
              <a:rPr lang="en-US" sz="2800" i="1" dirty="0">
                <a:solidFill>
                  <a:schemeClr val="bg2"/>
                </a:solidFill>
              </a:rPr>
              <a:t>,x</a:t>
            </a:r>
            <a:r>
              <a:rPr lang="en-US" sz="2800" i="1" baseline="-25000" dirty="0">
                <a:solidFill>
                  <a:schemeClr val="bg2"/>
                </a:solidFill>
              </a:rPr>
              <a:t>3</a:t>
            </a:r>
            <a:r>
              <a:rPr lang="en-US" sz="2800" dirty="0">
                <a:solidFill>
                  <a:schemeClr val="bg2"/>
                </a:solidFill>
              </a:rPr>
              <a:t>) + ϕ</a:t>
            </a:r>
            <a:r>
              <a:rPr lang="en-US" sz="2800" baseline="-25000" dirty="0">
                <a:solidFill>
                  <a:schemeClr val="bg2"/>
                </a:solidFill>
              </a:rPr>
              <a:t>3</a:t>
            </a:r>
            <a:r>
              <a:rPr lang="en-US" sz="2800" dirty="0">
                <a:solidFill>
                  <a:schemeClr val="bg2"/>
                </a:solidFill>
              </a:rPr>
              <a:t>(</a:t>
            </a:r>
            <a:r>
              <a:rPr lang="en-US" sz="2800" i="1" dirty="0">
                <a:solidFill>
                  <a:schemeClr val="bg2"/>
                </a:solidFill>
              </a:rPr>
              <a:t>x</a:t>
            </a:r>
            <a:r>
              <a:rPr lang="en-US" sz="2800" i="1" baseline="-25000" dirty="0">
                <a:solidFill>
                  <a:schemeClr val="bg2"/>
                </a:solidFill>
              </a:rPr>
              <a:t>2</a:t>
            </a:r>
            <a:r>
              <a:rPr lang="en-US" sz="2800" i="1" dirty="0">
                <a:solidFill>
                  <a:schemeClr val="bg2"/>
                </a:solidFill>
              </a:rPr>
              <a:t>,x</a:t>
            </a:r>
            <a:r>
              <a:rPr lang="en-US" sz="2800" i="1" baseline="-25000" dirty="0">
                <a:solidFill>
                  <a:schemeClr val="bg2"/>
                </a:solidFill>
              </a:rPr>
              <a:t>3</a:t>
            </a:r>
            <a:r>
              <a:rPr lang="en-US" sz="2800" i="1" dirty="0">
                <a:solidFill>
                  <a:schemeClr val="bg2"/>
                </a:solidFill>
              </a:rPr>
              <a:t>,x</a:t>
            </a:r>
            <a:r>
              <a:rPr lang="en-US" sz="2800" i="1" baseline="-25000" dirty="0">
                <a:solidFill>
                  <a:schemeClr val="bg2"/>
                </a:solidFill>
              </a:rPr>
              <a:t>1</a:t>
            </a:r>
            <a:r>
              <a:rPr lang="en-US" sz="2800" dirty="0">
                <a:solidFill>
                  <a:schemeClr val="bg2"/>
                </a:solidFill>
              </a:rPr>
              <a:t>) + ϕ</a:t>
            </a:r>
            <a:r>
              <a:rPr lang="en-US" sz="2800" baseline="-25000" dirty="0">
                <a:solidFill>
                  <a:schemeClr val="bg2"/>
                </a:solidFill>
              </a:rPr>
              <a:t>3</a:t>
            </a:r>
            <a:r>
              <a:rPr lang="en-US" sz="2800" dirty="0">
                <a:solidFill>
                  <a:schemeClr val="bg2"/>
                </a:solidFill>
              </a:rPr>
              <a:t>(</a:t>
            </a:r>
            <a:r>
              <a:rPr lang="en-US" sz="2800" i="1" dirty="0">
                <a:solidFill>
                  <a:schemeClr val="bg2"/>
                </a:solidFill>
              </a:rPr>
              <a:t>x</a:t>
            </a:r>
            <a:r>
              <a:rPr lang="en-US" sz="2800" i="1" baseline="-25000" dirty="0">
                <a:solidFill>
                  <a:schemeClr val="bg2"/>
                </a:solidFill>
              </a:rPr>
              <a:t>3</a:t>
            </a:r>
            <a:r>
              <a:rPr lang="en-US" sz="2800" i="1" dirty="0">
                <a:solidFill>
                  <a:schemeClr val="bg2"/>
                </a:solidFill>
              </a:rPr>
              <a:t>,x</a:t>
            </a:r>
            <a:r>
              <a:rPr lang="en-US" sz="2800" i="1" baseline="-25000" dirty="0">
                <a:solidFill>
                  <a:schemeClr val="bg2"/>
                </a:solidFill>
              </a:rPr>
              <a:t>1</a:t>
            </a:r>
            <a:r>
              <a:rPr lang="en-US" sz="2800" i="1" dirty="0">
                <a:solidFill>
                  <a:schemeClr val="bg2"/>
                </a:solidFill>
              </a:rPr>
              <a:t>,x</a:t>
            </a:r>
            <a:r>
              <a:rPr lang="en-US" sz="2800" i="1" baseline="-25000" dirty="0">
                <a:solidFill>
                  <a:schemeClr val="bg2"/>
                </a:solidFill>
              </a:rPr>
              <a:t>2</a:t>
            </a:r>
            <a:r>
              <a:rPr lang="en-US" sz="2800" dirty="0">
                <a:solidFill>
                  <a:schemeClr val="bg2"/>
                </a:solidFill>
              </a:rPr>
              <a:t>)</a:t>
            </a:r>
          </a:p>
          <a:p>
            <a:pPr>
              <a:defRPr/>
            </a:pPr>
            <a:r>
              <a:rPr lang="en-US" sz="2800" dirty="0">
                <a:solidFill>
                  <a:schemeClr val="bg2"/>
                </a:solidFill>
              </a:rPr>
              <a:t>                         </a:t>
            </a:r>
            <a:r>
              <a:rPr lang="en-US" sz="2800" dirty="0">
                <a:solidFill>
                  <a:srgbClr val="FF0000"/>
                </a:solidFill>
              </a:rPr>
              <a:t>= ϕ</a:t>
            </a:r>
            <a:r>
              <a:rPr lang="en-US" sz="2800" baseline="-25000" dirty="0">
                <a:solidFill>
                  <a:srgbClr val="FF0000"/>
                </a:solidFill>
              </a:rPr>
              <a:t>3</a:t>
            </a: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i="1" dirty="0">
                <a:solidFill>
                  <a:srgbClr val="FF0000"/>
                </a:solidFill>
              </a:rPr>
              <a:t>n</a:t>
            </a:r>
            <a:r>
              <a:rPr lang="en-US" sz="2800" i="1" baseline="-25000" dirty="0">
                <a:solidFill>
                  <a:srgbClr val="FF0000"/>
                </a:solidFill>
              </a:rPr>
              <a:t>1</a:t>
            </a:r>
            <a:r>
              <a:rPr lang="en-US" sz="2800" i="1" dirty="0">
                <a:solidFill>
                  <a:srgbClr val="FF0000"/>
                </a:solidFill>
              </a:rPr>
              <a:t>,n</a:t>
            </a:r>
            <a:r>
              <a:rPr lang="en-US" sz="2800" i="1" baseline="-25000" dirty="0">
                <a:solidFill>
                  <a:srgbClr val="FF0000"/>
                </a:solidFill>
              </a:rPr>
              <a:t>2</a:t>
            </a:r>
            <a:r>
              <a:rPr lang="en-US" sz="2800" dirty="0">
                <a:solidFill>
                  <a:srgbClr val="FF0000"/>
                </a:solidFill>
              </a:rPr>
              <a:t>) + ϕ</a:t>
            </a:r>
            <a:r>
              <a:rPr lang="en-US" sz="2800" baseline="-25000" dirty="0">
                <a:solidFill>
                  <a:srgbClr val="FF0000"/>
                </a:solidFill>
              </a:rPr>
              <a:t>3</a:t>
            </a:r>
            <a:r>
              <a:rPr lang="en-US" sz="2800" dirty="0">
                <a:solidFill>
                  <a:srgbClr val="FF0000"/>
                </a:solidFill>
              </a:rPr>
              <a:t>(-</a:t>
            </a:r>
            <a:r>
              <a:rPr lang="en-US" sz="2800" i="1" dirty="0">
                <a:solidFill>
                  <a:srgbClr val="FF0000"/>
                </a:solidFill>
              </a:rPr>
              <a:t>n</a:t>
            </a:r>
            <a:r>
              <a:rPr lang="en-US" sz="2800" i="1" baseline="-25000" dirty="0">
                <a:solidFill>
                  <a:srgbClr val="FF0000"/>
                </a:solidFill>
              </a:rPr>
              <a:t>2</a:t>
            </a:r>
            <a:r>
              <a:rPr lang="en-US" sz="2800" i="1" dirty="0">
                <a:solidFill>
                  <a:srgbClr val="FF0000"/>
                </a:solidFill>
              </a:rPr>
              <a:t>,n</a:t>
            </a:r>
            <a:r>
              <a:rPr lang="en-US" sz="2800" i="1" baseline="-25000" dirty="0">
                <a:solidFill>
                  <a:srgbClr val="FF0000"/>
                </a:solidFill>
              </a:rPr>
              <a:t>1</a:t>
            </a:r>
            <a:r>
              <a:rPr lang="en-US" sz="2800" i="1" dirty="0">
                <a:solidFill>
                  <a:srgbClr val="FF0000"/>
                </a:solidFill>
              </a:rPr>
              <a:t>-n</a:t>
            </a:r>
            <a:r>
              <a:rPr lang="en-US" sz="2800" i="1" baseline="-25000" dirty="0">
                <a:solidFill>
                  <a:srgbClr val="FF0000"/>
                </a:solidFill>
              </a:rPr>
              <a:t>2</a:t>
            </a:r>
            <a:r>
              <a:rPr lang="en-US" sz="2800" dirty="0">
                <a:solidFill>
                  <a:srgbClr val="FF0000"/>
                </a:solidFill>
              </a:rPr>
              <a:t>) + ϕ</a:t>
            </a:r>
            <a:r>
              <a:rPr lang="en-US" sz="2800" baseline="-25000" dirty="0">
                <a:solidFill>
                  <a:srgbClr val="FF0000"/>
                </a:solidFill>
              </a:rPr>
              <a:t>3</a:t>
            </a: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i="1" dirty="0">
                <a:solidFill>
                  <a:srgbClr val="FF0000"/>
                </a:solidFill>
              </a:rPr>
              <a:t>n</a:t>
            </a:r>
            <a:r>
              <a:rPr lang="en-US" sz="2800" i="1" baseline="-25000" dirty="0">
                <a:solidFill>
                  <a:srgbClr val="FF0000"/>
                </a:solidFill>
              </a:rPr>
              <a:t>2</a:t>
            </a:r>
            <a:r>
              <a:rPr lang="en-US" sz="2800" i="1" dirty="0">
                <a:solidFill>
                  <a:srgbClr val="FF0000"/>
                </a:solidFill>
              </a:rPr>
              <a:t>-n</a:t>
            </a:r>
            <a:r>
              <a:rPr lang="en-US" sz="2800" i="1" baseline="-25000" dirty="0">
                <a:solidFill>
                  <a:srgbClr val="FF0000"/>
                </a:solidFill>
              </a:rPr>
              <a:t>1</a:t>
            </a:r>
            <a:r>
              <a:rPr lang="en-US" sz="2800" i="1" dirty="0">
                <a:solidFill>
                  <a:srgbClr val="FF0000"/>
                </a:solidFill>
              </a:rPr>
              <a:t>,-n</a:t>
            </a:r>
            <a:r>
              <a:rPr lang="en-US" sz="2800" i="1" baseline="-25000" dirty="0">
                <a:solidFill>
                  <a:srgbClr val="FF0000"/>
                </a:solidFill>
              </a:rPr>
              <a:t>1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</a:p>
          <a:p>
            <a:pPr>
              <a:defRPr/>
            </a:pPr>
            <a:endParaRPr lang="en-US" sz="2800" dirty="0">
              <a:solidFill>
                <a:schemeClr val="bg2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bg2"/>
                </a:solidFill>
              </a:rPr>
              <a:t>ϕ</a:t>
            </a:r>
            <a:r>
              <a:rPr lang="en-US" sz="2800" baseline="-25000" dirty="0">
                <a:solidFill>
                  <a:schemeClr val="bg2"/>
                </a:solidFill>
              </a:rPr>
              <a:t>4,sym</a:t>
            </a:r>
            <a:r>
              <a:rPr lang="en-US" sz="2800" dirty="0">
                <a:solidFill>
                  <a:schemeClr val="bg2"/>
                </a:solidFill>
              </a:rPr>
              <a:t>(</a:t>
            </a:r>
            <a:r>
              <a:rPr lang="en-US" sz="2800" i="1" dirty="0">
                <a:solidFill>
                  <a:schemeClr val="bg2"/>
                </a:solidFill>
              </a:rPr>
              <a:t>x</a:t>
            </a:r>
            <a:r>
              <a:rPr lang="en-US" sz="2800" i="1" baseline="-25000" dirty="0">
                <a:solidFill>
                  <a:schemeClr val="bg2"/>
                </a:solidFill>
              </a:rPr>
              <a:t>1,</a:t>
            </a:r>
            <a:r>
              <a:rPr lang="en-US" sz="2800" i="1" dirty="0">
                <a:solidFill>
                  <a:schemeClr val="bg2"/>
                </a:solidFill>
              </a:rPr>
              <a:t> x</a:t>
            </a:r>
            <a:r>
              <a:rPr lang="en-US" sz="2800" i="1" baseline="-25000" dirty="0">
                <a:solidFill>
                  <a:schemeClr val="bg2"/>
                </a:solidFill>
              </a:rPr>
              <a:t>2,</a:t>
            </a:r>
            <a:r>
              <a:rPr lang="en-US" sz="2800" i="1" dirty="0">
                <a:solidFill>
                  <a:schemeClr val="bg2"/>
                </a:solidFill>
              </a:rPr>
              <a:t> x</a:t>
            </a:r>
            <a:r>
              <a:rPr lang="en-US" sz="2800" i="1" baseline="-25000" dirty="0">
                <a:solidFill>
                  <a:schemeClr val="bg2"/>
                </a:solidFill>
              </a:rPr>
              <a:t>3,</a:t>
            </a:r>
            <a:r>
              <a:rPr lang="en-US" sz="2800" i="1" dirty="0">
                <a:solidFill>
                  <a:schemeClr val="bg2"/>
                </a:solidFill>
              </a:rPr>
              <a:t> x</a:t>
            </a:r>
            <a:r>
              <a:rPr lang="en-US" sz="2800" i="1" baseline="-25000" dirty="0">
                <a:solidFill>
                  <a:schemeClr val="bg2"/>
                </a:solidFill>
              </a:rPr>
              <a:t>4</a:t>
            </a:r>
            <a:r>
              <a:rPr lang="en-US" sz="2800" dirty="0">
                <a:solidFill>
                  <a:schemeClr val="bg2"/>
                </a:solidFill>
              </a:rPr>
              <a:t>) = ϕ</a:t>
            </a:r>
            <a:r>
              <a:rPr lang="en-US" sz="2800" baseline="-25000" dirty="0">
                <a:solidFill>
                  <a:schemeClr val="bg2"/>
                </a:solidFill>
              </a:rPr>
              <a:t>4</a:t>
            </a:r>
            <a:r>
              <a:rPr lang="en-US" sz="2800" dirty="0">
                <a:solidFill>
                  <a:schemeClr val="bg2"/>
                </a:solidFill>
              </a:rPr>
              <a:t>(</a:t>
            </a:r>
            <a:r>
              <a:rPr lang="en-US" sz="2800" i="1" dirty="0">
                <a:solidFill>
                  <a:schemeClr val="bg2"/>
                </a:solidFill>
              </a:rPr>
              <a:t>x</a:t>
            </a:r>
            <a:r>
              <a:rPr lang="en-US" sz="2800" i="1" baseline="-25000" dirty="0">
                <a:solidFill>
                  <a:schemeClr val="bg2"/>
                </a:solidFill>
              </a:rPr>
              <a:t>1</a:t>
            </a:r>
            <a:r>
              <a:rPr lang="en-US" sz="2800" i="1" dirty="0">
                <a:solidFill>
                  <a:schemeClr val="bg2"/>
                </a:solidFill>
              </a:rPr>
              <a:t>,x</a:t>
            </a:r>
            <a:r>
              <a:rPr lang="en-US" sz="2800" i="1" baseline="-25000" dirty="0">
                <a:solidFill>
                  <a:schemeClr val="bg2"/>
                </a:solidFill>
              </a:rPr>
              <a:t>2</a:t>
            </a:r>
            <a:r>
              <a:rPr lang="en-US" sz="2800" i="1" dirty="0">
                <a:solidFill>
                  <a:schemeClr val="bg2"/>
                </a:solidFill>
              </a:rPr>
              <a:t>,x</a:t>
            </a:r>
            <a:r>
              <a:rPr lang="en-US" sz="2800" i="1" baseline="-25000" dirty="0">
                <a:solidFill>
                  <a:schemeClr val="bg2"/>
                </a:solidFill>
              </a:rPr>
              <a:t>3</a:t>
            </a:r>
            <a:r>
              <a:rPr lang="en-US" sz="2800" i="1" dirty="0">
                <a:solidFill>
                  <a:schemeClr val="bg2"/>
                </a:solidFill>
              </a:rPr>
              <a:t>,x</a:t>
            </a:r>
            <a:r>
              <a:rPr lang="en-US" sz="2800" i="1" baseline="-25000" dirty="0">
                <a:solidFill>
                  <a:schemeClr val="bg2"/>
                </a:solidFill>
              </a:rPr>
              <a:t>4</a:t>
            </a:r>
            <a:r>
              <a:rPr lang="en-US" sz="2800" dirty="0">
                <a:solidFill>
                  <a:schemeClr val="bg2"/>
                </a:solidFill>
              </a:rPr>
              <a:t>) – ϕ</a:t>
            </a:r>
            <a:r>
              <a:rPr lang="en-US" sz="2800" baseline="-25000" dirty="0">
                <a:solidFill>
                  <a:schemeClr val="bg2"/>
                </a:solidFill>
              </a:rPr>
              <a:t>4</a:t>
            </a:r>
            <a:r>
              <a:rPr lang="en-US" sz="2800" dirty="0">
                <a:solidFill>
                  <a:schemeClr val="bg2"/>
                </a:solidFill>
              </a:rPr>
              <a:t>(</a:t>
            </a:r>
            <a:r>
              <a:rPr lang="en-US" sz="2800" i="1" dirty="0">
                <a:solidFill>
                  <a:schemeClr val="bg2"/>
                </a:solidFill>
              </a:rPr>
              <a:t>x</a:t>
            </a:r>
            <a:r>
              <a:rPr lang="en-US" sz="2800" i="1" baseline="-25000" dirty="0">
                <a:solidFill>
                  <a:schemeClr val="bg2"/>
                </a:solidFill>
              </a:rPr>
              <a:t>2</a:t>
            </a:r>
            <a:r>
              <a:rPr lang="en-US" sz="2800" i="1" dirty="0">
                <a:solidFill>
                  <a:schemeClr val="bg2"/>
                </a:solidFill>
              </a:rPr>
              <a:t>,x</a:t>
            </a:r>
            <a:r>
              <a:rPr lang="en-US" sz="2800" i="1" baseline="-25000" dirty="0">
                <a:solidFill>
                  <a:schemeClr val="bg2"/>
                </a:solidFill>
              </a:rPr>
              <a:t>3</a:t>
            </a:r>
            <a:r>
              <a:rPr lang="en-US" sz="2800" i="1" dirty="0">
                <a:solidFill>
                  <a:schemeClr val="bg2"/>
                </a:solidFill>
              </a:rPr>
              <a:t>,x</a:t>
            </a:r>
            <a:r>
              <a:rPr lang="en-US" sz="2800" i="1" baseline="-25000" dirty="0">
                <a:solidFill>
                  <a:schemeClr val="bg2"/>
                </a:solidFill>
              </a:rPr>
              <a:t>4</a:t>
            </a:r>
            <a:r>
              <a:rPr lang="en-US" sz="2800" i="1" dirty="0">
                <a:solidFill>
                  <a:schemeClr val="bg2"/>
                </a:solidFill>
              </a:rPr>
              <a:t>,x</a:t>
            </a:r>
            <a:r>
              <a:rPr lang="en-US" sz="2800" i="1" baseline="-25000" dirty="0">
                <a:solidFill>
                  <a:schemeClr val="bg2"/>
                </a:solidFill>
              </a:rPr>
              <a:t>1</a:t>
            </a:r>
            <a:r>
              <a:rPr lang="en-US" sz="2800" dirty="0">
                <a:solidFill>
                  <a:schemeClr val="bg2"/>
                </a:solidFill>
              </a:rPr>
              <a:t>) </a:t>
            </a:r>
          </a:p>
          <a:p>
            <a:pPr>
              <a:defRPr/>
            </a:pPr>
            <a:r>
              <a:rPr lang="en-US" sz="2800" dirty="0">
                <a:solidFill>
                  <a:schemeClr val="bg2"/>
                </a:solidFill>
              </a:rPr>
              <a:t>		         + ϕ</a:t>
            </a:r>
            <a:r>
              <a:rPr lang="en-US" sz="2800" baseline="-25000" dirty="0">
                <a:solidFill>
                  <a:schemeClr val="bg2"/>
                </a:solidFill>
              </a:rPr>
              <a:t>4</a:t>
            </a:r>
            <a:r>
              <a:rPr lang="en-US" sz="2800" dirty="0">
                <a:solidFill>
                  <a:schemeClr val="bg2"/>
                </a:solidFill>
              </a:rPr>
              <a:t>(</a:t>
            </a:r>
            <a:r>
              <a:rPr lang="en-US" sz="2800" i="1" dirty="0">
                <a:solidFill>
                  <a:schemeClr val="bg2"/>
                </a:solidFill>
              </a:rPr>
              <a:t>x</a:t>
            </a:r>
            <a:r>
              <a:rPr lang="en-US" sz="2800" i="1" baseline="-25000" dirty="0">
                <a:solidFill>
                  <a:schemeClr val="bg2"/>
                </a:solidFill>
              </a:rPr>
              <a:t>3</a:t>
            </a:r>
            <a:r>
              <a:rPr lang="en-US" sz="2800" i="1" dirty="0">
                <a:solidFill>
                  <a:schemeClr val="bg2"/>
                </a:solidFill>
              </a:rPr>
              <a:t>,x</a:t>
            </a:r>
            <a:r>
              <a:rPr lang="en-US" sz="2800" i="1" baseline="-25000" dirty="0">
                <a:solidFill>
                  <a:schemeClr val="bg2"/>
                </a:solidFill>
              </a:rPr>
              <a:t>4</a:t>
            </a:r>
            <a:r>
              <a:rPr lang="en-US" sz="2800" i="1" dirty="0">
                <a:solidFill>
                  <a:schemeClr val="bg2"/>
                </a:solidFill>
              </a:rPr>
              <a:t>,x</a:t>
            </a:r>
            <a:r>
              <a:rPr lang="en-US" sz="2800" i="1" baseline="-25000" dirty="0">
                <a:solidFill>
                  <a:schemeClr val="bg2"/>
                </a:solidFill>
              </a:rPr>
              <a:t>1</a:t>
            </a:r>
            <a:r>
              <a:rPr lang="en-US" sz="2800" i="1" dirty="0">
                <a:solidFill>
                  <a:schemeClr val="bg2"/>
                </a:solidFill>
              </a:rPr>
              <a:t>,x</a:t>
            </a:r>
            <a:r>
              <a:rPr lang="en-US" sz="2800" i="1" baseline="-25000" dirty="0">
                <a:solidFill>
                  <a:schemeClr val="bg2"/>
                </a:solidFill>
              </a:rPr>
              <a:t>2</a:t>
            </a:r>
            <a:r>
              <a:rPr lang="en-US" sz="2800" dirty="0">
                <a:solidFill>
                  <a:schemeClr val="bg2"/>
                </a:solidFill>
              </a:rPr>
              <a:t>) – ϕ</a:t>
            </a:r>
            <a:r>
              <a:rPr lang="en-US" sz="2800" baseline="-25000" dirty="0">
                <a:solidFill>
                  <a:schemeClr val="bg2"/>
                </a:solidFill>
              </a:rPr>
              <a:t>4</a:t>
            </a:r>
            <a:r>
              <a:rPr lang="en-US" sz="2800" dirty="0">
                <a:solidFill>
                  <a:schemeClr val="bg2"/>
                </a:solidFill>
              </a:rPr>
              <a:t>(</a:t>
            </a:r>
            <a:r>
              <a:rPr lang="en-US" sz="2800" i="1" dirty="0">
                <a:solidFill>
                  <a:schemeClr val="bg2"/>
                </a:solidFill>
              </a:rPr>
              <a:t>x</a:t>
            </a:r>
            <a:r>
              <a:rPr lang="en-US" sz="2800" i="1" baseline="-25000" dirty="0">
                <a:solidFill>
                  <a:schemeClr val="bg2"/>
                </a:solidFill>
              </a:rPr>
              <a:t>4</a:t>
            </a:r>
            <a:r>
              <a:rPr lang="en-US" sz="2800" i="1" dirty="0">
                <a:solidFill>
                  <a:schemeClr val="bg2"/>
                </a:solidFill>
              </a:rPr>
              <a:t>,x</a:t>
            </a:r>
            <a:r>
              <a:rPr lang="en-US" sz="2800" i="1" baseline="-25000" dirty="0">
                <a:solidFill>
                  <a:schemeClr val="bg2"/>
                </a:solidFill>
              </a:rPr>
              <a:t>1</a:t>
            </a:r>
            <a:r>
              <a:rPr lang="en-US" sz="2800" i="1" dirty="0">
                <a:solidFill>
                  <a:schemeClr val="bg2"/>
                </a:solidFill>
              </a:rPr>
              <a:t>,x</a:t>
            </a:r>
            <a:r>
              <a:rPr lang="en-US" sz="2800" i="1" baseline="-25000" dirty="0">
                <a:solidFill>
                  <a:schemeClr val="bg2"/>
                </a:solidFill>
              </a:rPr>
              <a:t>2</a:t>
            </a:r>
            <a:r>
              <a:rPr lang="en-US" sz="2800" i="1" dirty="0">
                <a:solidFill>
                  <a:schemeClr val="bg2"/>
                </a:solidFill>
              </a:rPr>
              <a:t>,x</a:t>
            </a:r>
            <a:r>
              <a:rPr lang="en-US" sz="2800" i="1" baseline="-25000" dirty="0">
                <a:solidFill>
                  <a:schemeClr val="bg2"/>
                </a:solidFill>
              </a:rPr>
              <a:t>3</a:t>
            </a:r>
            <a:r>
              <a:rPr lang="en-US" sz="2800" dirty="0">
                <a:solidFill>
                  <a:schemeClr val="bg2"/>
                </a:solidFill>
              </a:rPr>
              <a:t>)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8467725" y="3694113"/>
            <a:ext cx="423863" cy="64928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609600" y="3694113"/>
            <a:ext cx="1905000" cy="64928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914400" y="2445822"/>
            <a:ext cx="4918975" cy="369332"/>
          </a:xfrm>
          <a:prstGeom prst="rect">
            <a:avLst/>
          </a:prstGeom>
          <a:noFill/>
          <a:ln>
            <a:solidFill>
              <a:srgbClr val="33CCF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</a:rPr>
              <a:t>3 </a:t>
            </a:r>
            <a:r>
              <a:rPr lang="en-US" sz="1800" dirty="0" err="1" smtClean="0">
                <a:solidFill>
                  <a:srgbClr val="0070C0"/>
                </a:solidFill>
              </a:rPr>
              <a:t>parton</a:t>
            </a:r>
            <a:r>
              <a:rPr lang="en-US" sz="1800" dirty="0" smtClean="0">
                <a:solidFill>
                  <a:srgbClr val="0070C0"/>
                </a:solidFill>
              </a:rPr>
              <a:t> WF characterized by 2 excitation numbers</a:t>
            </a:r>
            <a:endParaRPr lang="en-US" sz="1800" dirty="0">
              <a:solidFill>
                <a:srgbClr val="0070C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133600" y="2286000"/>
            <a:ext cx="1066800" cy="1598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33CC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2" grpId="0" animBg="1"/>
    </p:bldLst>
  </p:timing>
</p:sld>
</file>

<file path=ppt/theme/theme1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Designs\Pulse.pot</Template>
  <TotalTime>2678</TotalTime>
  <Words>1613</Words>
  <Application>Microsoft Office PowerPoint</Application>
  <PresentationFormat>On-screen Show (4:3)</PresentationFormat>
  <Paragraphs>208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Algerian</vt:lpstr>
      <vt:lpstr>Arial</vt:lpstr>
      <vt:lpstr>Segoe Print</vt:lpstr>
      <vt:lpstr>Times New Roman</vt:lpstr>
      <vt:lpstr>Wingdings</vt:lpstr>
      <vt:lpstr>Pulse</vt:lpstr>
      <vt:lpstr>Equation</vt:lpstr>
      <vt:lpstr>How to extract the single-particle content of two-dimensional adjoint QCD</vt:lpstr>
      <vt:lpstr>Adjoint QCD2 compared to the fundamental QCD2 (‘t Hooft model)</vt:lpstr>
      <vt:lpstr>The Problem: all known approaches are cluttered with multi-particle states</vt:lpstr>
      <vt:lpstr>Universality: Same Calculation, different parameters = different theory</vt:lpstr>
      <vt:lpstr>The Hamiltonian of Adjoint QCD</vt:lpstr>
      <vt:lpstr>Asymptotic Theory: Hasympt=Hren+HPC,s </vt:lpstr>
      <vt:lpstr>“Pre-2015” Solution to Asymptotic Theory</vt:lpstr>
      <vt:lpstr>PRD92 (2015): Algebraic Solution of  the Asymptotic Theory</vt:lpstr>
      <vt:lpstr>PRD92: Algebraic Solution of  the Asymptotic Theory (cont’d)</vt:lpstr>
      <vt:lpstr>It’s as simple as that – and it works! </vt:lpstr>
      <vt:lpstr>Higher Parton Sectors: New Thoughts</vt:lpstr>
      <vt:lpstr>Which Symmetry?</vt:lpstr>
      <vt:lpstr>Outlook for Single-Particle spectrum</vt:lpstr>
      <vt:lpstr>Conclusions</vt:lpstr>
      <vt:lpstr>Thanks for your attention!</vt:lpstr>
      <vt:lpstr>Not used</vt:lpstr>
      <vt:lpstr>Generalize: add non-singular operators</vt:lpstr>
      <vt:lpstr>Generalize more: allow parton number violation, phase in “slowly’</vt:lpstr>
      <vt:lpstr>Results: Average parton-number as function of parton-number violation parameter </vt:lpstr>
      <vt:lpstr>Results: Convergence of Average Parton-Number with discretization parameter 1/K</vt:lpstr>
      <vt:lpstr>A look at the bosonized theory</vt:lpstr>
      <vt:lpstr>Mass of MPS in DLCQ </vt:lpstr>
      <vt:lpstr>Results: Bosonic Bosonized EFs (Zoom)</vt:lpstr>
      <vt:lpstr>Light-Cone Quantization</vt:lpstr>
      <vt:lpstr>Results: Fermionic Bosonized EFs (necessarily All-Parton-Sectors calc.)</vt:lpstr>
      <vt:lpstr>Remarks on Finite N theory</vt:lpstr>
      <vt:lpstr>Conclusions</vt:lpstr>
      <vt:lpstr>Lingo</vt:lpstr>
      <vt:lpstr>What’s the problem?</vt:lpstr>
      <vt:lpstr>So what’s the problem? Throw them out!</vt:lpstr>
      <vt:lpstr>Lingo II</vt:lpstr>
      <vt:lpstr>Results: Asymptotic EFs without  non-singular operators</vt:lpstr>
      <vt:lpstr>General (All-Parton-Sector) Solution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Trittmann, Uwe</dc:creator>
  <cp:lastModifiedBy>Trittmann, Uwe</cp:lastModifiedBy>
  <cp:revision>165</cp:revision>
  <dcterms:created xsi:type="dcterms:W3CDTF">1601-01-01T00:00:00Z</dcterms:created>
  <dcterms:modified xsi:type="dcterms:W3CDTF">2016-04-06T21:13:49Z</dcterms:modified>
</cp:coreProperties>
</file>