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466" r:id="rId3"/>
    <p:sldId id="463" r:id="rId4"/>
    <p:sldId id="461" r:id="rId5"/>
    <p:sldId id="464" r:id="rId6"/>
    <p:sldId id="484" r:id="rId7"/>
    <p:sldId id="489" r:id="rId8"/>
    <p:sldId id="486" r:id="rId9"/>
    <p:sldId id="485" r:id="rId10"/>
    <p:sldId id="487" r:id="rId11"/>
    <p:sldId id="480" r:id="rId12"/>
    <p:sldId id="493" r:id="rId13"/>
    <p:sldId id="494" r:id="rId14"/>
    <p:sldId id="495" r:id="rId15"/>
    <p:sldId id="471" r:id="rId16"/>
    <p:sldId id="472" r:id="rId17"/>
    <p:sldId id="496" r:id="rId18"/>
    <p:sldId id="481" r:id="rId19"/>
    <p:sldId id="482" r:id="rId20"/>
    <p:sldId id="483" r:id="rId21"/>
    <p:sldId id="460" r:id="rId22"/>
    <p:sldId id="45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CCFF"/>
    <a:srgbClr val="FF3300"/>
    <a:srgbClr val="FF3399"/>
    <a:srgbClr val="FFFFFF"/>
    <a:srgbClr val="33CCFF"/>
    <a:srgbClr val="FF0000"/>
    <a:srgbClr val="D5532B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83" autoAdjust="0"/>
  </p:normalViewPr>
  <p:slideViewPr>
    <p:cSldViewPr>
      <p:cViewPr varScale="1">
        <p:scale>
          <a:sx n="69" d="100"/>
          <a:sy n="69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9F77A0-C7C7-4A90-884D-4FC742882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2CF6E2D-9E36-4E51-B222-7ECF5E8F4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723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No machine-readable author provided. </a:t>
            </a:r>
            <a:r>
              <a:rPr lang="en-US" dirty="0" err="1" smtClean="0"/>
              <a:t>Peo~commonswiki</a:t>
            </a:r>
            <a:r>
              <a:rPr lang="en-US" dirty="0" smtClean="0"/>
              <a:t> assumed (based on copyright claims). - No machine-readable source provided. Own work assumed (based on copyright claims)., CC BY-SA 3.0, https://commons.wikimedia.org/w/index.php?curid=431995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F6E2D-9E36-4E51-B222-7ECF5E8F4C1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5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85B0F-6998-406F-B928-017147C71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98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96E1D-7E36-403E-B471-64D9ACC80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DEA17-3C98-4F2D-A457-4B3F29D37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098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C12F80-29ED-4FE9-BFD8-4E765B807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72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59EA5-A539-4053-A504-54D43D5A2F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0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7EE01-CD41-48E9-81CD-D1CF1F8AEE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66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4B444-B421-4759-98A6-147487527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47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24952-CC3E-44D8-8697-EA16886012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9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5DB7-397E-42FB-B364-D4313C78A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76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2CD25-8A43-4CC6-9D36-188E270100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9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1249B-EA2F-43EC-BFEA-370BD90C79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8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7AB63-F075-4DA6-AEC2-AD7E5592C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0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6B4289-38E3-4159-A22A-5CA4A1F113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/>
              <a:t>Towards solving two-dimensional </a:t>
            </a:r>
            <a:r>
              <a:rPr lang="en-US" sz="4800" dirty="0" err="1"/>
              <a:t>adjoint</a:t>
            </a:r>
            <a:r>
              <a:rPr lang="en-US" sz="4800" dirty="0"/>
              <a:t> QCD with a basis-function approach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altLang="en-US" sz="4800" baseline="-25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3733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Uwe Trittmann</a:t>
            </a:r>
            <a:endParaRPr lang="en-US" altLang="en-US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99CCFF"/>
                </a:solidFill>
              </a:rPr>
              <a:t>Otterbein University*</a:t>
            </a:r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endParaRPr lang="en-US" altLang="en-US" sz="2400" dirty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99CCFF"/>
                </a:solidFill>
              </a:rPr>
              <a:t>OSAPS Fall Meeting 2018, Toledo</a:t>
            </a:r>
          </a:p>
          <a:p>
            <a:pPr eaLnBrk="1" hangingPunct="1"/>
            <a:endParaRPr lang="en-US" altLang="en-US" sz="2400" dirty="0" smtClean="0">
              <a:solidFill>
                <a:srgbClr val="99CCFF"/>
              </a:solidFill>
            </a:endParaRPr>
          </a:p>
          <a:p>
            <a:pPr eaLnBrk="1" hangingPunct="1"/>
            <a:r>
              <a:rPr lang="en-US" altLang="en-US" sz="2400" dirty="0" smtClean="0">
                <a:solidFill>
                  <a:srgbClr val="66FF33"/>
                </a:solidFill>
              </a:rPr>
              <a:t>September 29, 2018</a:t>
            </a:r>
          </a:p>
          <a:p>
            <a:pPr eaLnBrk="1" hangingPunct="1"/>
            <a:endParaRPr lang="en-US" altLang="en-US" sz="2400" dirty="0" smtClean="0">
              <a:solidFill>
                <a:srgbClr val="66FF33"/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rgbClr val="99CCFF"/>
                </a:solidFill>
              </a:rPr>
              <a:t>*Thanks to OSU for hospitality!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243554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Angular parameters of an elliptical orb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4343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2017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1400" y="434340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solidFill>
                  <a:srgbClr val="0070C0"/>
                </a:solidFill>
              </a:rPr>
              <a:t>2019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"/>
            <a:ext cx="6553200" cy="1143000"/>
          </a:xfrm>
        </p:spPr>
        <p:txBody>
          <a:bodyPr/>
          <a:lstStyle/>
          <a:p>
            <a:r>
              <a:rPr lang="en-US" dirty="0" smtClean="0"/>
              <a:t>Solution: </a:t>
            </a:r>
            <a:r>
              <a:rPr lang="en-US" dirty="0">
                <a:latin typeface="Lucida Calligraphy" panose="03010101010101010101" pitchFamily="66" charset="0"/>
              </a:rPr>
              <a:t>G </a:t>
            </a:r>
            <a:r>
              <a:rPr lang="en-US" dirty="0" smtClean="0"/>
              <a:t> = </a:t>
            </a:r>
            <a:r>
              <a:rPr lang="en-US" dirty="0" smtClean="0">
                <a:latin typeface="Lucida Calligraphy" panose="03010101010101010101" pitchFamily="66" charset="0"/>
              </a:rPr>
              <a:t>B </a:t>
            </a:r>
            <a:r>
              <a:rPr lang="en-US" dirty="0" smtClean="0"/>
              <a:t>×</a:t>
            </a:r>
            <a:r>
              <a:rPr lang="en-US" dirty="0" smtClean="0">
                <a:latin typeface="Lucida Calligraphy" panose="03010101010101010101" pitchFamily="66" charset="0"/>
              </a:rPr>
              <a:t> 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3886200"/>
          </a:xfrm>
        </p:spPr>
        <p:txBody>
          <a:bodyPr/>
          <a:lstStyle/>
          <a:p>
            <a:r>
              <a:rPr lang="en-US" dirty="0" smtClean="0"/>
              <a:t>Symmetrize until the group is exhausted!</a:t>
            </a:r>
          </a:p>
          <a:p>
            <a:pPr lvl="1"/>
            <a:r>
              <a:rPr lang="en-US" sz="2000" dirty="0" smtClean="0">
                <a:solidFill>
                  <a:srgbClr val="99CCFF"/>
                </a:solidFill>
              </a:rPr>
              <a:t>“exhaustively-symmetrized Light-Cone Quantization” (</a:t>
            </a:r>
            <a:r>
              <a:rPr lang="en-US" sz="2000" dirty="0" err="1" smtClean="0">
                <a:solidFill>
                  <a:srgbClr val="99CCFF"/>
                </a:solidFill>
              </a:rPr>
              <a:t>eLCQ</a:t>
            </a:r>
            <a:r>
              <a:rPr lang="en-US" sz="2000" dirty="0" smtClean="0">
                <a:solidFill>
                  <a:srgbClr val="99CCFF"/>
                </a:solidFill>
              </a:rPr>
              <a:t>) ;-)</a:t>
            </a:r>
          </a:p>
          <a:p>
            <a:r>
              <a:rPr lang="en-US" dirty="0" smtClean="0"/>
              <a:t>The group of perturbations of r objects with inversions has a finite order:  |</a:t>
            </a:r>
            <a:r>
              <a:rPr lang="en-US" dirty="0" smtClean="0">
                <a:latin typeface="Lucida Calligraphy" panose="03010101010101010101" pitchFamily="66" charset="0"/>
              </a:rPr>
              <a:t>G</a:t>
            </a:r>
            <a:r>
              <a:rPr lang="en-US" dirty="0" smtClean="0"/>
              <a:t>| = 2</a:t>
            </a:r>
            <a:r>
              <a:rPr lang="en-US" i="1" dirty="0" smtClean="0"/>
              <a:t>r</a:t>
            </a:r>
            <a:r>
              <a:rPr lang="en-US" dirty="0" smtClean="0"/>
              <a:t>!</a:t>
            </a:r>
          </a:p>
          <a:p>
            <a:r>
              <a:rPr lang="en-US" dirty="0" smtClean="0"/>
              <a:t>Can show this explicitly by constructing group in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parton</a:t>
            </a:r>
            <a:r>
              <a:rPr lang="en-US" dirty="0" smtClean="0"/>
              <a:t> sector </a:t>
            </a:r>
          </a:p>
          <a:p>
            <a:r>
              <a:rPr lang="en-US" dirty="0" smtClean="0"/>
              <a:t>End result: Bona fide fully symmetrized states: </a:t>
            </a:r>
            <a:r>
              <a:rPr lang="en-US" dirty="0" smtClean="0">
                <a:solidFill>
                  <a:srgbClr val="00FF00"/>
                </a:solidFill>
              </a:rPr>
              <a:t>|TIS; </a:t>
            </a:r>
            <a:r>
              <a:rPr lang="en-US" b="1" i="1" dirty="0" smtClean="0">
                <a:solidFill>
                  <a:srgbClr val="00FF00"/>
                </a:solidFill>
              </a:rPr>
              <a:t>n</a:t>
            </a:r>
            <a:r>
              <a:rPr lang="en-US" dirty="0" smtClean="0">
                <a:solidFill>
                  <a:srgbClr val="00FF00"/>
                </a:solidFill>
              </a:rPr>
              <a:t> &gt; </a:t>
            </a:r>
            <a:r>
              <a:rPr lang="en-US" dirty="0" smtClean="0"/>
              <a:t>with quantum numbers under </a:t>
            </a:r>
            <a:r>
              <a:rPr lang="en-US" dirty="0" smtClean="0">
                <a:latin typeface="Lucida Calligraphy" panose="03010101010101010101" pitchFamily="66" charset="0"/>
              </a:rPr>
              <a:t>T, I, S </a:t>
            </a:r>
            <a:r>
              <a:rPr lang="en-US" dirty="0" smtClean="0"/>
              <a:t>and </a:t>
            </a:r>
            <a:r>
              <a:rPr lang="en-US" i="1" dirty="0" smtClean="0"/>
              <a:t>r</a:t>
            </a:r>
            <a:r>
              <a:rPr lang="en-US" dirty="0" smtClean="0"/>
              <a:t>-1 excitation numbers </a:t>
            </a:r>
            <a:r>
              <a:rPr lang="en-US" b="1" i="1" dirty="0"/>
              <a:t>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5280601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2538750" cy="34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5283" y="914400"/>
            <a:ext cx="3534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F00"/>
                </a:solidFill>
              </a:rPr>
              <a:t>PR</a:t>
            </a:r>
            <a:r>
              <a:rPr lang="en-US" sz="2800" b="1" dirty="0" smtClean="0">
                <a:solidFill>
                  <a:srgbClr val="00FF00"/>
                </a:solidFill>
              </a:rPr>
              <a:t>D96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>
                <a:solidFill>
                  <a:srgbClr val="00FF00"/>
                </a:solidFill>
              </a:rPr>
              <a:t>(2018) 045011</a:t>
            </a:r>
            <a:r>
              <a:rPr lang="en-US" sz="2800" dirty="0" smtClean="0">
                <a:solidFill>
                  <a:srgbClr val="00FF00"/>
                </a:solidFill>
              </a:rPr>
              <a:t> </a:t>
            </a:r>
            <a:endParaRPr lang="en-US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3399"/>
                </a:solidFill>
              </a:rPr>
              <a:t>Works!</a:t>
            </a:r>
            <a:r>
              <a:rPr lang="en-US" sz="3600" dirty="0" smtClean="0"/>
              <a:t> Massless Four-Parton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FF00"/>
                </a:solidFill>
              </a:rPr>
              <a:t>T+    (even) </a:t>
            </a:r>
            <a:r>
              <a:rPr lang="en-US" dirty="0" smtClean="0"/>
              <a:t>under string reversal </a:t>
            </a:r>
            <a:r>
              <a:rPr lang="en-US" b="1" dirty="0" smtClean="0">
                <a:solidFill>
                  <a:srgbClr val="FF3300"/>
                </a:solidFill>
              </a:rPr>
              <a:t>(odd)   T – </a:t>
            </a:r>
            <a:r>
              <a:rPr lang="en-US" dirty="0" smtClean="0"/>
              <a:t>	 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999"/>
            <a:ext cx="4553629" cy="447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572000" cy="44547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876800" y="1905000"/>
            <a:ext cx="1524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76800" y="1905000"/>
            <a:ext cx="152400" cy="76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888705" y="2012156"/>
            <a:ext cx="114300" cy="38100"/>
          </a:xfrm>
          <a:custGeom>
            <a:avLst/>
            <a:gdLst>
              <a:gd name="connsiteX0" fmla="*/ 0 w 152400"/>
              <a:gd name="connsiteY0" fmla="*/ 0 h 76200"/>
              <a:gd name="connsiteX1" fmla="*/ 152400 w 152400"/>
              <a:gd name="connsiteY1" fmla="*/ 0 h 76200"/>
              <a:gd name="connsiteX2" fmla="*/ 152400 w 152400"/>
              <a:gd name="connsiteY2" fmla="*/ 76200 h 76200"/>
              <a:gd name="connsiteX3" fmla="*/ 0 w 152400"/>
              <a:gd name="connsiteY3" fmla="*/ 76200 h 76200"/>
              <a:gd name="connsiteX4" fmla="*/ 0 w 152400"/>
              <a:gd name="connsiteY4" fmla="*/ 0 h 76200"/>
              <a:gd name="connsiteX0" fmla="*/ 0 w 152400"/>
              <a:gd name="connsiteY0" fmla="*/ 0 h 76200"/>
              <a:gd name="connsiteX1" fmla="*/ 152400 w 152400"/>
              <a:gd name="connsiteY1" fmla="*/ 0 h 76200"/>
              <a:gd name="connsiteX2" fmla="*/ 150019 w 152400"/>
              <a:gd name="connsiteY2" fmla="*/ 45244 h 76200"/>
              <a:gd name="connsiteX3" fmla="*/ 0 w 152400"/>
              <a:gd name="connsiteY3" fmla="*/ 76200 h 76200"/>
              <a:gd name="connsiteX4" fmla="*/ 0 w 152400"/>
              <a:gd name="connsiteY4" fmla="*/ 0 h 76200"/>
              <a:gd name="connsiteX0" fmla="*/ 0 w 152400"/>
              <a:gd name="connsiteY0" fmla="*/ 0 h 45244"/>
              <a:gd name="connsiteX1" fmla="*/ 152400 w 152400"/>
              <a:gd name="connsiteY1" fmla="*/ 0 h 45244"/>
              <a:gd name="connsiteX2" fmla="*/ 150019 w 152400"/>
              <a:gd name="connsiteY2" fmla="*/ 45244 h 45244"/>
              <a:gd name="connsiteX3" fmla="*/ 0 w 152400"/>
              <a:gd name="connsiteY3" fmla="*/ 42862 h 45244"/>
              <a:gd name="connsiteX4" fmla="*/ 0 w 152400"/>
              <a:gd name="connsiteY4" fmla="*/ 0 h 45244"/>
              <a:gd name="connsiteX0" fmla="*/ 21431 w 152400"/>
              <a:gd name="connsiteY0" fmla="*/ 0 h 90487"/>
              <a:gd name="connsiteX1" fmla="*/ 152400 w 152400"/>
              <a:gd name="connsiteY1" fmla="*/ 45243 h 90487"/>
              <a:gd name="connsiteX2" fmla="*/ 150019 w 152400"/>
              <a:gd name="connsiteY2" fmla="*/ 90487 h 90487"/>
              <a:gd name="connsiteX3" fmla="*/ 0 w 152400"/>
              <a:gd name="connsiteY3" fmla="*/ 88105 h 90487"/>
              <a:gd name="connsiteX4" fmla="*/ 21431 w 152400"/>
              <a:gd name="connsiteY4" fmla="*/ 0 h 90487"/>
              <a:gd name="connsiteX0" fmla="*/ 21431 w 150019"/>
              <a:gd name="connsiteY0" fmla="*/ 0 h 90487"/>
              <a:gd name="connsiteX1" fmla="*/ 121444 w 150019"/>
              <a:gd name="connsiteY1" fmla="*/ 0 h 90487"/>
              <a:gd name="connsiteX2" fmla="*/ 150019 w 150019"/>
              <a:gd name="connsiteY2" fmla="*/ 90487 h 90487"/>
              <a:gd name="connsiteX3" fmla="*/ 0 w 150019"/>
              <a:gd name="connsiteY3" fmla="*/ 88105 h 90487"/>
              <a:gd name="connsiteX4" fmla="*/ 21431 w 150019"/>
              <a:gd name="connsiteY4" fmla="*/ 0 h 90487"/>
              <a:gd name="connsiteX0" fmla="*/ 21431 w 126206"/>
              <a:gd name="connsiteY0" fmla="*/ 0 h 88105"/>
              <a:gd name="connsiteX1" fmla="*/ 121444 w 126206"/>
              <a:gd name="connsiteY1" fmla="*/ 0 h 88105"/>
              <a:gd name="connsiteX2" fmla="*/ 126206 w 126206"/>
              <a:gd name="connsiteY2" fmla="*/ 38100 h 88105"/>
              <a:gd name="connsiteX3" fmla="*/ 0 w 126206"/>
              <a:gd name="connsiteY3" fmla="*/ 88105 h 88105"/>
              <a:gd name="connsiteX4" fmla="*/ 21431 w 126206"/>
              <a:gd name="connsiteY4" fmla="*/ 0 h 88105"/>
              <a:gd name="connsiteX0" fmla="*/ 9525 w 114300"/>
              <a:gd name="connsiteY0" fmla="*/ 0 h 38100"/>
              <a:gd name="connsiteX1" fmla="*/ 109538 w 114300"/>
              <a:gd name="connsiteY1" fmla="*/ 0 h 38100"/>
              <a:gd name="connsiteX2" fmla="*/ 114300 w 114300"/>
              <a:gd name="connsiteY2" fmla="*/ 38100 h 38100"/>
              <a:gd name="connsiteX3" fmla="*/ 0 w 114300"/>
              <a:gd name="connsiteY3" fmla="*/ 38099 h 38100"/>
              <a:gd name="connsiteX4" fmla="*/ 9525 w 114300"/>
              <a:gd name="connsiteY4" fmla="*/ 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" h="38100">
                <a:moveTo>
                  <a:pt x="9525" y="0"/>
                </a:moveTo>
                <a:lnTo>
                  <a:pt x="109538" y="0"/>
                </a:lnTo>
                <a:lnTo>
                  <a:pt x="114300" y="38100"/>
                </a:lnTo>
                <a:lnTo>
                  <a:pt x="0" y="38099"/>
                </a:lnTo>
                <a:lnTo>
                  <a:pt x="9525" y="0"/>
                </a:lnTo>
                <a:close/>
              </a:path>
            </a:pathLst>
          </a:cu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4000"/>
            <a:ext cx="933778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0" y="457200"/>
            <a:ext cx="9143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339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Works! </a:t>
            </a:r>
            <a:r>
              <a:rPr lang="en-US" sz="3600" b="0" strike="noStrike" spc="-1">
                <a:solidFill>
                  <a:srgbClr val="FFCC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Six-Parton and Bosonic Eigenfunctions
</a:t>
            </a:r>
            <a:r>
              <a:rPr lang="en-US" sz="2800" b="0" strike="noStrike" spc="-1">
                <a:solidFill>
                  <a:srgbClr val="99CC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Numerical (solid) vs. Algebraic (dashed)</a:t>
            </a:r>
            <a:endParaRPr lang="en-US" sz="3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98360" y="5014440"/>
            <a:ext cx="8579880" cy="837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3200" b="0" strike="noStrike" spc="-1">
                <a:solidFill>
                  <a:srgbClr val="99CC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6-parton fermionic theory	</a:t>
            </a: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</a:t>
            </a:r>
            <a:r>
              <a:rPr lang="en-US" sz="32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Bosonized theory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</a:t>
            </a:r>
            <a:r>
              <a:rPr lang="en-US" sz="2800" b="0" strike="noStrike" spc="-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(adjoint fermions,                           </a:t>
            </a:r>
            <a:r>
              <a:rPr lang="en-US" sz="2800" b="0" strike="noStrike" spc="-1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(adjoint currents,  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3399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1440 terms in EFs)   </a:t>
            </a:r>
            <a:r>
              <a:rPr lang="en-US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</a:t>
            </a:r>
            <a:r>
              <a:rPr lang="en-US" sz="2800" b="0" strike="noStrike" spc="-1">
                <a:solidFill>
                  <a:srgbClr val="FFD32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non-orthogonal basis)</a:t>
            </a:r>
            <a:r>
              <a:rPr lang="en-US" sz="2800" b="0" strike="noStrike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7" name="Picture 5"/>
          <p:cNvPicPr/>
          <p:nvPr/>
        </p:nvPicPr>
        <p:blipFill>
          <a:blip r:embed="rId2"/>
          <a:stretch/>
        </p:blipFill>
        <p:spPr>
          <a:xfrm>
            <a:off x="360" y="2139840"/>
            <a:ext cx="9143640" cy="2615040"/>
          </a:xfrm>
          <a:prstGeom prst="rect">
            <a:avLst/>
          </a:prstGeom>
          <a:ln>
            <a:noFill/>
          </a:ln>
        </p:spPr>
      </p:pic>
      <p:sp>
        <p:nvSpPr>
          <p:cNvPr id="238" name="CustomShape 3"/>
          <p:cNvSpPr/>
          <p:nvPr/>
        </p:nvSpPr>
        <p:spPr>
          <a:xfrm>
            <a:off x="4492080" y="3018600"/>
            <a:ext cx="621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T+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1446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685800" y="22896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CC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Using the Asymptotic Basis – Approximating the Full Theory</a:t>
            </a:r>
            <a:endParaRPr lang="en-US" sz="3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0" y="1605240"/>
            <a:ext cx="89611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Expand the full EFs into a complete set of asymptotic EFs </a:t>
            </a:r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Project onto the asymptotic EFs to get an equation for the associated coefficient </a:t>
            </a:r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Problem: In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adjoint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QCD we cannot use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Multhopp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method of 't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Hooft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model → need to evaluate P.V. </a:t>
            </a: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integrals </a:t>
            </a:r>
            <a:r>
              <a:rPr lang="en-US" sz="3200" b="0" strike="noStrike" spc="-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numerically → </a:t>
            </a:r>
            <a:r>
              <a:rPr lang="en-US" sz="3200" b="0" strike="noStrike" spc="-1" dirty="0">
                <a:solidFill>
                  <a:srgbClr val="00FF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Ongoing work </a:t>
            </a:r>
          </a:p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pic>
        <p:nvPicPr>
          <p:cNvPr id="241" name="Picture 240"/>
          <p:cNvPicPr/>
          <p:nvPr/>
        </p:nvPicPr>
        <p:blipFill>
          <a:blip r:embed="rId2"/>
          <a:stretch/>
        </p:blipFill>
        <p:spPr>
          <a:xfrm>
            <a:off x="3124200" y="2209800"/>
            <a:ext cx="5391360" cy="693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0"/>
            <a:ext cx="9144000" cy="7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352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Shape 1"/>
          <p:cNvSpPr txBox="1"/>
          <p:nvPr/>
        </p:nvSpPr>
        <p:spPr>
          <a:xfrm>
            <a:off x="533520" y="152280"/>
            <a:ext cx="80006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FFCC66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Conclusions/ Outlook</a:t>
            </a:r>
            <a:endParaRPr lang="en-US" sz="36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4" name="TextShape 2"/>
          <p:cNvSpPr txBox="1"/>
          <p:nvPr/>
        </p:nvSpPr>
        <p:spPr>
          <a:xfrm>
            <a:off x="152280" y="1143000"/>
            <a:ext cx="86864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Asymptotic theory was solved algebraically in all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parton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sectors 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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Coulomb (long range) problem solved!</a:t>
            </a:r>
          </a:p>
          <a:p>
            <a:pPr marL="343080" indent="-342720">
              <a:lnSpc>
                <a:spcPct val="100000"/>
              </a:lnSpc>
              <a:buClr>
                <a:srgbClr val="99CC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99CC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Can use complete set of solutions to solve full theory numerically with exponential convergence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Can compute pair-production matrix elements</a:t>
            </a:r>
          </a:p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which look like</a:t>
            </a: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endParaRPr lang="en-US" sz="1000" b="0" strike="noStrike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en-US" sz="32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Can 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use </a:t>
            </a:r>
            <a:r>
              <a:rPr lang="en-US" sz="32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eLCQ</a:t>
            </a: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method to tackle other theories</a:t>
            </a:r>
          </a:p>
          <a:p>
            <a:pPr marL="743040" lvl="1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Certainly with </a:t>
            </a:r>
            <a:r>
              <a:rPr lang="en-US" sz="2800" b="0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adjoint</a:t>
            </a: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degrees of freedom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743040" lvl="1" indent="-285480">
              <a:lnSpc>
                <a:spcPct val="100000"/>
              </a:lnSpc>
              <a:buClr>
                <a:srgbClr val="FFFFFF"/>
              </a:buClr>
              <a:buFont typeface="Symbol" charset="2"/>
              <a:buChar char=""/>
            </a:pPr>
            <a:r>
              <a:rPr lang="en-US" sz="28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Possibly higher dimensions, since group structure seems independent of space-time symmetries</a:t>
            </a:r>
            <a:endParaRPr lang="en-US" sz="24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46" name="Picture 9"/>
          <p:cNvPicPr/>
          <p:nvPr/>
        </p:nvPicPr>
        <p:blipFill>
          <a:blip r:embed="rId2"/>
          <a:stretch/>
        </p:blipFill>
        <p:spPr>
          <a:xfrm>
            <a:off x="5943600" y="4114800"/>
            <a:ext cx="2436840" cy="65988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0"/>
            <a:ext cx="2791876" cy="43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14800"/>
            <a:ext cx="3124200" cy="7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167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Thanks for your attention!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Not used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446"/>
            <a:ext cx="9144000" cy="219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3399"/>
                </a:solidFill>
              </a:rPr>
              <a:t>Works! </a:t>
            </a:r>
            <a:r>
              <a:rPr lang="en-US" sz="4000" dirty="0" smtClean="0"/>
              <a:t>Five-Parton </a:t>
            </a:r>
            <a:r>
              <a:rPr lang="en-US" sz="4000" dirty="0" err="1" smtClean="0"/>
              <a:t>Eigenfunctions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99CCFF"/>
                </a:solidFill>
              </a:rPr>
              <a:t>Massless theory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Massive theory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00199"/>
            <a:ext cx="4495800" cy="4515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199"/>
            <a:ext cx="4432195" cy="4496913"/>
          </a:xfrm>
          <a:prstGeom prst="rect">
            <a:avLst/>
          </a:prstGeom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181600" y="37338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962400" y="16764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181600" y="47244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886200" y="26670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257800" y="26670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5257800" y="1676400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886200" y="37338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886200" y="51816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706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2r!=240 terms in each </a:t>
            </a:r>
            <a:r>
              <a:rPr lang="en-US" dirty="0" err="1" smtClean="0">
                <a:solidFill>
                  <a:srgbClr val="7030A0"/>
                </a:solidFill>
              </a:rPr>
              <a:t>eigenfunction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8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3399"/>
                </a:solidFill>
              </a:rPr>
              <a:t>Works!</a:t>
            </a:r>
            <a:r>
              <a:rPr lang="en-US" sz="3600" dirty="0"/>
              <a:t> </a:t>
            </a:r>
            <a:r>
              <a:rPr lang="en-US" sz="3600" dirty="0" smtClean="0"/>
              <a:t>Massive Four-Parton </a:t>
            </a:r>
            <a:r>
              <a:rPr lang="en-US" sz="3600" dirty="0" err="1" smtClean="0"/>
              <a:t>Eigenfunctions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>
                <a:solidFill>
                  <a:srgbClr val="99CCFF"/>
                </a:solidFill>
              </a:rPr>
              <a:t>Numerical (solid) vs. Algebraic (dashed)</a:t>
            </a:r>
            <a:endParaRPr lang="en-US" sz="2800" dirty="0">
              <a:solidFill>
                <a:srgbClr val="99CC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19800"/>
            <a:ext cx="7772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00FF00"/>
                </a:solidFill>
              </a:rPr>
              <a:t>T+    (even) </a:t>
            </a:r>
            <a:r>
              <a:rPr lang="en-US" dirty="0" smtClean="0"/>
              <a:t>under string reversal </a:t>
            </a:r>
            <a:r>
              <a:rPr lang="en-US" b="1" dirty="0" smtClean="0">
                <a:solidFill>
                  <a:srgbClr val="FF3300"/>
                </a:solidFill>
              </a:rPr>
              <a:t>(odd)   T – </a:t>
            </a:r>
            <a:r>
              <a:rPr lang="en-US" dirty="0" smtClean="0"/>
              <a:t>	 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22" y="1523999"/>
            <a:ext cx="4521993" cy="449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" y="1524000"/>
            <a:ext cx="456236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\\ocHome\faculty2\UTrittmann\TrittmannDocuments\Talks\CoffeTalkFigures2012\plot_l100_130400_e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752600"/>
            <a:ext cx="43053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QCD</a:t>
            </a:r>
            <a:r>
              <a:rPr lang="en-US" altLang="en-US" sz="3200" baseline="-25000" dirty="0"/>
              <a:t>2A</a:t>
            </a:r>
            <a:r>
              <a:rPr lang="en-US" altLang="en-US" sz="3200" dirty="0"/>
              <a:t> is </a:t>
            </a:r>
            <a:r>
              <a:rPr lang="en-US" altLang="en-US" sz="3200" dirty="0" smtClean="0"/>
              <a:t>a 2D </a:t>
            </a:r>
            <a:r>
              <a:rPr lang="en-US" altLang="en-US" sz="3200" dirty="0"/>
              <a:t>theory of quarks in the </a:t>
            </a:r>
            <a:r>
              <a:rPr lang="en-US" altLang="en-US" sz="3200" dirty="0" err="1"/>
              <a:t>adjoint</a:t>
            </a:r>
            <a:r>
              <a:rPr lang="en-US" altLang="en-US" sz="3200" dirty="0"/>
              <a:t> representation coupled by non-dynamical gluon fields </a:t>
            </a:r>
            <a:r>
              <a:rPr lang="en-US" altLang="en-US" sz="2400" dirty="0" smtClean="0"/>
              <a:t>(“matrix quarks”)</a:t>
            </a:r>
            <a:endParaRPr lang="en-US" altLang="en-US" sz="4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3010" y="1447800"/>
            <a:ext cx="4953000" cy="5181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Problem: all known approaches are cluttered with multi-particle </a:t>
            </a:r>
            <a:r>
              <a:rPr lang="en-US" altLang="en-US" sz="2400" dirty="0" smtClean="0"/>
              <a:t>states (MPS)</a:t>
            </a:r>
          </a:p>
          <a:p>
            <a:pPr eaLnBrk="1" hangingPunct="1"/>
            <a:r>
              <a:rPr lang="en-US" altLang="en-US" sz="2400" dirty="0" smtClean="0"/>
              <a:t>We want “the” bound-states, i.e. single-particle states (SPS)</a:t>
            </a:r>
          </a:p>
          <a:p>
            <a:pPr eaLnBrk="1" hangingPunct="1"/>
            <a:r>
              <a:rPr lang="en-US" altLang="en-US" sz="2400" dirty="0" smtClean="0"/>
              <a:t>Get also tensor products of these SPS with relative momentum</a:t>
            </a:r>
          </a:p>
          <a:p>
            <a:pPr eaLnBrk="1" hangingPunct="1"/>
            <a:r>
              <a:rPr lang="en-US" altLang="en-US" sz="2400" dirty="0"/>
              <a:t>SPS interact with MPS! 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r>
              <a:rPr lang="en-US" altLang="en-US" sz="1200" dirty="0">
                <a:solidFill>
                  <a:srgbClr val="FF0000"/>
                </a:solidFill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</a:rPr>
              <a:t>                                                 </a:t>
            </a:r>
            <a:r>
              <a:rPr lang="en-US" altLang="en-US" sz="1800" dirty="0" smtClean="0">
                <a:solidFill>
                  <a:srgbClr val="FF0000"/>
                </a:solidFill>
              </a:rPr>
              <a:t>(</a:t>
            </a:r>
            <a:r>
              <a:rPr lang="en-US" altLang="en-US" sz="1800" dirty="0">
                <a:solidFill>
                  <a:srgbClr val="FF0000"/>
                </a:solidFill>
              </a:rPr>
              <a:t>kink in trajectory</a:t>
            </a:r>
            <a:r>
              <a:rPr lang="en-US" altLang="en-US" sz="1800" dirty="0" smtClean="0">
                <a:solidFill>
                  <a:srgbClr val="FF0000"/>
                </a:solidFill>
              </a:rPr>
              <a:t>)</a:t>
            </a:r>
            <a:endParaRPr lang="en-US" altLang="en-US" sz="2400" dirty="0" smtClean="0"/>
          </a:p>
          <a:p>
            <a:pPr lvl="0"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DLCQ calculation shown, but </a:t>
            </a:r>
            <a:r>
              <a:rPr lang="en-US" altLang="en-US" sz="2000" dirty="0" smtClean="0">
                <a:solidFill>
                  <a:srgbClr val="FFFFFF"/>
                </a:solidFill>
              </a:rPr>
              <a:t>typical </a:t>
            </a:r>
            <a:r>
              <a:rPr lang="en-US" altLang="en-US" sz="1100" dirty="0" smtClean="0">
                <a:solidFill>
                  <a:srgbClr val="99CCFF"/>
                </a:solidFill>
              </a:rPr>
              <a:t>(see </a:t>
            </a:r>
            <a:r>
              <a:rPr lang="en-US" altLang="en-US" sz="1100" dirty="0">
                <a:solidFill>
                  <a:srgbClr val="99CCFF"/>
                </a:solidFill>
              </a:rPr>
              <a:t>Katz et al </a:t>
            </a:r>
            <a:r>
              <a:rPr lang="en-US" sz="1100" b="1" dirty="0">
                <a:solidFill>
                  <a:srgbClr val="99CCFF"/>
                </a:solidFill>
              </a:rPr>
              <a:t>JHEP 1405 (2014) 143</a:t>
            </a:r>
            <a:r>
              <a:rPr lang="en-US" altLang="en-US" sz="1100" dirty="0" smtClean="0">
                <a:solidFill>
                  <a:srgbClr val="99CCFF"/>
                </a:solidFill>
              </a:rPr>
              <a:t>)</a:t>
            </a:r>
            <a:endParaRPr lang="en-US" altLang="en-US" sz="1200" dirty="0">
              <a:solidFill>
                <a:srgbClr val="99CCFF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00FF00"/>
                </a:solidFill>
                <a:sym typeface="Wingdings" panose="05000000000000000000" pitchFamily="2" charset="2"/>
              </a:rPr>
              <a:t> Need to solve theory with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solidFill>
                  <a:srgbClr val="00FF00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400" dirty="0" smtClean="0">
                <a:solidFill>
                  <a:srgbClr val="00FF00"/>
                </a:solidFill>
                <a:sym typeface="Wingdings" panose="05000000000000000000" pitchFamily="2" charset="2"/>
              </a:rPr>
              <a:t>     new method  </a:t>
            </a:r>
            <a:r>
              <a:rPr lang="en-US" altLang="en-US" sz="2400" dirty="0" err="1">
                <a:solidFill>
                  <a:srgbClr val="00FF00"/>
                </a:solidFill>
                <a:sym typeface="Wingdings" panose="05000000000000000000" pitchFamily="2" charset="2"/>
              </a:rPr>
              <a:t>e</a:t>
            </a:r>
            <a:r>
              <a:rPr lang="en-US" altLang="en-US" sz="2400" dirty="0" err="1" smtClean="0">
                <a:solidFill>
                  <a:srgbClr val="00FF00"/>
                </a:solidFill>
                <a:sym typeface="Wingdings" panose="05000000000000000000" pitchFamily="2" charset="2"/>
              </a:rPr>
              <a:t>LCQ</a:t>
            </a:r>
            <a:endParaRPr lang="en-US" altLang="en-US" sz="2400" dirty="0" smtClean="0">
              <a:solidFill>
                <a:srgbClr val="00FF00"/>
              </a:solidFill>
            </a:endParaRPr>
          </a:p>
          <a:p>
            <a:pPr eaLnBrk="1" hangingPunct="1"/>
            <a:endParaRPr lang="en-US" altLang="en-US" sz="2800" dirty="0" smtClean="0">
              <a:solidFill>
                <a:srgbClr val="00FF00"/>
              </a:solidFill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7239000" y="3048000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NPB 587(2000)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CCFF"/>
                </a:solidFill>
              </a:rPr>
              <a:t>PRD 66 (2002)</a:t>
            </a:r>
          </a:p>
        </p:txBody>
      </p:sp>
      <p:cxnSp>
        <p:nvCxnSpPr>
          <p:cNvPr id="5126" name="Straight Arrow Connector 2"/>
          <p:cNvCxnSpPr>
            <a:cxnSpLocks noChangeShapeType="1"/>
          </p:cNvCxnSpPr>
          <p:nvPr/>
        </p:nvCxnSpPr>
        <p:spPr bwMode="auto">
          <a:xfrm flipH="1" flipV="1">
            <a:off x="6934200" y="4572000"/>
            <a:ext cx="609600" cy="175260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105400" y="6248400"/>
            <a:ext cx="3611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Group of </a:t>
            </a:r>
            <a:r>
              <a:rPr lang="en-US" altLang="en-US" sz="2400" dirty="0" smtClean="0">
                <a:solidFill>
                  <a:srgbClr val="FFC000"/>
                </a:solidFill>
              </a:rPr>
              <a:t>approximate MPS</a:t>
            </a:r>
            <a:endParaRPr lang="en-US" altLang="en-US" sz="2400" dirty="0">
              <a:solidFill>
                <a:srgbClr val="FFC000"/>
              </a:solidFill>
            </a:endParaRPr>
          </a:p>
        </p:txBody>
      </p:sp>
      <p:cxnSp>
        <p:nvCxnSpPr>
          <p:cNvPr id="5128" name="Straight Arrow Connector 10"/>
          <p:cNvCxnSpPr>
            <a:cxnSpLocks noChangeShapeType="1"/>
          </p:cNvCxnSpPr>
          <p:nvPr/>
        </p:nvCxnSpPr>
        <p:spPr bwMode="auto">
          <a:xfrm>
            <a:off x="4191000" y="3048000"/>
            <a:ext cx="1219200" cy="19812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29" name="Straight Arrow Connector 15"/>
          <p:cNvCxnSpPr>
            <a:cxnSpLocks noChangeShapeType="1"/>
          </p:cNvCxnSpPr>
          <p:nvPr/>
        </p:nvCxnSpPr>
        <p:spPr bwMode="auto">
          <a:xfrm>
            <a:off x="4419600" y="2971800"/>
            <a:ext cx="1066800" cy="304800"/>
          </a:xfrm>
          <a:prstGeom prst="straightConnector1">
            <a:avLst/>
          </a:prstGeom>
          <a:noFill/>
          <a:ln w="19050" algn="ctr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486400" y="3810000"/>
            <a:ext cx="1916113" cy="838200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7" name="Oval 1"/>
          <p:cNvSpPr>
            <a:spLocks noChangeArrowheads="1"/>
          </p:cNvSpPr>
          <p:nvPr/>
        </p:nvSpPr>
        <p:spPr bwMode="auto">
          <a:xfrm>
            <a:off x="6096000" y="3276600"/>
            <a:ext cx="447675" cy="381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876800" y="3505200"/>
            <a:ext cx="896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Trouble!</a:t>
            </a:r>
          </a:p>
        </p:txBody>
      </p:sp>
      <p:cxnSp>
        <p:nvCxnSpPr>
          <p:cNvPr id="19" name="Straight Arrow Connector 16"/>
          <p:cNvCxnSpPr>
            <a:cxnSpLocks noChangeShapeType="1"/>
          </p:cNvCxnSpPr>
          <p:nvPr/>
        </p:nvCxnSpPr>
        <p:spPr bwMode="auto">
          <a:xfrm flipH="1">
            <a:off x="4267200" y="3716338"/>
            <a:ext cx="609600" cy="70326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6"/>
          <p:cNvCxnSpPr>
            <a:cxnSpLocks noChangeShapeType="1"/>
          </p:cNvCxnSpPr>
          <p:nvPr/>
        </p:nvCxnSpPr>
        <p:spPr bwMode="auto">
          <a:xfrm flipV="1">
            <a:off x="5638800" y="3429000"/>
            <a:ext cx="450850" cy="76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ormal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5" y="1752600"/>
            <a:ext cx="9070855" cy="48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8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3107" y="228600"/>
            <a:ext cx="8991600" cy="1143000"/>
          </a:xfrm>
        </p:spPr>
        <p:txBody>
          <a:bodyPr/>
          <a:lstStyle/>
          <a:p>
            <a:r>
              <a:rPr lang="en-US" altLang="en-US" dirty="0" smtClean="0"/>
              <a:t>Start with asymptotic Theory: </a:t>
            </a:r>
            <a:r>
              <a:rPr lang="en-US" altLang="en-US" dirty="0" err="1" smtClean="0">
                <a:solidFill>
                  <a:srgbClr val="99CCFF"/>
                </a:solidFill>
              </a:rPr>
              <a:t>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asympt</a:t>
            </a:r>
            <a:r>
              <a:rPr lang="en-US" altLang="en-US" dirty="0" smtClean="0">
                <a:solidFill>
                  <a:srgbClr val="99CCFF"/>
                </a:solidFill>
              </a:rPr>
              <a:t>=</a:t>
            </a:r>
            <a:r>
              <a:rPr lang="en-US" altLang="en-US" dirty="0" err="1" smtClean="0">
                <a:solidFill>
                  <a:srgbClr val="99CCFF"/>
                </a:solidFill>
              </a:rPr>
              <a:t>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ren</a:t>
            </a:r>
            <a:r>
              <a:rPr lang="en-US" altLang="en-US" dirty="0" err="1" smtClean="0">
                <a:solidFill>
                  <a:srgbClr val="99CCFF"/>
                </a:solidFill>
              </a:rPr>
              <a:t>+H</a:t>
            </a:r>
            <a:r>
              <a:rPr lang="en-US" altLang="en-US" baseline="-25000" dirty="0" err="1" smtClean="0">
                <a:solidFill>
                  <a:srgbClr val="99CCFF"/>
                </a:solidFill>
              </a:rPr>
              <a:t>PC,s</a:t>
            </a:r>
            <a:r>
              <a:rPr lang="en-US" altLang="en-US" dirty="0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Since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 violation is disallowed, the asymptotic theory splits into decoupled sectors of fixed </a:t>
            </a:r>
            <a:r>
              <a:rPr lang="en-US" altLang="en-US" dirty="0" err="1" smtClean="0"/>
              <a:t>parton</a:t>
            </a:r>
            <a:r>
              <a:rPr lang="en-US" altLang="en-US" dirty="0" smtClean="0"/>
              <a:t> number</a:t>
            </a:r>
          </a:p>
          <a:p>
            <a:endParaRPr lang="en-US" altLang="en-US" dirty="0" smtClean="0"/>
          </a:p>
          <a:p>
            <a:r>
              <a:rPr lang="en-US" altLang="en-US" dirty="0" err="1" smtClean="0"/>
              <a:t>Wavefunctions</a:t>
            </a:r>
            <a:r>
              <a:rPr lang="en-US" altLang="en-US" dirty="0" smtClean="0"/>
              <a:t> are determined by ‘t </a:t>
            </a:r>
            <a:r>
              <a:rPr lang="en-US" altLang="en-US" dirty="0" err="1" smtClean="0"/>
              <a:t>Hooft</a:t>
            </a:r>
            <a:r>
              <a:rPr lang="en-US" altLang="en-US" dirty="0" smtClean="0"/>
              <a:t>-like integral equations </a:t>
            </a:r>
            <a:r>
              <a:rPr lang="en-US" altLang="en-US" sz="2400" dirty="0" smtClean="0">
                <a:solidFill>
                  <a:srgbClr val="33CCFF"/>
                </a:solidFill>
              </a:rPr>
              <a:t>(</a:t>
            </a:r>
            <a:r>
              <a:rPr lang="en-US" altLang="en-US" sz="2400" i="1" dirty="0" smtClean="0">
                <a:solidFill>
                  <a:srgbClr val="33CC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33CCFF"/>
                </a:solidFill>
              </a:rPr>
              <a:t>i</a:t>
            </a:r>
            <a:r>
              <a:rPr lang="en-US" altLang="en-US" sz="2400" dirty="0" smtClean="0">
                <a:solidFill>
                  <a:srgbClr val="33CCFF"/>
                </a:solidFill>
              </a:rPr>
              <a:t> are momentum fractions)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3538"/>
            <a:ext cx="9096375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56007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3054350"/>
            <a:ext cx="54387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38200" y="2286000"/>
            <a:ext cx="94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0" y="4287838"/>
            <a:ext cx="94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r =4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altLang="en-US" sz="4000" smtClean="0"/>
              <a:t>Generalize: add </a:t>
            </a:r>
            <a:r>
              <a:rPr lang="en-US" altLang="en-US" sz="4000" smtClean="0">
                <a:solidFill>
                  <a:srgbClr val="99CCFF"/>
                </a:solidFill>
              </a:rPr>
              <a:t>non-</a:t>
            </a:r>
            <a:r>
              <a:rPr lang="en-US" altLang="en-US" sz="4000" smtClean="0"/>
              <a:t>singular operators</a:t>
            </a:r>
          </a:p>
        </p:txBody>
      </p:sp>
      <p:pic>
        <p:nvPicPr>
          <p:cNvPr id="13315" name="Picture 4" descr="\\ocHome\faculty2\UTrittmann\TrittmannDocuments\Talks\CoffeTalkFigures2012\Sabphi3SingR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1"/>
          <p:cNvSpPr>
            <a:spLocks noGrp="1"/>
          </p:cNvSpPr>
          <p:nvPr>
            <p:ph idx="1"/>
          </p:nvPr>
        </p:nvSpPr>
        <p:spPr>
          <a:xfrm>
            <a:off x="23813" y="1828800"/>
            <a:ext cx="3557587" cy="4572000"/>
          </a:xfrm>
        </p:spPr>
        <p:txBody>
          <a:bodyPr/>
          <a:lstStyle/>
          <a:p>
            <a:r>
              <a:rPr lang="en-US" altLang="en-US" sz="2800" smtClean="0"/>
              <a:t>Adding regular operators gives similar eigenfunctions but shifts masses dramatically</a:t>
            </a:r>
          </a:p>
          <a:p>
            <a:endParaRPr lang="en-US" altLang="en-US" sz="2800" smtClean="0"/>
          </a:p>
          <a:p>
            <a:r>
              <a:rPr lang="en-US" altLang="en-US" sz="2000" smtClean="0">
                <a:solidFill>
                  <a:srgbClr val="99CCFF"/>
                </a:solidFill>
              </a:rPr>
              <a:t>Dashed lines: EFs with just singular terms (from previous slide)</a:t>
            </a:r>
          </a:p>
          <a:p>
            <a:r>
              <a:rPr lang="en-US" altLang="en-US" sz="2000" smtClean="0">
                <a:solidFill>
                  <a:srgbClr val="99CCFF"/>
                </a:solidFill>
              </a:rPr>
              <a:t>Here: shift by constant WF of previously massless state</a:t>
            </a:r>
          </a:p>
        </p:txBody>
      </p:sp>
      <p:cxnSp>
        <p:nvCxnSpPr>
          <p:cNvPr id="13317" name="Straight Arrow Connector 2"/>
          <p:cNvCxnSpPr>
            <a:cxnSpLocks noChangeShapeType="1"/>
          </p:cNvCxnSpPr>
          <p:nvPr/>
        </p:nvCxnSpPr>
        <p:spPr bwMode="auto">
          <a:xfrm flipV="1">
            <a:off x="3276600" y="550545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8" name="Straight Arrow Connector 8"/>
          <p:cNvCxnSpPr>
            <a:cxnSpLocks noChangeShapeType="1"/>
          </p:cNvCxnSpPr>
          <p:nvPr/>
        </p:nvCxnSpPr>
        <p:spPr bwMode="auto">
          <a:xfrm flipV="1">
            <a:off x="3267075" y="6172200"/>
            <a:ext cx="922338" cy="209550"/>
          </a:xfrm>
          <a:prstGeom prst="straightConnector1">
            <a:avLst/>
          </a:prstGeom>
          <a:noFill/>
          <a:ln w="19050" algn="ctr">
            <a:solidFill>
              <a:srgbClr val="99CC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20444" y="152400"/>
            <a:ext cx="8991600" cy="1143000"/>
          </a:xfrm>
        </p:spPr>
        <p:txBody>
          <a:bodyPr/>
          <a:lstStyle/>
          <a:p>
            <a:r>
              <a:rPr lang="en-US" altLang="en-US" sz="3600" dirty="0" smtClean="0"/>
              <a:t>Algebraic Solution of  the </a:t>
            </a:r>
            <a:r>
              <a:rPr lang="en-US" altLang="en-US" sz="3600" b="1" u="sng" dirty="0" smtClean="0"/>
              <a:t>Asymptotic</a:t>
            </a:r>
            <a:r>
              <a:rPr lang="en-US" altLang="en-US" sz="3600" dirty="0" smtClean="0"/>
              <a:t> Theory I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399" cy="49530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Since </a:t>
            </a:r>
            <a:r>
              <a:rPr lang="en-US" altLang="en-US" sz="2800" dirty="0" err="1"/>
              <a:t>parton</a:t>
            </a:r>
            <a:r>
              <a:rPr lang="en-US" altLang="en-US" sz="2800" dirty="0"/>
              <a:t> number violation is disallowed, the asymptotic theory splits into decoupled sectors of fixed </a:t>
            </a:r>
            <a:r>
              <a:rPr lang="en-US" altLang="en-US" sz="2800" dirty="0" err="1"/>
              <a:t>parton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number</a:t>
            </a:r>
          </a:p>
          <a:p>
            <a:pPr>
              <a:defRPr/>
            </a:pPr>
            <a:r>
              <a:rPr lang="en-US" altLang="en-US" sz="2800" dirty="0" err="1">
                <a:solidFill>
                  <a:srgbClr val="99CCFF"/>
                </a:solidFill>
              </a:rPr>
              <a:t>Wavefunctions</a:t>
            </a:r>
            <a:r>
              <a:rPr lang="en-US" altLang="en-US" sz="2800" dirty="0">
                <a:solidFill>
                  <a:srgbClr val="99CCFF"/>
                </a:solidFill>
              </a:rPr>
              <a:t> are determined by ‘t </a:t>
            </a:r>
            <a:r>
              <a:rPr lang="en-US" altLang="en-US" sz="2800" dirty="0" err="1">
                <a:solidFill>
                  <a:srgbClr val="99CCFF"/>
                </a:solidFill>
              </a:rPr>
              <a:t>Hooft</a:t>
            </a:r>
            <a:r>
              <a:rPr lang="en-US" altLang="en-US" sz="2800" dirty="0">
                <a:solidFill>
                  <a:srgbClr val="99CCFF"/>
                </a:solidFill>
              </a:rPr>
              <a:t>-like integral equations</a:t>
            </a:r>
          </a:p>
          <a:p>
            <a:pPr>
              <a:defRPr/>
            </a:pPr>
            <a:r>
              <a:rPr lang="en-US" sz="2800" dirty="0" smtClean="0"/>
              <a:t>Need </a:t>
            </a:r>
            <a:r>
              <a:rPr lang="en-US" sz="2800" dirty="0"/>
              <a:t>to fulfill “boundary conditions” (BCs)</a:t>
            </a:r>
          </a:p>
          <a:p>
            <a:pPr lvl="1">
              <a:defRPr/>
            </a:pPr>
            <a:r>
              <a:rPr lang="en-US" sz="2400" dirty="0">
                <a:solidFill>
                  <a:srgbClr val="99CCFF"/>
                </a:solidFill>
              </a:rPr>
              <a:t>Pseudo-</a:t>
            </a:r>
            <a:r>
              <a:rPr lang="en-US" sz="2400" dirty="0" err="1">
                <a:solidFill>
                  <a:srgbClr val="99CCFF"/>
                </a:solidFill>
              </a:rPr>
              <a:t>cyclicity</a:t>
            </a:r>
            <a:r>
              <a:rPr lang="en-US" sz="2400" dirty="0">
                <a:solidFill>
                  <a:srgbClr val="99CCFF"/>
                </a:solidFill>
              </a:rPr>
              <a:t>:</a:t>
            </a:r>
          </a:p>
          <a:p>
            <a:pPr lvl="1">
              <a:defRPr/>
            </a:pPr>
            <a:r>
              <a:rPr lang="en-US" sz="2400" dirty="0" err="1">
                <a:solidFill>
                  <a:srgbClr val="99CCFF"/>
                </a:solidFill>
              </a:rPr>
              <a:t>Hermiticity</a:t>
            </a:r>
            <a:r>
              <a:rPr lang="en-US" sz="2400" dirty="0">
                <a:solidFill>
                  <a:srgbClr val="99CCFF"/>
                </a:solidFill>
              </a:rPr>
              <a:t> (if quarks are massive): </a:t>
            </a:r>
            <a:endParaRPr lang="en-US" altLang="en-US" sz="2400" dirty="0"/>
          </a:p>
          <a:p>
            <a:r>
              <a:rPr lang="en-US" altLang="en-US" sz="2800" dirty="0" smtClean="0"/>
              <a:t>Use sinusoidal ansatz with correct number of excitation numbers: </a:t>
            </a:r>
            <a:r>
              <a:rPr lang="en-US" altLang="en-US" sz="2800" i="1" dirty="0" err="1" smtClean="0"/>
              <a:t>n</a:t>
            </a:r>
            <a:r>
              <a:rPr lang="en-US" altLang="en-US" sz="2800" i="1" baseline="-25000" dirty="0" err="1" smtClean="0"/>
              <a:t>i</a:t>
            </a:r>
            <a:r>
              <a:rPr lang="en-US" altLang="en-US" sz="2800" i="1" dirty="0" smtClean="0"/>
              <a:t> </a:t>
            </a:r>
            <a:r>
              <a:rPr lang="en-US" altLang="en-US" sz="2800" dirty="0" smtClean="0"/>
              <a:t> ;  </a:t>
            </a:r>
            <a:r>
              <a:rPr lang="en-US" altLang="en-US" sz="2800" i="1" dirty="0" err="1" smtClean="0"/>
              <a:t>i</a:t>
            </a:r>
            <a:r>
              <a:rPr lang="en-US" altLang="en-US" sz="2800" dirty="0" smtClean="0"/>
              <a:t> = 1…</a:t>
            </a:r>
            <a:r>
              <a:rPr lang="en-US" altLang="en-US" sz="2800" i="1" dirty="0" smtClean="0"/>
              <a:t>r</a:t>
            </a:r>
            <a:r>
              <a:rPr lang="en-US" altLang="en-US" sz="2800" dirty="0" smtClean="0"/>
              <a:t>-1 </a:t>
            </a:r>
          </a:p>
          <a:p>
            <a:endParaRPr lang="en-US" altLang="en-US" sz="700" dirty="0" smtClean="0"/>
          </a:p>
          <a:p>
            <a:endParaRPr lang="en-US" altLang="en-US" sz="2800" b="1" dirty="0" smtClean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791200"/>
            <a:ext cx="6019800" cy="93511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437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23383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71800"/>
            <a:ext cx="5972175" cy="55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44291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010400" y="4343400"/>
            <a:ext cx="1457325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514600" y="4343400"/>
            <a:ext cx="1524000" cy="7429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88" y="1516063"/>
            <a:ext cx="8763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</a:t>
            </a:r>
            <a:r>
              <a:rPr lang="en-US" dirty="0" err="1" smtClean="0"/>
              <a:t>Adjoint</a:t>
            </a:r>
            <a:r>
              <a:rPr lang="en-US" dirty="0" smtClean="0"/>
              <a:t> </a:t>
            </a:r>
            <a:r>
              <a:rPr lang="en-US" dirty="0" err="1" smtClean="0"/>
              <a:t>t’Hooft</a:t>
            </a:r>
            <a:r>
              <a:rPr lang="en-US" dirty="0" smtClean="0"/>
              <a:t> </a:t>
            </a:r>
            <a:r>
              <a:rPr lang="en-US" dirty="0" err="1" smtClean="0"/>
              <a:t>eqns</a:t>
            </a:r>
            <a:r>
              <a:rPr lang="en-US" dirty="0" smtClean="0"/>
              <a:t>” are tricky to solve due to cyclic permutations of momentum fractions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being added with alternating signs</a:t>
            </a:r>
          </a:p>
          <a:p>
            <a:pPr>
              <a:defRPr/>
            </a:pPr>
            <a:r>
              <a:rPr lang="en-US" dirty="0" smtClean="0"/>
              <a:t>But: Simply symmetrize </a:t>
            </a:r>
            <a:r>
              <a:rPr lang="en-US" dirty="0" err="1" smtClean="0"/>
              <a:t>ansatz</a:t>
            </a:r>
            <a:r>
              <a:rPr lang="en-US" dirty="0" smtClean="0"/>
              <a:t> under </a:t>
            </a:r>
          </a:p>
          <a:p>
            <a:pPr marL="0" indent="0">
              <a:buFontTx/>
              <a:buNone/>
              <a:defRPr/>
            </a:pPr>
            <a:r>
              <a:rPr lang="en-US" i="1" dirty="0" smtClean="0">
                <a:latin typeface="Algerian" panose="04020705040A02060702" pitchFamily="82" charset="0"/>
              </a:rPr>
              <a:t>	C</a:t>
            </a:r>
            <a:r>
              <a:rPr lang="en-US" dirty="0" smtClean="0"/>
              <a:t>: (x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x</a:t>
            </a:r>
            <a:r>
              <a:rPr lang="en-US" baseline="-25000" dirty="0" smtClean="0"/>
              <a:t>3</a:t>
            </a:r>
            <a:r>
              <a:rPr lang="en-US" dirty="0" smtClean="0"/>
              <a:t>,…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(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, x</a:t>
            </a:r>
            <a:r>
              <a:rPr lang="en-US" baseline="-25000" dirty="0"/>
              <a:t>3</a:t>
            </a:r>
            <a:r>
              <a:rPr lang="en-US" dirty="0" smtClean="0"/>
              <a:t>, …</a:t>
            </a:r>
            <a:r>
              <a:rPr lang="en-US" dirty="0" err="1" smtClean="0"/>
              <a:t>x</a:t>
            </a:r>
            <a:r>
              <a:rPr lang="en-US" baseline="-25000" dirty="0" err="1" smtClean="0"/>
              <a:t>r</a:t>
            </a:r>
            <a:r>
              <a:rPr lang="en-US" baseline="-25000" dirty="0" smtClean="0"/>
              <a:t> </a:t>
            </a:r>
            <a:r>
              <a:rPr lang="en-US" dirty="0" smtClean="0"/>
              <a:t>,x</a:t>
            </a:r>
            <a:r>
              <a:rPr lang="en-US" baseline="-25000" dirty="0" smtClean="0"/>
              <a:t>1</a:t>
            </a:r>
            <a:r>
              <a:rPr lang="en-US" dirty="0" smtClean="0"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dirty="0" smtClean="0"/>
              <a:t>Therefore: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r,sym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sz="4000" dirty="0" smtClean="0">
                <a:solidFill>
                  <a:schemeClr val="bg2"/>
                </a:solidFill>
              </a:rPr>
              <a:t>                         </a:t>
            </a:r>
            <a:r>
              <a:rPr lang="en-US" dirty="0" err="1" smtClean="0">
                <a:solidFill>
                  <a:schemeClr val="bg2"/>
                </a:solidFill>
              </a:rPr>
              <a:t>ϕ</a:t>
            </a:r>
            <a:r>
              <a:rPr lang="en-US" baseline="-25000" dirty="0" err="1" smtClean="0">
                <a:solidFill>
                  <a:schemeClr val="bg2"/>
                </a:solidFill>
              </a:rPr>
              <a:t>r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i="1" dirty="0" err="1" smtClean="0">
                <a:solidFill>
                  <a:schemeClr val="bg2"/>
                </a:solidFill>
              </a:rPr>
              <a:t>n</a:t>
            </a:r>
            <a:r>
              <a:rPr lang="en-US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is an </a:t>
            </a:r>
            <a:r>
              <a:rPr lang="en-US" dirty="0" err="1" smtClean="0"/>
              <a:t>eigenfunction</a:t>
            </a:r>
            <a:r>
              <a:rPr lang="en-US" dirty="0" smtClean="0"/>
              <a:t> of the asymptotic Hamiltonian   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   with eigenvalue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447800"/>
            <a:ext cx="8281988" cy="224631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itle 1"/>
          <p:cNvSpPr>
            <a:spLocks noGrp="1"/>
          </p:cNvSpPr>
          <p:nvPr>
            <p:ph type="title"/>
          </p:nvPr>
        </p:nvSpPr>
        <p:spPr>
          <a:xfrm>
            <a:off x="117475" y="152400"/>
            <a:ext cx="8991600" cy="1143000"/>
          </a:xfrm>
        </p:spPr>
        <p:txBody>
          <a:bodyPr/>
          <a:lstStyle/>
          <a:p>
            <a:r>
              <a:rPr lang="en-US" altLang="en-US" sz="3600" dirty="0" smtClean="0"/>
              <a:t>PRD92: Algebraic Solution of  the Asymptotic Theory (cont’d)</a:t>
            </a:r>
          </a:p>
        </p:txBody>
      </p:sp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630863"/>
            <a:ext cx="44291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1447800"/>
            <a:ext cx="8281988" cy="22463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3,sym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+ ϕ</a:t>
            </a:r>
            <a:r>
              <a:rPr lang="en-US" sz="2800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                         </a:t>
            </a:r>
            <a:r>
              <a:rPr lang="en-US" sz="2800" dirty="0">
                <a:solidFill>
                  <a:srgbClr val="FF0000"/>
                </a:solidFill>
              </a:rPr>
              <a:t>=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(-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,n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) + ϕ</a:t>
            </a:r>
            <a:r>
              <a:rPr lang="en-US" sz="2800" baseline="-25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n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i="1" dirty="0">
                <a:solidFill>
                  <a:srgbClr val="FF0000"/>
                </a:solidFill>
              </a:rPr>
              <a:t>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i="1" dirty="0">
                <a:solidFill>
                  <a:srgbClr val="FF0000"/>
                </a:solidFill>
              </a:rPr>
              <a:t>,-n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ϕ</a:t>
            </a:r>
            <a:r>
              <a:rPr lang="en-US" sz="2800" baseline="-25000" dirty="0">
                <a:solidFill>
                  <a:schemeClr val="bg2"/>
                </a:solidFill>
              </a:rPr>
              <a:t>4,sym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2,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3,</a:t>
            </a:r>
            <a:r>
              <a:rPr lang="en-US" sz="2800" i="1" dirty="0">
                <a:solidFill>
                  <a:schemeClr val="bg2"/>
                </a:solidFill>
              </a:rPr>
              <a:t> 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=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dirty="0">
                <a:solidFill>
                  <a:schemeClr val="bg2"/>
                </a:solidFill>
              </a:rPr>
              <a:t>)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</a:rPr>
              <a:t>		         +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dirty="0">
                <a:solidFill>
                  <a:schemeClr val="bg2"/>
                </a:solidFill>
              </a:rPr>
              <a:t>) – ϕ</a:t>
            </a:r>
            <a:r>
              <a:rPr lang="en-US" sz="2800" baseline="-25000" dirty="0">
                <a:solidFill>
                  <a:schemeClr val="bg2"/>
                </a:solidFill>
              </a:rPr>
              <a:t>4</a:t>
            </a:r>
            <a:r>
              <a:rPr lang="en-US" sz="2800" dirty="0">
                <a:solidFill>
                  <a:schemeClr val="bg2"/>
                </a:solidFill>
              </a:rPr>
              <a:t>(</a:t>
            </a:r>
            <a:r>
              <a:rPr lang="en-US" sz="2800" i="1" dirty="0">
                <a:solidFill>
                  <a:schemeClr val="bg2"/>
                </a:solidFill>
              </a:rPr>
              <a:t>x</a:t>
            </a:r>
            <a:r>
              <a:rPr lang="en-US" sz="2800" i="1" baseline="-25000" dirty="0">
                <a:solidFill>
                  <a:schemeClr val="bg2"/>
                </a:solidFill>
              </a:rPr>
              <a:t>4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1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2</a:t>
            </a:r>
            <a:r>
              <a:rPr lang="en-US" sz="2800" i="1" dirty="0">
                <a:solidFill>
                  <a:schemeClr val="bg2"/>
                </a:solidFill>
              </a:rPr>
              <a:t>,x</a:t>
            </a:r>
            <a:r>
              <a:rPr lang="en-US" sz="2800" i="1" baseline="-25000" dirty="0">
                <a:solidFill>
                  <a:schemeClr val="bg2"/>
                </a:solidFill>
              </a:rPr>
              <a:t>3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8467725" y="3694113"/>
            <a:ext cx="423863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09600" y="3694113"/>
            <a:ext cx="1905000" cy="6492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914400" y="2445822"/>
            <a:ext cx="4918975" cy="369332"/>
          </a:xfrm>
          <a:prstGeom prst="rect">
            <a:avLst/>
          </a:prstGeom>
          <a:noFill/>
          <a:ln>
            <a:solidFill>
              <a:srgbClr val="33CCF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3 </a:t>
            </a:r>
            <a:r>
              <a:rPr lang="en-US" sz="1800" dirty="0" err="1" smtClean="0">
                <a:solidFill>
                  <a:srgbClr val="0070C0"/>
                </a:solidFill>
              </a:rPr>
              <a:t>parton</a:t>
            </a:r>
            <a:r>
              <a:rPr lang="en-US" sz="1800" dirty="0" smtClean="0">
                <a:solidFill>
                  <a:srgbClr val="0070C0"/>
                </a:solidFill>
              </a:rPr>
              <a:t> WF characterized by 2 excitation numbers</a:t>
            </a:r>
            <a:endParaRPr lang="en-US" sz="18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133600" y="2286000"/>
            <a:ext cx="1066800" cy="159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5334000" cy="1143000"/>
          </a:xfrm>
        </p:spPr>
        <p:txBody>
          <a:bodyPr/>
          <a:lstStyle/>
          <a:p>
            <a:r>
              <a:rPr lang="en-US" altLang="en-US" sz="4000" dirty="0" smtClean="0"/>
              <a:t>It’s as simple as that and it works – up to point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49926" cy="5638800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All follows from the two-</a:t>
            </a:r>
            <a:r>
              <a:rPr lang="en-US" sz="2400" dirty="0" err="1" smtClean="0"/>
              <a:t>parton</a:t>
            </a:r>
            <a:r>
              <a:rPr lang="en-US" sz="2400" dirty="0" smtClean="0"/>
              <a:t> (“single-particle”) solution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1800" dirty="0" smtClean="0"/>
              <a:t>Can clean things up with additional </a:t>
            </a:r>
            <a:r>
              <a:rPr lang="en-US" sz="1800" dirty="0" err="1" smtClean="0"/>
              <a:t>symmetrization</a:t>
            </a:r>
            <a:r>
              <a:rPr lang="en-US" sz="1800" dirty="0" smtClean="0"/>
              <a:t>: </a:t>
            </a:r>
          </a:p>
          <a:p>
            <a:pPr marL="0" indent="0">
              <a:buFontTx/>
              <a:buNone/>
              <a:defRPr/>
            </a:pPr>
            <a:r>
              <a:rPr lang="en-US" sz="1800" i="1" dirty="0">
                <a:latin typeface="Algerian" panose="04020705040A02060702" pitchFamily="82" charset="0"/>
              </a:rPr>
              <a:t>	</a:t>
            </a:r>
            <a:r>
              <a:rPr lang="en-US" sz="1800" i="1" dirty="0" smtClean="0">
                <a:latin typeface="Algerian" panose="04020705040A02060702" pitchFamily="82" charset="0"/>
              </a:rPr>
              <a:t>T </a:t>
            </a:r>
            <a:r>
              <a:rPr lang="en-US" sz="1800" dirty="0" smtClean="0"/>
              <a:t>: </a:t>
            </a:r>
            <a:r>
              <a:rPr lang="en-US" sz="1800" dirty="0" err="1" smtClean="0"/>
              <a:t>b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ij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b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ji</a:t>
            </a:r>
            <a:endParaRPr lang="en-US" sz="1800" baseline="-25000" dirty="0" smtClean="0">
              <a:sym typeface="Wingdings" panose="05000000000000000000" pitchFamily="2" charset="2"/>
            </a:endParaRPr>
          </a:p>
          <a:p>
            <a:pPr>
              <a:defRPr/>
            </a:pPr>
            <a:endParaRPr lang="en-US" sz="2400" dirty="0">
              <a:solidFill>
                <a:srgbClr val="00FF00"/>
              </a:solidFill>
            </a:endParaRPr>
          </a:p>
        </p:txBody>
      </p:sp>
      <p:pic>
        <p:nvPicPr>
          <p:cNvPr id="12292" name="Picture 2" descr="\\ocHome\faculty2\UTrittmann\TrittmannDocuments\Talks\CoffeTalkFigures2012\Sab_ph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41" y="-26020"/>
            <a:ext cx="3416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621790" y="1981200"/>
            <a:ext cx="544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8534400" y="2438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B050"/>
                </a:solidFill>
                <a:latin typeface="Algerian" panose="04020705040A02060702" pitchFamily="82" charset="0"/>
              </a:rPr>
              <a:t>T+</a:t>
            </a:r>
            <a:endParaRPr lang="en-US" altLang="en-US" sz="2400" dirty="0">
              <a:solidFill>
                <a:srgbClr val="00B050"/>
              </a:solidFill>
            </a:endParaRP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534400" y="381000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8601075" y="1219200"/>
            <a:ext cx="54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T-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-13855" y="3657600"/>
            <a:ext cx="899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sym typeface="Wingdings" panose="05000000000000000000" pitchFamily="2" charset="2"/>
              </a:rPr>
              <a:t>Caveat: in higher </a:t>
            </a:r>
            <a:r>
              <a:rPr lang="en-US" sz="2400" dirty="0" err="1">
                <a:sym typeface="Wingdings" panose="05000000000000000000" pitchFamily="2" charset="2"/>
              </a:rPr>
              <a:t>parton</a:t>
            </a:r>
            <a:r>
              <a:rPr lang="en-US" sz="2400" dirty="0">
                <a:sym typeface="Wingdings" panose="05000000000000000000" pitchFamily="2" charset="2"/>
              </a:rPr>
              <a:t> sectors additional </a:t>
            </a:r>
            <a:r>
              <a:rPr lang="en-US" sz="2400" dirty="0" err="1">
                <a:sym typeface="Wingdings" panose="05000000000000000000" pitchFamily="2" charset="2"/>
              </a:rPr>
              <a:t>symmetrization</a:t>
            </a:r>
            <a:r>
              <a:rPr lang="en-US" sz="2400" dirty="0">
                <a:sym typeface="Wingdings" panose="05000000000000000000" pitchFamily="2" charset="2"/>
              </a:rPr>
              <a:t> is required </a:t>
            </a:r>
            <a:r>
              <a:rPr lang="en-US" sz="2400" dirty="0">
                <a:solidFill>
                  <a:srgbClr val="00FF00"/>
                </a:solidFill>
                <a:sym typeface="Wingdings" panose="05000000000000000000" pitchFamily="2" charset="2"/>
              </a:rPr>
              <a:t>(I said in 2015…)</a:t>
            </a:r>
          </a:p>
          <a:p>
            <a:r>
              <a:rPr lang="en-US" sz="2400" kern="0" dirty="0" smtClean="0"/>
              <a:t>Want: EF should vanish if </a:t>
            </a:r>
            <a:r>
              <a:rPr lang="en-US" sz="2400" kern="0" dirty="0" err="1" smtClean="0"/>
              <a:t>parton</a:t>
            </a:r>
            <a:r>
              <a:rPr lang="en-US" sz="2400" kern="0" dirty="0" smtClean="0"/>
              <a:t> momenta vanish: </a:t>
            </a:r>
            <a:r>
              <a:rPr lang="el-GR" sz="2400" kern="0" dirty="0" smtClean="0"/>
              <a:t>ϕ</a:t>
            </a:r>
            <a:r>
              <a:rPr lang="en-US" sz="2400" kern="0" dirty="0" smtClean="0"/>
              <a:t>(0, y, z, …) = 0</a:t>
            </a:r>
          </a:p>
          <a:p>
            <a:pPr lvl="1"/>
            <a:r>
              <a:rPr lang="en-US" sz="2000" kern="0" dirty="0" smtClean="0"/>
              <a:t>So at the boundary? </a:t>
            </a:r>
          </a:p>
          <a:p>
            <a:r>
              <a:rPr lang="en-US" sz="2800" kern="0" dirty="0" smtClean="0"/>
              <a:t>How to achieve that? NOT with boundary conditions!</a:t>
            </a:r>
          </a:p>
          <a:p>
            <a:r>
              <a:rPr lang="en-US" sz="2800" kern="0" dirty="0" smtClean="0">
                <a:solidFill>
                  <a:srgbClr val="99CCFF"/>
                </a:solidFill>
              </a:rPr>
              <a:t>This is not a boundary condition, but the behavior of the </a:t>
            </a:r>
            <a:r>
              <a:rPr lang="en-US" sz="2800" kern="0" dirty="0" err="1" smtClean="0">
                <a:solidFill>
                  <a:srgbClr val="99CCFF"/>
                </a:solidFill>
              </a:rPr>
              <a:t>wavefunction</a:t>
            </a:r>
            <a:r>
              <a:rPr lang="en-US" sz="2800" kern="0" dirty="0" smtClean="0">
                <a:solidFill>
                  <a:srgbClr val="99CCFF"/>
                </a:solidFill>
              </a:rPr>
              <a:t> on a hyperplane characterized by x</a:t>
            </a:r>
            <a:r>
              <a:rPr lang="en-US" sz="2800" kern="0" baseline="-25000" dirty="0" smtClean="0">
                <a:solidFill>
                  <a:srgbClr val="99CCFF"/>
                </a:solidFill>
              </a:rPr>
              <a:t>i</a:t>
            </a:r>
            <a:r>
              <a:rPr lang="en-US" sz="2800" kern="0" dirty="0" smtClean="0">
                <a:solidFill>
                  <a:srgbClr val="99CCFF"/>
                </a:solidFill>
              </a:rPr>
              <a:t>=0</a:t>
            </a:r>
            <a:endParaRPr lang="en-US" sz="2800" kern="0" dirty="0">
              <a:solidFill>
                <a:srgbClr val="99CC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743200" y="2819400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38400"/>
            <a:ext cx="4343400" cy="645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2017 – A New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143000"/>
            <a:ext cx="4800600" cy="4114800"/>
          </a:xfrm>
        </p:spPr>
        <p:txBody>
          <a:bodyPr/>
          <a:lstStyle/>
          <a:p>
            <a:r>
              <a:rPr lang="en-US" dirty="0" smtClean="0"/>
              <a:t>Idea: </a:t>
            </a:r>
            <a:r>
              <a:rPr lang="en-US" dirty="0" smtClean="0">
                <a:solidFill>
                  <a:srgbClr val="00FF00"/>
                </a:solidFill>
              </a:rPr>
              <a:t>symmetrize</a:t>
            </a:r>
            <a:r>
              <a:rPr lang="en-US" dirty="0" smtClean="0"/>
              <a:t> the </a:t>
            </a:r>
            <a:r>
              <a:rPr lang="en-US" dirty="0" err="1" smtClean="0"/>
              <a:t>wavefunction</a:t>
            </a:r>
            <a:r>
              <a:rPr lang="en-US" dirty="0" smtClean="0"/>
              <a:t> so it does what we want at x</a:t>
            </a:r>
            <a:r>
              <a:rPr lang="en-US" baseline="-25000" dirty="0" smtClean="0"/>
              <a:t>i</a:t>
            </a:r>
            <a:r>
              <a:rPr lang="en-US" baseline="-25000" dirty="0"/>
              <a:t> </a:t>
            </a:r>
            <a:r>
              <a:rPr lang="en-US" dirty="0" smtClean="0"/>
              <a:t>=0</a:t>
            </a:r>
            <a:endParaRPr lang="en-US" baseline="-25000" dirty="0" smtClean="0"/>
          </a:p>
          <a:p>
            <a:r>
              <a:rPr lang="en-US" dirty="0" smtClean="0"/>
              <a:t>But we need to keep it cyclic in the bulk! </a:t>
            </a:r>
          </a:p>
          <a:p>
            <a:r>
              <a:rPr lang="en-US" dirty="0" smtClean="0"/>
              <a:t>What if we can have the cake on one side – and eat from the other?</a:t>
            </a:r>
          </a:p>
          <a:p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is this impossible? </a:t>
            </a:r>
            <a:endParaRPr lang="en-US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45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2684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godel escher b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30907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3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77000" cy="1143000"/>
          </a:xfrm>
        </p:spPr>
        <p:txBody>
          <a:bodyPr/>
          <a:lstStyle/>
          <a:p>
            <a:r>
              <a:rPr lang="en-US" dirty="0" smtClean="0"/>
              <a:t>Possible, just need some group theory – and a group!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38600"/>
          </a:xfrm>
        </p:spPr>
        <p:txBody>
          <a:bodyPr/>
          <a:lstStyle/>
          <a:p>
            <a:r>
              <a:rPr lang="en-US" dirty="0" smtClean="0"/>
              <a:t>What is the group, what is the symmetry?</a:t>
            </a:r>
          </a:p>
          <a:p>
            <a:r>
              <a:rPr lang="en-US" dirty="0" smtClean="0"/>
              <a:t>Want: EF should vanish if one or more </a:t>
            </a:r>
            <a:r>
              <a:rPr lang="en-US" dirty="0" err="1" smtClean="0"/>
              <a:t>parton</a:t>
            </a:r>
            <a:r>
              <a:rPr lang="en-US" dirty="0" smtClean="0"/>
              <a:t> momenta vanish: </a:t>
            </a:r>
            <a:r>
              <a:rPr lang="el-GR" dirty="0" smtClean="0"/>
              <a:t>ϕ</a:t>
            </a:r>
            <a:r>
              <a:rPr lang="en-US" dirty="0" smtClean="0"/>
              <a:t>(0, y, z, …) = 0 </a:t>
            </a:r>
          </a:p>
          <a:p>
            <a:r>
              <a:rPr lang="en-US" dirty="0" smtClean="0"/>
              <a:t>Have: modular ansatz, </a:t>
            </a:r>
            <a:r>
              <a:rPr lang="en-US" dirty="0" err="1" smtClean="0"/>
              <a:t>ie</a:t>
            </a:r>
            <a:r>
              <a:rPr lang="en-US" dirty="0"/>
              <a:t> </a:t>
            </a:r>
            <a:r>
              <a:rPr lang="en-US" dirty="0" smtClean="0"/>
              <a:t>a bunch of terms with different excitation numbers or frequencies: </a:t>
            </a:r>
            <a:r>
              <a:rPr lang="en-US" dirty="0" err="1" smtClean="0"/>
              <a:t>e</a:t>
            </a:r>
            <a:r>
              <a:rPr lang="en-US" baseline="30000" dirty="0" err="1" smtClean="0"/>
              <a:t>i</a:t>
            </a:r>
            <a:r>
              <a:rPr lang="el-GR" baseline="30000" dirty="0" smtClean="0"/>
              <a:t>π</a:t>
            </a:r>
            <a:r>
              <a:rPr lang="en-US" baseline="30000" dirty="0" smtClean="0"/>
              <a:t> (</a:t>
            </a:r>
            <a:r>
              <a:rPr lang="en-US" baseline="30000" dirty="0" err="1" smtClean="0"/>
              <a:t>nx+my</a:t>
            </a:r>
            <a:r>
              <a:rPr lang="en-US" baseline="30000" dirty="0" smtClean="0"/>
              <a:t>+..)</a:t>
            </a:r>
            <a:endParaRPr lang="en-US" dirty="0" smtClean="0"/>
          </a:p>
          <a:p>
            <a:r>
              <a:rPr lang="en-US" dirty="0" smtClean="0"/>
              <a:t>Unsurprisingly: </a:t>
            </a:r>
            <a:r>
              <a:rPr lang="en-US" dirty="0" err="1"/>
              <a:t>e</a:t>
            </a:r>
            <a:r>
              <a:rPr lang="en-US" baseline="30000" dirty="0" err="1"/>
              <a:t>i</a:t>
            </a:r>
            <a:r>
              <a:rPr lang="el-GR" baseline="30000" dirty="0" smtClean="0"/>
              <a:t>π</a:t>
            </a:r>
            <a:r>
              <a:rPr lang="en-US" baseline="30000" dirty="0" err="1" smtClean="0"/>
              <a:t>nx</a:t>
            </a:r>
            <a:r>
              <a:rPr lang="en-US" dirty="0" smtClean="0"/>
              <a:t>–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</a:t>
            </a:r>
            <a:r>
              <a:rPr lang="el-GR" baseline="30000" dirty="0" smtClean="0"/>
              <a:t>π</a:t>
            </a:r>
            <a:r>
              <a:rPr lang="en-US" baseline="30000" dirty="0" err="1" smtClean="0"/>
              <a:t>nx</a:t>
            </a:r>
            <a:r>
              <a:rPr lang="en-US" baseline="30000" dirty="0" smtClean="0"/>
              <a:t> </a:t>
            </a:r>
            <a:r>
              <a:rPr lang="en-US" dirty="0" smtClean="0"/>
              <a:t>= 0 for x = 0</a:t>
            </a:r>
          </a:p>
          <a:p>
            <a:r>
              <a:rPr lang="en-US" dirty="0" smtClean="0"/>
              <a:t>Solution: add/subtract partner term with negative frequencies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 descr="Image result for rubik's c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95" y="-2602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 result for rubik's c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20444"/>
            <a:ext cx="1295400" cy="13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4419600"/>
            <a:ext cx="9220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24600" cy="1143000"/>
          </a:xfrm>
        </p:spPr>
        <p:txBody>
          <a:bodyPr/>
          <a:lstStyle/>
          <a:p>
            <a:r>
              <a:rPr lang="en-US" dirty="0" smtClean="0"/>
              <a:t>The Devil is in the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Must not screw up other symmetries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Must have same mass eigenvalue</a:t>
            </a:r>
          </a:p>
          <a:p>
            <a:r>
              <a:rPr lang="en-US" dirty="0" smtClean="0"/>
              <a:t>Not impossible: construct lower-dimensional inversion, i.e. the transformation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800" dirty="0" smtClean="0"/>
              <a:t>…or rather </a:t>
            </a:r>
            <a:r>
              <a:rPr lang="en-US" sz="2800" dirty="0" smtClean="0">
                <a:solidFill>
                  <a:srgbClr val="00FF00"/>
                </a:solidFill>
              </a:rPr>
              <a:t>permutation</a:t>
            </a:r>
            <a:r>
              <a:rPr lang="en-US" sz="2800" dirty="0" smtClean="0"/>
              <a:t> of frequencies, and therefore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momenta, so that the modified frequency safeguards the mass eigenvalue</a:t>
            </a:r>
          </a:p>
        </p:txBody>
      </p:sp>
      <p:pic>
        <p:nvPicPr>
          <p:cNvPr id="29698" name="Picture 2" descr="Image result for 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49" y="0"/>
            <a:ext cx="2458451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8200"/>
            <a:ext cx="9114263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9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019800" cy="1143000"/>
          </a:xfrm>
        </p:spPr>
        <p:txBody>
          <a:bodyPr/>
          <a:lstStyle/>
          <a:p>
            <a:r>
              <a:rPr lang="en-US" dirty="0" smtClean="0"/>
              <a:t>2018 – A New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114800"/>
          </a:xfrm>
        </p:spPr>
        <p:txBody>
          <a:bodyPr/>
          <a:lstStyle/>
          <a:p>
            <a:r>
              <a:rPr lang="en-US" dirty="0" smtClean="0"/>
              <a:t>Every permutation is formally an </a:t>
            </a:r>
            <a:r>
              <a:rPr lang="en-US" dirty="0" err="1" smtClean="0"/>
              <a:t>automorphism</a:t>
            </a:r>
            <a:r>
              <a:rPr lang="en-US" dirty="0" smtClean="0"/>
              <a:t> and thus a symmetry</a:t>
            </a:r>
          </a:p>
          <a:p>
            <a:pPr lvl="1"/>
            <a:r>
              <a:rPr lang="en-US" sz="2400" dirty="0" smtClean="0">
                <a:solidFill>
                  <a:srgbClr val="00FF00"/>
                </a:solidFill>
              </a:rPr>
              <a:t>Subgroup </a:t>
            </a:r>
            <a:r>
              <a:rPr lang="en-US" sz="2400" dirty="0">
                <a:solidFill>
                  <a:srgbClr val="00FF00"/>
                </a:solidFill>
                <a:latin typeface="Lucida Calligraphy" panose="03010101010101010101" pitchFamily="66" charset="0"/>
              </a:rPr>
              <a:t>B</a:t>
            </a:r>
            <a:r>
              <a:rPr lang="en-US" sz="2400" dirty="0">
                <a:solidFill>
                  <a:srgbClr val="99CCFF"/>
                </a:solidFill>
                <a:latin typeface="Lucida Calligraphy" panose="03010101010101010101" pitchFamily="66" charset="0"/>
              </a:rPr>
              <a:t> </a:t>
            </a:r>
            <a:r>
              <a:rPr lang="en-US" sz="2400" dirty="0" smtClean="0">
                <a:solidFill>
                  <a:srgbClr val="99CCFF"/>
                </a:solidFill>
              </a:rPr>
              <a:t>symmetrizes so that WFs are EFs of the Hamiltonian</a:t>
            </a:r>
          </a:p>
          <a:p>
            <a:pPr lvl="1"/>
            <a:r>
              <a:rPr lang="en-US" sz="2400" dirty="0" smtClean="0">
                <a:solidFill>
                  <a:srgbClr val="FF3300"/>
                </a:solidFill>
              </a:rPr>
              <a:t>Subset </a:t>
            </a:r>
            <a:r>
              <a:rPr lang="en-US" sz="2400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E</a:t>
            </a:r>
            <a:r>
              <a:rPr lang="en-US" sz="2400" dirty="0" smtClean="0">
                <a:solidFill>
                  <a:srgbClr val="99CCFF"/>
                </a:solidFill>
              </a:rPr>
              <a:t> symmetrizes so that they vanish or are max at x</a:t>
            </a:r>
            <a:r>
              <a:rPr lang="en-US" sz="2400" baseline="-25000" dirty="0" smtClean="0">
                <a:solidFill>
                  <a:srgbClr val="99CCFF"/>
                </a:solidFill>
              </a:rPr>
              <a:t>i</a:t>
            </a:r>
            <a:r>
              <a:rPr lang="en-US" sz="2400" dirty="0" smtClean="0">
                <a:solidFill>
                  <a:srgbClr val="99CCFF"/>
                </a:solidFill>
              </a:rPr>
              <a:t>=0</a:t>
            </a:r>
          </a:p>
          <a:p>
            <a:r>
              <a:rPr lang="en-US" dirty="0" smtClean="0"/>
              <a:t>Construct a complete </a:t>
            </a:r>
            <a:r>
              <a:rPr lang="en-US" dirty="0" err="1" smtClean="0"/>
              <a:t>symmetrization</a:t>
            </a:r>
            <a:r>
              <a:rPr lang="en-US" dirty="0" smtClean="0"/>
              <a:t> under lower-dimensional inversion </a:t>
            </a:r>
            <a:r>
              <a:rPr lang="en-US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S </a:t>
            </a:r>
            <a:r>
              <a:rPr lang="el-GR" dirty="0" smtClean="0">
                <a:solidFill>
                  <a:srgbClr val="FF33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ε</a:t>
            </a:r>
            <a:r>
              <a:rPr lang="en-US" dirty="0" smtClean="0">
                <a:solidFill>
                  <a:srgbClr val="FF3300"/>
                </a:solidFill>
                <a:latin typeface="Lucida Calligraphy" panose="03010101010101010101" pitchFamily="66" charset="0"/>
              </a:rPr>
              <a:t> </a:t>
            </a:r>
            <a:r>
              <a:rPr lang="en-US" dirty="0">
                <a:solidFill>
                  <a:srgbClr val="FF3300"/>
                </a:solidFill>
                <a:latin typeface="Lucida Calligraphy" panose="03010101010101010101" pitchFamily="66" charset="0"/>
              </a:rPr>
              <a:t>E</a:t>
            </a:r>
            <a:r>
              <a:rPr lang="en-US" dirty="0" smtClean="0"/>
              <a:t> of the ansatz, but:</a:t>
            </a:r>
            <a:endParaRPr lang="en-US" dirty="0"/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S operators do not commute</a:t>
            </a:r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S operators do not commute with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T</a:t>
            </a:r>
            <a:r>
              <a:rPr lang="en-US" sz="2400" dirty="0" smtClean="0">
                <a:solidFill>
                  <a:srgbClr val="99CCFF"/>
                </a:solidFill>
              </a:rPr>
              <a:t>,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C</a:t>
            </a:r>
            <a:r>
              <a:rPr lang="en-US" sz="2400" dirty="0" smtClean="0">
                <a:solidFill>
                  <a:srgbClr val="99CCFF"/>
                </a:solidFill>
              </a:rPr>
              <a:t>  </a:t>
            </a:r>
            <a:r>
              <a:rPr lang="el-GR" sz="2400" dirty="0" smtClean="0">
                <a:solidFill>
                  <a:srgbClr val="99CCFF"/>
                </a:solidFill>
              </a:rPr>
              <a:t>ε</a:t>
            </a:r>
            <a:r>
              <a:rPr lang="en-US" sz="2400" dirty="0" smtClean="0">
                <a:solidFill>
                  <a:srgbClr val="99CCFF"/>
                </a:solidFill>
              </a:rPr>
              <a:t> 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</a:t>
            </a:r>
          </a:p>
          <a:p>
            <a:pPr lvl="1"/>
            <a:r>
              <a:rPr lang="en-US" sz="2400" dirty="0" smtClean="0">
                <a:solidFill>
                  <a:srgbClr val="99CCFF"/>
                </a:solidFill>
              </a:rPr>
              <a:t>Therefore left and right </a:t>
            </a:r>
            <a:r>
              <a:rPr lang="en-US" sz="2400" dirty="0" err="1" smtClean="0">
                <a:solidFill>
                  <a:srgbClr val="99CCFF"/>
                </a:solidFill>
              </a:rPr>
              <a:t>cosets</a:t>
            </a:r>
            <a:r>
              <a:rPr lang="en-US" sz="2400" dirty="0" smtClean="0">
                <a:solidFill>
                  <a:srgbClr val="99CCFF"/>
                </a:solidFill>
              </a:rPr>
              <a:t> of </a:t>
            </a:r>
            <a:r>
              <a:rPr lang="en-US" sz="2400" dirty="0">
                <a:solidFill>
                  <a:srgbClr val="99CCFF"/>
                </a:solidFill>
                <a:latin typeface="Lucida Calligraphy" panose="03010101010101010101" pitchFamily="66" charset="0"/>
              </a:rPr>
              <a:t>B </a:t>
            </a:r>
            <a:r>
              <a:rPr lang="en-US" sz="2400" dirty="0" smtClean="0">
                <a:solidFill>
                  <a:srgbClr val="99CCFF"/>
                </a:solidFill>
              </a:rPr>
              <a:t>are in general not the same: 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S</a:t>
            </a:r>
            <a:r>
              <a:rPr lang="en-US" sz="2400" baseline="-250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i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</a:t>
            </a:r>
            <a:r>
              <a:rPr lang="en-US" sz="2400" dirty="0" smtClean="0">
                <a:solidFill>
                  <a:srgbClr val="99CCFF"/>
                </a:solidFill>
                <a:latin typeface="Lucida Calligraphy" panose="03010101010101010101" pitchFamily="66" charset="0"/>
              </a:rPr>
              <a:t> ≠ </a:t>
            </a:r>
            <a:r>
              <a:rPr lang="en-US" sz="24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BS</a:t>
            </a:r>
            <a:r>
              <a:rPr lang="en-US" sz="2400" baseline="-25000" dirty="0" err="1" smtClean="0">
                <a:solidFill>
                  <a:srgbClr val="99CCFF"/>
                </a:solidFill>
                <a:latin typeface="Lucida Calligraphy" panose="03010101010101010101" pitchFamily="66" charset="0"/>
              </a:rPr>
              <a:t>i</a:t>
            </a:r>
            <a:endParaRPr lang="en-US" sz="2400" dirty="0" smtClean="0">
              <a:solidFill>
                <a:srgbClr val="99CCFF"/>
              </a:solidFill>
            </a:endParaRPr>
          </a:p>
        </p:txBody>
      </p:sp>
      <p:pic>
        <p:nvPicPr>
          <p:cNvPr id="25602" name="Picture 2" descr="Image result for godel escher ba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6775" cy="16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143000"/>
            <a:ext cx="5280601" cy="46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00200"/>
            <a:ext cx="2538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3192</TotalTime>
  <Words>1113</Words>
  <Application>Microsoft Office PowerPoint</Application>
  <PresentationFormat>On-screen Show (4:3)</PresentationFormat>
  <Paragraphs>145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comic</vt:lpstr>
      <vt:lpstr>Georgia</vt:lpstr>
      <vt:lpstr>Lucida Calligraphy</vt:lpstr>
      <vt:lpstr>Symbol</vt:lpstr>
      <vt:lpstr>Times New Roman</vt:lpstr>
      <vt:lpstr>Wingdings</vt:lpstr>
      <vt:lpstr>Pulse</vt:lpstr>
      <vt:lpstr>Towards solving two-dimensional adjoint QCD with a basis-function approach </vt:lpstr>
      <vt:lpstr>QCD2A is a 2D theory of quarks in the adjoint representation coupled by non-dynamical gluon fields (“matrix quarks”)</vt:lpstr>
      <vt:lpstr>Algebraic Solution of  the Asymptotic Theory I</vt:lpstr>
      <vt:lpstr>PRD92: Algebraic Solution of  the Asymptotic Theory (cont’d)</vt:lpstr>
      <vt:lpstr>It’s as simple as that and it works – up to point </vt:lpstr>
      <vt:lpstr>2017 – A New Hope</vt:lpstr>
      <vt:lpstr>Possible, just need some group theory – and a group!</vt:lpstr>
      <vt:lpstr>The Devil is in the Details</vt:lpstr>
      <vt:lpstr>2018 – A New Symmetry</vt:lpstr>
      <vt:lpstr>Solution: G  = B × E </vt:lpstr>
      <vt:lpstr>Works! Massless Four-Parton Eigenfunctions Numerical (solid) vs. Algebraic (dashed)</vt:lpstr>
      <vt:lpstr>PowerPoint Presentation</vt:lpstr>
      <vt:lpstr>PowerPoint Presentation</vt:lpstr>
      <vt:lpstr>PowerPoint Presentation</vt:lpstr>
      <vt:lpstr>Thanks for your attention!</vt:lpstr>
      <vt:lpstr>Not used</vt:lpstr>
      <vt:lpstr>PowerPoint Presentation</vt:lpstr>
      <vt:lpstr>Works! Five-Parton Eigenfunctions Numerical (solid) vs. Algebraic (dashed)</vt:lpstr>
      <vt:lpstr>Works! Massive Four-Parton Eigenfunctions Numerical (solid) vs. Algebraic (dashed)</vt:lpstr>
      <vt:lpstr>The Formal Solution</vt:lpstr>
      <vt:lpstr>Start with asymptotic Theory: Hasympt=Hren+HPC,s </vt:lpstr>
      <vt:lpstr>Generalize: add non-singular operators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Trittmann, Uwe</dc:creator>
  <cp:lastModifiedBy>Trittmann, Uwe</cp:lastModifiedBy>
  <cp:revision>207</cp:revision>
  <dcterms:created xsi:type="dcterms:W3CDTF">1601-01-01T00:00:00Z</dcterms:created>
  <dcterms:modified xsi:type="dcterms:W3CDTF">2018-09-28T13:22:15Z</dcterms:modified>
</cp:coreProperties>
</file>