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0" r:id="rId1"/>
  </p:sldMasterIdLst>
  <p:notesMasterIdLst>
    <p:notesMasterId r:id="rId30"/>
  </p:notesMasterIdLst>
  <p:sldIdLst>
    <p:sldId id="258" r:id="rId2"/>
    <p:sldId id="256" r:id="rId3"/>
    <p:sldId id="260" r:id="rId4"/>
    <p:sldId id="337" r:id="rId5"/>
    <p:sldId id="333" r:id="rId6"/>
    <p:sldId id="334" r:id="rId7"/>
    <p:sldId id="338" r:id="rId8"/>
    <p:sldId id="277" r:id="rId9"/>
    <p:sldId id="288" r:id="rId10"/>
    <p:sldId id="339" r:id="rId11"/>
    <p:sldId id="340" r:id="rId12"/>
    <p:sldId id="299" r:id="rId13"/>
    <p:sldId id="286" r:id="rId14"/>
    <p:sldId id="283" r:id="rId15"/>
    <p:sldId id="273" r:id="rId16"/>
    <p:sldId id="292" r:id="rId17"/>
    <p:sldId id="293" r:id="rId18"/>
    <p:sldId id="295" r:id="rId19"/>
    <p:sldId id="261" r:id="rId20"/>
    <p:sldId id="262" r:id="rId21"/>
    <p:sldId id="263" r:id="rId22"/>
    <p:sldId id="265" r:id="rId23"/>
    <p:sldId id="269" r:id="rId24"/>
    <p:sldId id="266" r:id="rId25"/>
    <p:sldId id="267" r:id="rId26"/>
    <p:sldId id="268" r:id="rId27"/>
    <p:sldId id="346" r:id="rId28"/>
    <p:sldId id="297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 autoAdjust="0"/>
    <p:restoredTop sz="90974" autoAdjust="0"/>
  </p:normalViewPr>
  <p:slideViewPr>
    <p:cSldViewPr>
      <p:cViewPr varScale="1">
        <p:scale>
          <a:sx n="100" d="100"/>
          <a:sy n="100" d="100"/>
        </p:scale>
        <p:origin x="114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68796-915B-4F4F-972A-93A5DBC278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742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otterbein.brightspace.com/d2l/home/40007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etbrains.com/idea/download/" TargetMode="External"/><Relationship Id="rId2" Type="http://schemas.openxmlformats.org/officeDocument/2006/relationships/hyperlink" Target="https://www.oracle.com/java/technologies/downloads/#java2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ttacking-problems.github.io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faculty.otterbein.edu/dstucki/comp160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Turning in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Projects must be turned in by uploading them </a:t>
            </a:r>
            <a:r>
              <a:rPr lang="en-US"/>
              <a:t>to </a:t>
            </a:r>
            <a:r>
              <a:rPr lang="en-US">
                <a:hlinkClick r:id="rId2"/>
              </a:rPr>
              <a:t>Brightspace</a:t>
            </a:r>
            <a:r>
              <a:rPr lang="en-US"/>
              <a:t> </a:t>
            </a:r>
            <a:r>
              <a:rPr lang="en-US" b="1" dirty="0"/>
              <a:t>before</a:t>
            </a:r>
            <a:r>
              <a:rPr lang="en-US" dirty="0"/>
              <a:t> the deadline</a:t>
            </a:r>
          </a:p>
          <a:p>
            <a:r>
              <a:rPr lang="en-US"/>
              <a:t>Late </a:t>
            </a:r>
            <a:r>
              <a:rPr lang="en-US" dirty="0"/>
              <a:t>projects will not be accepted</a:t>
            </a:r>
          </a:p>
          <a:p>
            <a:pPr lvl="1"/>
            <a:r>
              <a:rPr lang="en-US" dirty="0"/>
              <a:t>Exception:  Each student will have 3 grace days</a:t>
            </a:r>
          </a:p>
          <a:p>
            <a:pPr lvl="1"/>
            <a:r>
              <a:rPr lang="en-US" dirty="0"/>
              <a:t>You can use the grace days together or separately as extensions for your projects</a:t>
            </a:r>
          </a:p>
          <a:p>
            <a:pPr lvl="1"/>
            <a:r>
              <a:rPr lang="en-US" dirty="0"/>
              <a:t>You must inform me </a:t>
            </a:r>
            <a:r>
              <a:rPr lang="en-US" b="1" dirty="0"/>
              <a:t>before</a:t>
            </a:r>
            <a:r>
              <a:rPr lang="en-US" dirty="0"/>
              <a:t> the deadline that you are going to use grace days</a:t>
            </a:r>
          </a:p>
          <a:p>
            <a:r>
              <a:rPr lang="en-US" b="1" dirty="0">
                <a:solidFill>
                  <a:srgbClr val="FF0000"/>
                </a:solidFill>
              </a:rPr>
              <a:t>Assignments that don't compile get 0 points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024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In-Class Labs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15% of your grade will be based around programming labs </a:t>
            </a:r>
          </a:p>
          <a:p>
            <a:r>
              <a:rPr lang="en-US" dirty="0"/>
              <a:t>Labs are on Tuesdays and Thursdays, but only one day a week has a graded lab</a:t>
            </a:r>
          </a:p>
          <a:p>
            <a:pPr lvl="1"/>
            <a:r>
              <a:rPr lang="en-US" dirty="0"/>
              <a:t>The days are marked on the schedule</a:t>
            </a:r>
          </a:p>
          <a:p>
            <a:pPr lvl="1"/>
            <a:r>
              <a:rPr lang="en-US" dirty="0"/>
              <a:t>You're still expected to come every Tuesday and Thursday to work on projects when you're not working on a lab</a:t>
            </a:r>
          </a:p>
          <a:p>
            <a:r>
              <a:rPr lang="en-US" dirty="0"/>
              <a:t>Each lab will focus on the solution of a problem</a:t>
            </a:r>
          </a:p>
          <a:p>
            <a:r>
              <a:rPr lang="en-US" dirty="0"/>
              <a:t>Work should be done individually, but the goal is to learn, and I will help everyone</a:t>
            </a:r>
          </a:p>
        </p:txBody>
      </p:sp>
    </p:spTree>
    <p:extLst>
      <p:ext uri="{BB962C8B-B14F-4D97-AF65-F5344CB8AC3E}">
        <p14:creationId xmlns:p14="http://schemas.microsoft.com/office/powerpoint/2010/main" val="3303049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Must compile</a:t>
            </a:r>
          </a:p>
          <a:p>
            <a:pPr lvl="1"/>
            <a:r>
              <a:rPr lang="en-US" dirty="0"/>
              <a:t>If your program does not compile, it will score zero points</a:t>
            </a:r>
          </a:p>
          <a:p>
            <a:r>
              <a:rPr lang="en-US" dirty="0"/>
              <a:t>Must be handed in on time</a:t>
            </a:r>
          </a:p>
          <a:p>
            <a:pPr lvl="1"/>
            <a:r>
              <a:rPr lang="en-US" dirty="0"/>
              <a:t>If your program is late (and grace days are not available), it will score zero points</a:t>
            </a:r>
          </a:p>
          <a:p>
            <a:r>
              <a:rPr lang="en-US" dirty="0"/>
              <a:t>Must be done individually</a:t>
            </a:r>
          </a:p>
          <a:p>
            <a:pPr lvl="1"/>
            <a:r>
              <a:rPr lang="en-US" dirty="0"/>
              <a:t>If I can ascertain that code from one student's project appears in another student's project, both projects will score zero points</a:t>
            </a:r>
          </a:p>
          <a:p>
            <a:pPr lvl="1"/>
            <a:r>
              <a:rPr lang="en-US" dirty="0"/>
              <a:t>Both students will also have a full letter grade reduction at the end of the semester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 Quizzes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5% of your grade will be pop quizzes</a:t>
            </a:r>
          </a:p>
          <a:p>
            <a:r>
              <a:rPr lang="en-US" dirty="0"/>
              <a:t>These quizzes will be based on material covered in the previous one or two lectures</a:t>
            </a:r>
          </a:p>
          <a:p>
            <a:r>
              <a:rPr lang="en-US" dirty="0"/>
              <a:t>They will be graded leniently</a:t>
            </a:r>
          </a:p>
          <a:p>
            <a:r>
              <a:rPr lang="en-US" dirty="0"/>
              <a:t>They are useful for these reasons: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US" dirty="0"/>
              <a:t>Informing me of your understanding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US" dirty="0"/>
              <a:t>Feedback to you about your understanding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US" dirty="0"/>
              <a:t>Easy points for you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US" dirty="0"/>
              <a:t>Attendance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will be two equally weighted exams totaling 30% of your final grade</a:t>
            </a:r>
          </a:p>
          <a:p>
            <a:pPr lvl="1"/>
            <a:r>
              <a:rPr lang="en-US" b="1" dirty="0"/>
              <a:t>Exam 1:</a:t>
            </a:r>
            <a:r>
              <a:rPr lang="en-US" dirty="0"/>
              <a:t>	</a:t>
            </a:r>
            <a:r>
              <a:rPr lang="en-US"/>
              <a:t>	09/17/2025 (Wednesday)</a:t>
            </a:r>
            <a:endParaRPr lang="en-US" dirty="0"/>
          </a:p>
          <a:p>
            <a:pPr lvl="1"/>
            <a:r>
              <a:rPr lang="en-US" b="1" dirty="0"/>
              <a:t>Exam 2:	</a:t>
            </a:r>
            <a:r>
              <a:rPr lang="en-US"/>
              <a:t>	10/31/2023 (Friday)</a:t>
            </a:r>
            <a:endParaRPr lang="en-US" dirty="0"/>
          </a:p>
          <a:p>
            <a:r>
              <a:rPr lang="en-US" dirty="0"/>
              <a:t>The final exam will be worth 15% of your grade</a:t>
            </a:r>
          </a:p>
          <a:p>
            <a:pPr lvl="1"/>
            <a:r>
              <a:rPr lang="en-US" b="1" dirty="0"/>
              <a:t>Final:</a:t>
            </a:r>
            <a:r>
              <a:rPr lang="en-US" dirty="0"/>
              <a:t>		</a:t>
            </a:r>
            <a:r>
              <a:rPr lang="en-US"/>
              <a:t>	10:15 – 12:15 </a:t>
            </a:r>
            <a:r>
              <a:rPr lang="en-US" dirty="0"/>
              <a:t>a.m. 						</a:t>
            </a:r>
            <a:r>
              <a:rPr lang="en-US"/>
              <a:t>	12/10/2025</a:t>
            </a:r>
            <a:endParaRPr lang="en-US" dirty="0"/>
          </a:p>
          <a:p>
            <a:r>
              <a:rPr lang="en-US" dirty="0"/>
              <a:t>All exams will be in our normal classroom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schedule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959997"/>
              </p:ext>
            </p:extLst>
          </p:nvPr>
        </p:nvGraphicFramePr>
        <p:xfrm>
          <a:off x="0" y="1080765"/>
          <a:ext cx="12192000" cy="5777235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916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0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704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07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531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944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Week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Starting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Topics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Chapters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Notes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08/18/25</a:t>
                      </a:r>
                      <a:endParaRPr lang="en-US" sz="2000" b="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Introduction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08/25/25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Primitive data types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 &amp; 3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20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09/01/25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Basic operations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09/08/25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Conditionals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Project 1 Due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09/15/25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Loops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Exam 1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09/22/25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More loops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2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09/29/25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Arrays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2000" b="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Project 2 Due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2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10/06/25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Static methods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Fall Break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2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10/13/25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Advanced methods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2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10/20/25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Classes and objects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Project 3 Due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2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10/27/25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Custom classes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Exam 2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2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11/03/25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Searching and sorting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TBA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2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11/10/25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Image processing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Project 4 Due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2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11/17/25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Advanced topics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2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20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11/24/25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TBA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TBA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Thanksgiving</a:t>
                      </a:r>
                      <a:endParaRPr lang="en-US" sz="2000" b="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77846694"/>
                  </a:ext>
                </a:extLst>
              </a:tr>
              <a:tr h="332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12/01/25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Review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All</a:t>
                      </a:r>
                      <a:endParaRPr lang="en-US" sz="2000" b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Project 5 Due</a:t>
                      </a:r>
                      <a:endParaRPr lang="en-US" sz="2000" b="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6790924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Attendance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1125200" cy="4625609"/>
          </a:xfrm>
        </p:spPr>
        <p:txBody>
          <a:bodyPr>
            <a:normAutofit/>
          </a:bodyPr>
          <a:lstStyle/>
          <a:p>
            <a:r>
              <a:rPr lang="en-US" dirty="0"/>
              <a:t>You are expected to attend class</a:t>
            </a:r>
          </a:p>
          <a:p>
            <a:r>
              <a:rPr lang="en-US" dirty="0"/>
              <a:t>You are expected to have read the material we are going to cover </a:t>
            </a:r>
            <a:r>
              <a:rPr lang="en-US" b="1" dirty="0"/>
              <a:t>before</a:t>
            </a:r>
            <a:r>
              <a:rPr lang="en-US" dirty="0"/>
              <a:t> class</a:t>
            </a:r>
          </a:p>
          <a:p>
            <a:r>
              <a:rPr lang="en-US" dirty="0">
                <a:solidFill>
                  <a:srgbClr val="FFFF00"/>
                </a:solidFill>
              </a:rPr>
              <a:t>Missed quizzes cannot be made up</a:t>
            </a:r>
          </a:p>
          <a:p>
            <a:r>
              <a:rPr lang="en-US" dirty="0"/>
              <a:t>Exams and labs must be made up </a:t>
            </a:r>
            <a:r>
              <a:rPr lang="en-US" b="1" dirty="0"/>
              <a:t>before</a:t>
            </a:r>
            <a:r>
              <a:rPr lang="en-US" dirty="0"/>
              <a:t> the scheduled time, for excused absences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R-E-S-P-E-C-T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 hate having a slide like this</a:t>
            </a:r>
          </a:p>
          <a:p>
            <a:r>
              <a:rPr lang="en-US" dirty="0"/>
              <a:t>I ask for respect for your classmates and for me</a:t>
            </a:r>
          </a:p>
          <a:p>
            <a:r>
              <a:rPr lang="en-US" dirty="0"/>
              <a:t>You are smart enough to figure out what that means</a:t>
            </a:r>
          </a:p>
          <a:p>
            <a:r>
              <a:rPr lang="en-US" dirty="0"/>
              <a:t>A few specific points:</a:t>
            </a:r>
          </a:p>
          <a:p>
            <a:pPr lvl="1"/>
            <a:r>
              <a:rPr lang="en-US" dirty="0"/>
              <a:t>Silence </a:t>
            </a:r>
            <a:r>
              <a:rPr lang="en-US"/>
              <a:t>communication devices (phones put away)</a:t>
            </a:r>
            <a:endParaRPr lang="en-US" dirty="0"/>
          </a:p>
          <a:p>
            <a:pPr lvl="1"/>
            <a:r>
              <a:rPr lang="en-US" b="1" dirty="0"/>
              <a:t>Don't use the computers except when explicitly </a:t>
            </a:r>
            <a:r>
              <a:rPr lang="en-US" b="1"/>
              <a:t>asked to</a:t>
            </a:r>
            <a:endParaRPr lang="en-US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dishonesty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 dirty="0"/>
              <a:t>Don't cheat</a:t>
            </a:r>
          </a:p>
          <a:p>
            <a:r>
              <a:rPr lang="en-US"/>
              <a:t>Refer </a:t>
            </a:r>
            <a:r>
              <a:rPr lang="en-US" dirty="0"/>
              <a:t>to the Student Handbook for the official policy</a:t>
            </a:r>
          </a:p>
          <a:p>
            <a:r>
              <a:rPr lang="en-US" dirty="0"/>
              <a:t>Ask me if you have questions or concerns</a:t>
            </a:r>
          </a:p>
          <a:p>
            <a:r>
              <a:rPr lang="en-US" b="1" dirty="0"/>
              <a:t>You are never allowed to look at another student's code</a:t>
            </a:r>
          </a:p>
          <a:p>
            <a:r>
              <a:rPr lang="en-US" b="1" dirty="0"/>
              <a:t>Don't use AI tools like </a:t>
            </a:r>
            <a:r>
              <a:rPr lang="en-US" b="1" dirty="0" err="1"/>
              <a:t>ChatGPT</a:t>
            </a:r>
            <a:r>
              <a:rPr lang="en-US" b="1" dirty="0"/>
              <a:t> to write any code that you turn in</a:t>
            </a:r>
          </a:p>
          <a:p>
            <a:r>
              <a:rPr lang="en-US" b="1" dirty="0">
                <a:solidFill>
                  <a:srgbClr val="FF0000"/>
                </a:solidFill>
              </a:rPr>
              <a:t>I will use tools that automatically test code for similarity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45A7D-3CEE-45C6-F1D9-2A334665F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Preliminaries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0AB70-38BE-BD57-9B4E-96B2DE672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"</a:t>
            </a:r>
            <a:r>
              <a:rPr lang="en-US">
                <a:solidFill>
                  <a:schemeClr val="accent3">
                    <a:lumMod val="75000"/>
                  </a:schemeClr>
                </a:solidFill>
              </a:rPr>
              <a:t>Introduction to Programming</a:t>
            </a:r>
            <a:r>
              <a:rPr lang="en-US"/>
              <a:t>": what are we programming?</a:t>
            </a:r>
          </a:p>
          <a:p>
            <a:r>
              <a:rPr lang="en-US"/>
              <a:t>"</a:t>
            </a:r>
            <a:r>
              <a:rPr lang="en-US">
                <a:solidFill>
                  <a:schemeClr val="accent2">
                    <a:lumMod val="75000"/>
                  </a:schemeClr>
                </a:solidFill>
              </a:rPr>
              <a:t>Computer</a:t>
            </a:r>
            <a:r>
              <a:rPr lang="en-US"/>
              <a:t>": what is that?</a:t>
            </a:r>
          </a:p>
          <a:p>
            <a:r>
              <a:rPr lang="en-US"/>
              <a:t>A computer is an </a:t>
            </a:r>
            <a:r>
              <a:rPr lang="en-US">
                <a:solidFill>
                  <a:schemeClr val="accent4"/>
                </a:solidFill>
              </a:rPr>
              <a:t>Automatic Formal System</a:t>
            </a:r>
            <a:r>
              <a:rPr lang="en-US"/>
              <a:t>.    Huh?</a:t>
            </a:r>
          </a:p>
          <a:p>
            <a:r>
              <a:rPr lang="en-US"/>
              <a:t>A "</a:t>
            </a:r>
            <a:r>
              <a:rPr lang="en-US">
                <a:solidFill>
                  <a:schemeClr val="bg2">
                    <a:lumMod val="75000"/>
                  </a:schemeClr>
                </a:solidFill>
              </a:rPr>
              <a:t>Formal System</a:t>
            </a:r>
            <a:r>
              <a:rPr lang="en-US"/>
              <a:t>" is like a game in which tokens are manipulated according to definite rules, in order to see what configurations can be obtained. i.e., they are</a:t>
            </a:r>
          </a:p>
          <a:p>
            <a:pPr lvl="1"/>
            <a:r>
              <a:rPr lang="en-US"/>
              <a:t>Token-manipulation systems</a:t>
            </a:r>
          </a:p>
          <a:p>
            <a:pPr lvl="1"/>
            <a:r>
              <a:rPr lang="en-US"/>
              <a:t>Digital</a:t>
            </a:r>
          </a:p>
          <a:p>
            <a:pPr lvl="1"/>
            <a:r>
              <a:rPr lang="en-US"/>
              <a:t>Medium independent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A09790-FFCF-E5EB-8C2F-6D6A1DC1C01D}"/>
              </a:ext>
            </a:extLst>
          </p:cNvPr>
          <p:cNvSpPr txBox="1"/>
          <p:nvPr/>
        </p:nvSpPr>
        <p:spPr>
          <a:xfrm>
            <a:off x="6249989" y="5410200"/>
            <a:ext cx="5027611" cy="830997"/>
          </a:xfrm>
          <a:prstGeom prst="rect">
            <a:avLst/>
          </a:prstGeom>
          <a:noFill/>
          <a:ln w="127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tx2">
                    <a:lumMod val="50000"/>
                  </a:schemeClr>
                </a:solidFill>
              </a:rPr>
              <a:t>Note: Not all formal systems are games and not all games are formal systems.</a:t>
            </a:r>
          </a:p>
        </p:txBody>
      </p:sp>
    </p:spTree>
    <p:extLst>
      <p:ext uri="{BB962C8B-B14F-4D97-AF65-F5344CB8AC3E}">
        <p14:creationId xmlns:p14="http://schemas.microsoft.com/office/powerpoint/2010/main" val="339953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vintage robot">
            <a:extLst>
              <a:ext uri="{FF2B5EF4-FFF2-40B4-BE49-F238E27FC236}">
                <a16:creationId xmlns:a16="http://schemas.microsoft.com/office/drawing/2014/main" id="{5F3B3361-7CE8-1B89-F140-5BB66220F0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667"/>
          <a:stretch>
            <a:fillRect/>
          </a:stretch>
        </p:blipFill>
        <p:spPr>
          <a:xfrm>
            <a:off x="1524021" y="10"/>
            <a:ext cx="9143979" cy="6857990"/>
          </a:xfrm>
          <a:prstGeom prst="rect">
            <a:avLst/>
          </a:prstGeom>
        </p:spPr>
      </p:pic>
      <p:sp>
        <p:nvSpPr>
          <p:cNvPr id="4098" name="Rectangle 2">
            <a:extLst>
              <a:ext uri="{FF2B5EF4-FFF2-40B4-BE49-F238E27FC236}">
                <a16:creationId xmlns:a16="http://schemas.microsoft.com/office/drawing/2014/main" id="{14B03BD0-2B03-6A98-2BE3-2297D4127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76600" y="457201"/>
            <a:ext cx="7239001" cy="38850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</a:rPr>
              <a:t>I really hate this darn machine;</a:t>
            </a:r>
            <a:br>
              <a:rPr lang="en-US" altLang="en-US">
                <a:solidFill>
                  <a:schemeClr val="accent2"/>
                </a:solidFill>
              </a:rPr>
            </a:br>
            <a:r>
              <a:rPr lang="en-US" altLang="en-US">
                <a:solidFill>
                  <a:schemeClr val="accent2"/>
                </a:solidFill>
              </a:rPr>
              <a:t>I wish that they would sell it.</a:t>
            </a:r>
            <a:br>
              <a:rPr lang="en-US" altLang="en-US">
                <a:solidFill>
                  <a:schemeClr val="accent2"/>
                </a:solidFill>
              </a:rPr>
            </a:br>
            <a:r>
              <a:rPr lang="en-US" altLang="en-US">
                <a:solidFill>
                  <a:schemeClr val="accent2"/>
                </a:solidFill>
              </a:rPr>
              <a:t>It won’t do what I want it to,</a:t>
            </a:r>
            <a:br>
              <a:rPr lang="en-US" altLang="en-US">
                <a:solidFill>
                  <a:schemeClr val="accent2"/>
                </a:solidFill>
              </a:rPr>
            </a:br>
            <a:r>
              <a:rPr lang="en-US" altLang="en-US">
                <a:solidFill>
                  <a:schemeClr val="accent2"/>
                </a:solidFill>
              </a:rPr>
              <a:t>but only what I tell it.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74BCCB5-C3ED-A557-4FD7-CF3869C1A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6376" y="2514601"/>
            <a:ext cx="3896824" cy="121919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t">
            <a:norm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defTabSz="914400">
              <a:lnSpc>
                <a:spcPct val="130000"/>
              </a:lnSpc>
              <a:spcBef>
                <a:spcPts val="1000"/>
              </a:spcBef>
              <a:buSzPct val="87000"/>
            </a:pPr>
            <a:r>
              <a:rPr lang="en-US" altLang="en-US" sz="2800" b="1" cap="all" spc="3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—Programmer’s Lament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EC3E3-3584-0EE9-5159-B8B1B6446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Token Manipulation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90869-BFDA-5EDA-83FC-675401294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Components</a:t>
            </a:r>
          </a:p>
          <a:p>
            <a:pPr lvl="1"/>
            <a:r>
              <a:rPr lang="en-US"/>
              <a:t>a set of types of formal tokens or pieces</a:t>
            </a:r>
          </a:p>
          <a:p>
            <a:pPr lvl="1"/>
            <a:r>
              <a:rPr lang="en-US"/>
              <a:t>one or more allowable starting positions</a:t>
            </a:r>
          </a:p>
          <a:p>
            <a:pPr lvl="1"/>
            <a:r>
              <a:rPr lang="en-US"/>
              <a:t>a set of formal rules specifying how arrangements of tokens may or must be changed into others</a:t>
            </a:r>
          </a:p>
          <a:p>
            <a:r>
              <a:rPr lang="en-US"/>
              <a:t>Self-contained</a:t>
            </a:r>
          </a:p>
          <a:p>
            <a:r>
              <a:rPr lang="en-US"/>
              <a:t>Rules have a ‘local’ perspective:		</a:t>
            </a:r>
            <a:r>
              <a:rPr lang="en-US">
                <a:solidFill>
                  <a:schemeClr val="accent3">
                    <a:lumMod val="60000"/>
                    <a:lumOff val="40000"/>
                  </a:schemeClr>
                </a:solidFill>
              </a:rPr>
              <a:t>current </a:t>
            </a:r>
            <a:r>
              <a:rPr lang="en-US">
                <a:solidFill>
                  <a:schemeClr val="accent3">
                    <a:lumMod val="60000"/>
                    <a:lumOff val="40000"/>
                  </a:schemeClr>
                </a:solidFill>
                <a:cs typeface="Times New Roman" pitchFamily="18" charset="0"/>
                <a:sym typeface="Wingdings" panose="05000000000000000000" pitchFamily="2" charset="2"/>
              </a:rPr>
              <a:t></a:t>
            </a:r>
            <a:r>
              <a:rPr lang="en-US">
                <a:solidFill>
                  <a:schemeClr val="accent3">
                    <a:lumMod val="60000"/>
                    <a:lumOff val="40000"/>
                  </a:schemeClr>
                </a:solidFill>
              </a:rPr>
              <a:t> next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3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7B078-2867-907F-25B6-D031E8ADA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Digital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DE059-32E6-95AB-D212-77430E995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/>
              <a:t>A process that </a:t>
            </a:r>
            <a:r>
              <a:rPr lang="en-US" i="1"/>
              <a:t>makes</a:t>
            </a:r>
            <a:r>
              <a:rPr lang="en-US"/>
              <a:t> things and then later </a:t>
            </a:r>
            <a:r>
              <a:rPr lang="en-US" i="1"/>
              <a:t>identifies</a:t>
            </a:r>
            <a:r>
              <a:rPr lang="en-US"/>
              <a:t> what was made is </a:t>
            </a:r>
            <a:r>
              <a:rPr lang="en-US">
                <a:solidFill>
                  <a:schemeClr val="accent5">
                    <a:lumMod val="75000"/>
                  </a:schemeClr>
                </a:solidFill>
              </a:rPr>
              <a:t>digital</a:t>
            </a:r>
            <a:r>
              <a:rPr lang="en-US"/>
              <a:t> if it is positive and reliable.</a:t>
            </a:r>
          </a:p>
          <a:p>
            <a:r>
              <a:rPr lang="en-US"/>
              <a:t>It is </a:t>
            </a:r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positive</a:t>
            </a:r>
            <a:r>
              <a:rPr lang="en-US"/>
              <a:t> if the reidentification can be </a:t>
            </a:r>
            <a:r>
              <a:rPr lang="en-US" i="1"/>
              <a:t>absolutely perfect</a:t>
            </a:r>
            <a:r>
              <a:rPr lang="en-US"/>
              <a:t>.</a:t>
            </a:r>
          </a:p>
          <a:p>
            <a:r>
              <a:rPr lang="en-US"/>
              <a:t>A positive technique is </a:t>
            </a:r>
            <a:r>
              <a:rPr lang="en-US">
                <a:solidFill>
                  <a:schemeClr val="accent4">
                    <a:lumMod val="50000"/>
                  </a:schemeClr>
                </a:solidFill>
              </a:rPr>
              <a:t>reliable</a:t>
            </a:r>
            <a:r>
              <a:rPr lang="en-US"/>
              <a:t> if it not only can be perfect, but almost always is.</a:t>
            </a:r>
          </a:p>
          <a:p>
            <a:pPr lvl="1"/>
            <a:r>
              <a:rPr lang="en-US" sz="2400">
                <a:hlinkClick r:id="rId2" action="ppaction://hlinksldjump"/>
              </a:rPr>
              <a:t>chess</a:t>
            </a:r>
            <a:r>
              <a:rPr lang="en-US" sz="2400"/>
              <a:t>, tic-tac-toe, go, checkers</a:t>
            </a:r>
          </a:p>
          <a:p>
            <a:pPr lvl="1">
              <a:buFontTx/>
              <a:buNone/>
            </a:pPr>
            <a:r>
              <a:rPr lang="en-US" sz="2400"/>
              <a:t>	vs.</a:t>
            </a:r>
          </a:p>
          <a:p>
            <a:pPr lvl="1"/>
            <a:r>
              <a:rPr lang="en-US" sz="2400"/>
              <a:t>baseball, billiards, tiddly-winks, marbles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59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A606D-97D6-4E68-BE66-4FD99FF5D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0A92D-1253-60CC-0035-B4CA52E8F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312256"/>
            <a:ext cx="5564188" cy="5056794"/>
          </a:xfrm>
        </p:spPr>
        <p:txBody>
          <a:bodyPr/>
          <a:lstStyle/>
          <a:p>
            <a:r>
              <a:rPr lang="en-US"/>
              <a:t>Assume the board is 8” square</a:t>
            </a:r>
          </a:p>
          <a:p>
            <a:r>
              <a:rPr lang="en-US"/>
              <a:t>Place a penny exactly 4.0747 inches from the bottom and 1.9761 inches from the left</a:t>
            </a:r>
          </a:p>
          <a:p>
            <a:r>
              <a:rPr lang="en-US"/>
              <a:t>Place a penny in the fourth rank (row) and second file (column).</a:t>
            </a:r>
          </a:p>
        </p:txBody>
      </p:sp>
      <p:pic>
        <p:nvPicPr>
          <p:cNvPr id="4" name="Picture 5" descr="D:\Documents and Settings\DStucki\Application Data\Microsoft\Media Catalog\clip0000.GIF">
            <a:extLst>
              <a:ext uri="{FF2B5EF4-FFF2-40B4-BE49-F238E27FC236}">
                <a16:creationId xmlns:a16="http://schemas.microsoft.com/office/drawing/2014/main" id="{20039E1B-92B7-AB2A-4E42-A51FC23CED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67600" y="1676400"/>
            <a:ext cx="3810000" cy="3810000"/>
          </a:xfrm>
          <a:prstGeom prst="rect">
            <a:avLst/>
          </a:prstGeom>
        </p:spPr>
      </p:pic>
      <p:pic>
        <p:nvPicPr>
          <p:cNvPr id="5" name="Picture 9" descr="D:\Documents and Settings\DStucki\Desktop\penny.gif">
            <a:extLst>
              <a:ext uri="{FF2B5EF4-FFF2-40B4-BE49-F238E27FC236}">
                <a16:creationId xmlns:a16="http://schemas.microsoft.com/office/drawing/2014/main" id="{52005C55-1B2A-663C-FF6C-50D6E926E3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58137" y="3109912"/>
            <a:ext cx="500063" cy="4714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74339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83CCE-9EE7-5F00-AD19-9C3A65EFF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E27BA-B666-0971-15F0-B0FF54AF3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Digital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26FBB-AC2F-ED83-EACD-E3EB74DDC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/>
              <a:t>A process that </a:t>
            </a:r>
            <a:r>
              <a:rPr lang="en-US" i="1"/>
              <a:t>makes</a:t>
            </a:r>
            <a:r>
              <a:rPr lang="en-US"/>
              <a:t> things and then later </a:t>
            </a:r>
            <a:r>
              <a:rPr lang="en-US" i="1"/>
              <a:t>identifies</a:t>
            </a:r>
            <a:r>
              <a:rPr lang="en-US"/>
              <a:t> what was made is </a:t>
            </a:r>
            <a:r>
              <a:rPr lang="en-US">
                <a:solidFill>
                  <a:schemeClr val="accent5">
                    <a:lumMod val="75000"/>
                  </a:schemeClr>
                </a:solidFill>
              </a:rPr>
              <a:t>digital</a:t>
            </a:r>
            <a:r>
              <a:rPr lang="en-US"/>
              <a:t> if it is positive and reliable.</a:t>
            </a:r>
          </a:p>
          <a:p>
            <a:r>
              <a:rPr lang="en-US"/>
              <a:t>It is </a:t>
            </a:r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positive</a:t>
            </a:r>
            <a:r>
              <a:rPr lang="en-US"/>
              <a:t> if the reidentification can be </a:t>
            </a:r>
            <a:r>
              <a:rPr lang="en-US" i="1"/>
              <a:t>absolutely perfect</a:t>
            </a:r>
            <a:r>
              <a:rPr lang="en-US"/>
              <a:t>.</a:t>
            </a:r>
          </a:p>
          <a:p>
            <a:r>
              <a:rPr lang="en-US"/>
              <a:t>A positive technique is </a:t>
            </a:r>
            <a:r>
              <a:rPr lang="en-US">
                <a:solidFill>
                  <a:schemeClr val="accent4">
                    <a:lumMod val="50000"/>
                  </a:schemeClr>
                </a:solidFill>
              </a:rPr>
              <a:t>reliable</a:t>
            </a:r>
            <a:r>
              <a:rPr lang="en-US"/>
              <a:t> if it not only can be perfect, but almost always is.</a:t>
            </a:r>
          </a:p>
          <a:p>
            <a:pPr lvl="1"/>
            <a:r>
              <a:rPr lang="en-US" sz="2400">
                <a:hlinkClick r:id="rId2" action="ppaction://hlinksldjump"/>
              </a:rPr>
              <a:t>chess</a:t>
            </a:r>
            <a:r>
              <a:rPr lang="en-US" sz="2400"/>
              <a:t>, tic-tac-toe, go, checkers</a:t>
            </a:r>
          </a:p>
          <a:p>
            <a:pPr lvl="1">
              <a:buFontTx/>
              <a:buNone/>
            </a:pPr>
            <a:r>
              <a:rPr lang="en-US" sz="2400"/>
              <a:t>	vs.</a:t>
            </a:r>
          </a:p>
          <a:p>
            <a:pPr lvl="1"/>
            <a:r>
              <a:rPr lang="en-US" sz="2400"/>
              <a:t>baseball, billiards, tiddly-winks, marbles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0043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4AACC-EABE-B3DB-FB52-0B75D8A76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Medium Independence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8B295-536C-A76A-C9A4-293CA42DA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Form, or structure, is what defines a formal system.</a:t>
            </a:r>
          </a:p>
          <a:p>
            <a:r>
              <a:rPr lang="en-US"/>
              <a:t>Its substance, or material, is irrelevant insofar as it supports the requisite form.</a:t>
            </a:r>
          </a:p>
          <a:p>
            <a:r>
              <a:rPr lang="en-US"/>
              <a:t>Chess</a:t>
            </a:r>
          </a:p>
          <a:p>
            <a:pPr lvl="1"/>
            <a:r>
              <a:rPr lang="en-US"/>
              <a:t>Can be played with pieces of wood, plastic, ivory, patterns of light on a video monitor, sand-drawings, even helicopters on skyscrapers;</a:t>
            </a:r>
          </a:p>
          <a:p>
            <a:pPr lvl="1"/>
            <a:r>
              <a:rPr lang="en-US"/>
              <a:t>but not frogs, shapes traced in water, or mountains.</a:t>
            </a:r>
          </a:p>
          <a:p>
            <a:r>
              <a:rPr lang="en-US"/>
              <a:t>Fire, food, electrical circuits, billiards, baseball are not independent of substance</a:t>
            </a:r>
          </a:p>
        </p:txBody>
      </p:sp>
    </p:spTree>
    <p:extLst>
      <p:ext uri="{BB962C8B-B14F-4D97-AF65-F5344CB8AC3E}">
        <p14:creationId xmlns:p14="http://schemas.microsoft.com/office/powerpoint/2010/main" val="82097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CAE02-5553-4AEE-28A1-62B946934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Automatic Formal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47091-7740-B279-E0CE-FB4A9968C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9905999" cy="52409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A formal system that “moves” by itself.</a:t>
            </a:r>
          </a:p>
          <a:p>
            <a:pPr>
              <a:lnSpc>
                <a:spcPct val="90000"/>
              </a:lnSpc>
            </a:pPr>
            <a:r>
              <a:rPr lang="en-US"/>
              <a:t>A physical device or machine that</a:t>
            </a:r>
          </a:p>
          <a:p>
            <a:pPr lvl="1">
              <a:lnSpc>
                <a:spcPct val="90000"/>
              </a:lnSpc>
            </a:pPr>
            <a:r>
              <a:rPr lang="en-US"/>
              <a:t>has configurations and states which can be regarded as tokens and arrangements of some formal system, and</a:t>
            </a:r>
          </a:p>
          <a:p>
            <a:pPr lvl="1">
              <a:lnSpc>
                <a:spcPct val="90000"/>
              </a:lnSpc>
            </a:pPr>
            <a:r>
              <a:rPr lang="en-US"/>
              <a:t>in its normal operation it automatically manipulates these tokens in accord with the rules of that system.</a:t>
            </a:r>
          </a:p>
          <a:p>
            <a:pPr>
              <a:lnSpc>
                <a:spcPct val="90000"/>
              </a:lnSpc>
            </a:pPr>
            <a:r>
              <a:rPr lang="en-US"/>
              <a:t>E.g., a Computer!</a:t>
            </a:r>
          </a:p>
          <a:p>
            <a:endParaRPr lang="en-US"/>
          </a:p>
          <a:p>
            <a:pPr marL="0" indent="0">
              <a:buNone/>
            </a:pPr>
            <a:r>
              <a:rPr lang="en-US" sz="2600">
                <a:solidFill>
                  <a:srgbClr val="FFFF00"/>
                </a:solidFill>
              </a:rPr>
              <a:t>For more information about this view of computers, see John Haugeland, “What is Mind Design?”, in Mind Design II, MIT press, 1997, pp. 8-15.</a:t>
            </a:r>
          </a:p>
        </p:txBody>
      </p:sp>
    </p:spTree>
    <p:extLst>
      <p:ext uri="{BB962C8B-B14F-4D97-AF65-F5344CB8AC3E}">
        <p14:creationId xmlns:p14="http://schemas.microsoft.com/office/powerpoint/2010/main" val="149705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A6CC5-F519-DCCD-BAD6-02415A4C9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Universal Computation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BA2E4-F417-134C-0E16-6C972FDE3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 most basic idea of computer science:</a:t>
            </a:r>
          </a:p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	</a:t>
            </a:r>
            <a:r>
              <a:rPr lang="en-US">
                <a:solidFill>
                  <a:schemeClr val="bg2"/>
                </a:solidFill>
              </a:rPr>
              <a:t>“You can use one automatic formal</a:t>
            </a:r>
            <a:br>
              <a:rPr lang="en-US">
                <a:solidFill>
                  <a:schemeClr val="bg2"/>
                </a:solidFill>
              </a:rPr>
            </a:br>
            <a:r>
              <a:rPr lang="en-US">
                <a:solidFill>
                  <a:schemeClr val="bg2"/>
                </a:solidFill>
              </a:rPr>
              <a:t>system to </a:t>
            </a:r>
            <a:r>
              <a:rPr lang="en-US" i="1">
                <a:solidFill>
                  <a:schemeClr val="bg2"/>
                </a:solidFill>
              </a:rPr>
              <a:t>implement</a:t>
            </a:r>
            <a:r>
              <a:rPr lang="en-US">
                <a:solidFill>
                  <a:schemeClr val="bg2"/>
                </a:solidFill>
              </a:rPr>
              <a:t> another.”</a:t>
            </a:r>
          </a:p>
          <a:p>
            <a:pPr>
              <a:lnSpc>
                <a:spcPct val="90000"/>
              </a:lnSpc>
            </a:pPr>
            <a:r>
              <a:rPr lang="en-US"/>
              <a:t>This is what </a:t>
            </a:r>
            <a:r>
              <a:rPr lang="en-US" i="1"/>
              <a:t>programming</a:t>
            </a:r>
            <a:r>
              <a:rPr lang="en-US"/>
              <a:t> is!</a:t>
            </a:r>
          </a:p>
          <a:p>
            <a:pPr>
              <a:lnSpc>
                <a:spcPct val="90000"/>
              </a:lnSpc>
            </a:pPr>
            <a:r>
              <a:rPr lang="en-US"/>
              <a:t>One computer implements another when:</a:t>
            </a:r>
          </a:p>
          <a:p>
            <a:pPr lvl="1">
              <a:lnSpc>
                <a:spcPct val="90000"/>
              </a:lnSpc>
            </a:pPr>
            <a:r>
              <a:rPr lang="en-US"/>
              <a:t>some configurations of tokens and positions of the former can be regarded as the tokens and positions of the latter, and</a:t>
            </a:r>
          </a:p>
          <a:p>
            <a:pPr lvl="1">
              <a:lnSpc>
                <a:spcPct val="90000"/>
              </a:lnSpc>
            </a:pPr>
            <a:r>
              <a:rPr lang="en-US"/>
              <a:t>as the former follows its own rules, it automatically manipulates those tokens of the latter in accord with the latter’s rules.</a:t>
            </a:r>
          </a:p>
        </p:txBody>
      </p:sp>
    </p:spTree>
    <p:extLst>
      <p:ext uri="{BB962C8B-B14F-4D97-AF65-F5344CB8AC3E}">
        <p14:creationId xmlns:p14="http://schemas.microsoft.com/office/powerpoint/2010/main" val="1590535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 Friday, </a:t>
            </a:r>
            <a:r>
              <a:rPr lang="en-US" dirty="0"/>
              <a:t>we'll cover a few Java basics</a:t>
            </a:r>
          </a:p>
          <a:p>
            <a:r>
              <a:rPr lang="en-US" dirty="0"/>
              <a:t>Then we will talk about the history of computers and the definition of computer science</a:t>
            </a:r>
          </a:p>
          <a:p>
            <a:r>
              <a:rPr lang="en-US" dirty="0"/>
              <a:t>Come to lab tomorrow (even though we won't have a graded assignment)</a:t>
            </a:r>
          </a:p>
          <a:p>
            <a:pPr lvl="1"/>
            <a:r>
              <a:rPr lang="en-US"/>
              <a:t>I will introduce </a:t>
            </a:r>
            <a:r>
              <a:rPr lang="en-US" dirty="0"/>
              <a:t>IntelliJ</a:t>
            </a:r>
          </a:p>
          <a:p>
            <a:pPr lvl="1"/>
            <a:r>
              <a:rPr lang="en-US"/>
              <a:t>I will </a:t>
            </a:r>
            <a:r>
              <a:rPr lang="en-US" dirty="0"/>
              <a:t>show you how to use OneDrive to save your work</a:t>
            </a:r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Read Chapter 1</a:t>
            </a:r>
          </a:p>
          <a:p>
            <a:r>
              <a:rPr lang="en-US" dirty="0"/>
              <a:t>I recommend installing the following on your computer</a:t>
            </a:r>
          </a:p>
          <a:p>
            <a:pPr lvl="1"/>
            <a:r>
              <a:rPr lang="en-US" dirty="0"/>
              <a:t>Java </a:t>
            </a:r>
            <a:r>
              <a:rPr lang="en-US"/>
              <a:t>JDK 21, </a:t>
            </a:r>
            <a:r>
              <a:rPr lang="en-US" dirty="0"/>
              <a:t>available here: </a:t>
            </a:r>
            <a:r>
              <a:rPr lang="en-US" dirty="0">
                <a:hlinkClick r:id="rId2"/>
              </a:rPr>
              <a:t>https://www.oracle.com/java/technologies/downloads</a:t>
            </a:r>
            <a:r>
              <a:rPr lang="en-US">
                <a:hlinkClick r:id="rId2"/>
              </a:rPr>
              <a:t>/#java21</a:t>
            </a:r>
            <a:endParaRPr lang="en-US" dirty="0"/>
          </a:p>
          <a:p>
            <a:pPr lvl="1"/>
            <a:r>
              <a:rPr lang="en-US" dirty="0"/>
              <a:t>IntelliJ IDEA Community using the installer here: </a:t>
            </a:r>
            <a:r>
              <a:rPr lang="en-US" dirty="0">
                <a:hlinkClick r:id="rId3"/>
              </a:rPr>
              <a:t>https://www.jetbrains.com/idea/download/</a:t>
            </a:r>
            <a:endParaRPr lang="en-US" dirty="0"/>
          </a:p>
          <a:p>
            <a:pPr lvl="1"/>
            <a:r>
              <a:rPr lang="en-US" dirty="0"/>
              <a:t>You should always be able to use the lab, but it's good to have a backup option</a:t>
            </a:r>
          </a:p>
          <a:p>
            <a:pPr lvl="1"/>
            <a:r>
              <a:rPr lang="en-US" dirty="0"/>
              <a:t>Come to office hours if you need assistance!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Prof. Stucki...</a:t>
            </a:r>
          </a:p>
          <a:p>
            <a:r>
              <a:rPr lang="en-US"/>
              <a:t>Who are you?</a:t>
            </a:r>
          </a:p>
          <a:p>
            <a:pPr lvl="1"/>
            <a:r>
              <a:rPr lang="en-US"/>
              <a:t>Name, home town, favorite musician</a:t>
            </a:r>
          </a:p>
          <a:p>
            <a:pPr lvl="1"/>
            <a:r>
              <a:rPr lang="en-US"/>
              <a:t>What was the most surprising thing about first flight?</a:t>
            </a:r>
          </a:p>
          <a:p>
            <a:pPr lvl="1"/>
            <a:r>
              <a:rPr lang="en-US"/>
              <a:t>What is your coding experience?</a:t>
            </a:r>
          </a:p>
          <a:p>
            <a:r>
              <a:rPr lang="en-US"/>
              <a:t>Discussion</a:t>
            </a:r>
          </a:p>
          <a:p>
            <a:pPr lvl="1"/>
            <a:r>
              <a:rPr lang="en-US"/>
              <a:t>What is the purpose of this class?</a:t>
            </a:r>
          </a:p>
          <a:p>
            <a:pPr lvl="1"/>
            <a:r>
              <a:rPr lang="en-US"/>
              <a:t>What do you want to get out of it?</a:t>
            </a:r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you reach 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4000" b="1" dirty="0"/>
              <a:t>E-mail:</a:t>
            </a:r>
            <a:r>
              <a:rPr lang="en-US" sz="4000" dirty="0"/>
              <a:t>		</a:t>
            </a:r>
            <a:r>
              <a:rPr lang="en-US" sz="4000" b="1" dirty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dstucki@otterbein.edu</a:t>
            </a:r>
          </a:p>
          <a:p>
            <a:r>
              <a:rPr lang="en-US" sz="4000" b="1" dirty="0"/>
              <a:t>Office:	</a:t>
            </a:r>
            <a:r>
              <a:rPr lang="en-US" sz="4000" dirty="0"/>
              <a:t>	Comm 141</a:t>
            </a:r>
          </a:p>
          <a:p>
            <a:r>
              <a:rPr lang="en-US" sz="4000" b="1" dirty="0"/>
              <a:t>Phone:	</a:t>
            </a:r>
            <a:r>
              <a:rPr lang="en-US" sz="4000" dirty="0"/>
              <a:t>	</a:t>
            </a:r>
            <a:r>
              <a:rPr lang="en-US" sz="4000" dirty="0">
                <a:solidFill>
                  <a:schemeClr val="accent4"/>
                </a:solidFill>
              </a:rPr>
              <a:t>(614) 823-1722</a:t>
            </a:r>
          </a:p>
          <a:p>
            <a:r>
              <a:rPr lang="en-US" sz="4000" b="1" dirty="0"/>
              <a:t>Office hours:	MWF</a:t>
            </a:r>
            <a:r>
              <a:rPr lang="en-US" sz="4000" dirty="0"/>
              <a:t>	12:30 – 1:30 p.m., </a:t>
            </a:r>
          </a:p>
          <a:p>
            <a:pPr marL="118872" indent="0">
              <a:buNone/>
            </a:pPr>
            <a:r>
              <a:rPr lang="en-US" sz="4000" b="1" dirty="0"/>
              <a:t>			</a:t>
            </a:r>
            <a:r>
              <a:rPr lang="en-US" sz="4000" dirty="0"/>
              <a:t>and by appointment</a:t>
            </a:r>
          </a:p>
          <a:p>
            <a:r>
              <a:rPr lang="en-US" sz="4000" b="1" dirty="0"/>
              <a:t>Website:</a:t>
            </a:r>
            <a:r>
              <a:rPr lang="en-US" dirty="0"/>
              <a:t>	</a:t>
            </a:r>
          </a:p>
          <a:p>
            <a:pPr>
              <a:buNone/>
            </a:pPr>
            <a:r>
              <a:rPr lang="en-US" sz="3500" dirty="0"/>
              <a:t>		</a:t>
            </a:r>
            <a:r>
              <a:rPr lang="en-US" sz="35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http://faculty.otterbein.edu/dstucki/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040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Textbook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9067800" cy="4625609"/>
          </a:xfrm>
        </p:spPr>
        <p:txBody>
          <a:bodyPr>
            <a:normAutofit/>
          </a:bodyPr>
          <a:lstStyle/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600">
                <a:solidFill>
                  <a:schemeClr val="accent2">
                    <a:lumMod val="50000"/>
                  </a:schemeClr>
                </a:solidFill>
              </a:rPr>
              <a:t>Barry Wittman</a:t>
            </a:r>
            <a:r>
              <a:rPr lang="en-US" sz="3600"/>
              <a:t>, Tim Korb, and Aditya Mathur</a:t>
            </a:r>
            <a:endParaRPr lang="en-US" sz="3600" dirty="0"/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b="1" i="1"/>
              <a:t>Attacking Problems with Java</a:t>
            </a:r>
            <a:endParaRPr lang="en-US" sz="3200" b="1" i="1" dirty="0"/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/>
              <a:t>Available at: </a:t>
            </a:r>
            <a:r>
              <a:rPr lang="en-US" sz="3200" u="sng">
                <a:hlinkClick r:id="rId2"/>
              </a:rPr>
              <a:t>https://attacking-problems.github.io/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note about </a:t>
            </a:r>
            <a:r>
              <a:rPr lang="en-US"/>
              <a:t>the book </a:t>
            </a:r>
            <a:r>
              <a:rPr lang="en-US" sz="3100">
                <a:solidFill>
                  <a:schemeClr val="accent5">
                    <a:lumMod val="75000"/>
                  </a:schemeClr>
                </a:solidFill>
              </a:rPr>
              <a:t>(from Dr. Wittman)</a:t>
            </a:r>
            <a:r>
              <a:rPr lang="en-US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book's not bad</a:t>
            </a:r>
          </a:p>
          <a:p>
            <a:pPr lvl="1"/>
            <a:r>
              <a:rPr lang="en-US" dirty="0"/>
              <a:t>At least it's free</a:t>
            </a:r>
          </a:p>
          <a:p>
            <a:pPr lvl="1"/>
            <a:r>
              <a:rPr lang="en-US" dirty="0"/>
              <a:t>Your feedback is highly valued for the next edition</a:t>
            </a:r>
          </a:p>
          <a:p>
            <a:r>
              <a:rPr lang="en-US" dirty="0"/>
              <a:t>I highly encourage you to read it</a:t>
            </a:r>
          </a:p>
          <a:p>
            <a:r>
              <a:rPr lang="en-US" dirty="0"/>
              <a:t>However, computer science is very much an applied science</a:t>
            </a:r>
          </a:p>
          <a:p>
            <a:r>
              <a:rPr lang="en-US" dirty="0"/>
              <a:t>Reading the book is </a:t>
            </a:r>
            <a:r>
              <a:rPr lang="en-US" b="1" dirty="0"/>
              <a:t>not</a:t>
            </a:r>
            <a:r>
              <a:rPr lang="en-US" dirty="0"/>
              <a:t> enough</a:t>
            </a:r>
          </a:p>
          <a:p>
            <a:r>
              <a:rPr lang="en-US" dirty="0"/>
              <a:t>You should be programming every day (or maybe every other day) to master the concepts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Course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1447800"/>
            <a:ext cx="5183190" cy="4343400"/>
          </a:xfrm>
        </p:spPr>
        <p:txBody>
          <a:bodyPr>
            <a:normAutofit/>
          </a:bodyPr>
          <a:lstStyle/>
          <a:p>
            <a:r>
              <a:rPr lang="en-US" dirty="0"/>
              <a:t>Problem solving (writing the algorithm)</a:t>
            </a:r>
          </a:p>
          <a:p>
            <a:r>
              <a:rPr lang="en-US" dirty="0"/>
              <a:t>Converting the algorithm to Java</a:t>
            </a:r>
          </a:p>
          <a:p>
            <a:r>
              <a:rPr lang="en-US" dirty="0"/>
              <a:t>Features of </a:t>
            </a:r>
            <a:r>
              <a:rPr lang="en-US"/>
              <a:t>Java we'll </a:t>
            </a:r>
            <a:r>
              <a:rPr lang="en-US" dirty="0"/>
              <a:t>focus on:</a:t>
            </a:r>
          </a:p>
          <a:p>
            <a:pPr lvl="1"/>
            <a:r>
              <a:rPr lang="en-US" dirty="0"/>
              <a:t>Variables</a:t>
            </a:r>
          </a:p>
          <a:p>
            <a:pPr lvl="1"/>
            <a:r>
              <a:rPr lang="en-US" dirty="0"/>
              <a:t>Mathematical operations</a:t>
            </a:r>
          </a:p>
          <a:p>
            <a:pPr lvl="1"/>
            <a:r>
              <a:rPr lang="en-US" dirty="0"/>
              <a:t>Selection statements (making choices)</a:t>
            </a:r>
          </a:p>
          <a:p>
            <a:pPr lvl="1"/>
            <a:r>
              <a:rPr lang="en-US" dirty="0"/>
              <a:t>Loops (repeating </a:t>
            </a:r>
            <a:r>
              <a:rPr lang="en-US"/>
              <a:t>things)</a:t>
            </a:r>
          </a:p>
          <a:p>
            <a:pPr lvl="1"/>
            <a:r>
              <a:rPr lang="en-US"/>
              <a:t>Methods (dividing work into chunks)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83C2A8-CD19-E4BF-0CBE-924DC1305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124200"/>
            <a:ext cx="4875211" cy="2667000"/>
          </a:xfrm>
        </p:spPr>
        <p:txBody>
          <a:bodyPr>
            <a:normAutofit/>
          </a:bodyPr>
          <a:lstStyle/>
          <a:p>
            <a:pPr lvl="1"/>
            <a:r>
              <a:rPr lang="en-US"/>
              <a:t>Arrays (lists of things)</a:t>
            </a:r>
          </a:p>
          <a:p>
            <a:pPr lvl="1"/>
            <a:r>
              <a:rPr lang="en-US"/>
              <a:t>Input and output</a:t>
            </a:r>
          </a:p>
          <a:p>
            <a:pPr lvl="1"/>
            <a:r>
              <a:rPr lang="en-US"/>
              <a:t>Classes and object orientation</a:t>
            </a:r>
          </a:p>
          <a:p>
            <a:pPr lvl="1"/>
            <a:r>
              <a:rPr lang="en-US"/>
              <a:t>Searching and sorting</a:t>
            </a:r>
          </a:p>
          <a:p>
            <a:pPr lvl="1"/>
            <a:r>
              <a:rPr lang="en-US"/>
              <a:t>Image and audio processing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more information, visit </a:t>
            </a:r>
            <a:r>
              <a:rPr lang="en-US"/>
              <a:t>the course web site: </a:t>
            </a:r>
            <a:r>
              <a:rPr lang="en-US" sz="2600" b="1" dirty="0">
                <a:latin typeface="Courier New" pitchFamily="49" charset="0"/>
                <a:cs typeface="Courier New" pitchFamily="49" charset="0"/>
                <a:hlinkClick r:id="rId2"/>
              </a:rPr>
              <a:t>http://faculty.otterbein.</a:t>
            </a:r>
            <a:r>
              <a:rPr lang="en-US" sz="2600" b="1">
                <a:latin typeface="Courier New" pitchFamily="49" charset="0"/>
                <a:cs typeface="Courier New" pitchFamily="49" charset="0"/>
                <a:hlinkClick r:id="rId2"/>
              </a:rPr>
              <a:t>edu/dstucki/</a:t>
            </a:r>
            <a:r>
              <a:rPr lang="en-US" sz="2600" b="1" dirty="0">
                <a:latin typeface="Courier New" pitchFamily="49" charset="0"/>
                <a:cs typeface="Courier New" pitchFamily="49" charset="0"/>
                <a:hlinkClick r:id="rId2"/>
              </a:rPr>
              <a:t>comp1600</a:t>
            </a:r>
            <a:endParaRPr lang="en-US" sz="2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/>
              <a:t>The </a:t>
            </a:r>
            <a:r>
              <a:rPr lang="en-US" dirty="0"/>
              <a:t>webpage will contain:</a:t>
            </a:r>
          </a:p>
          <a:p>
            <a:pPr lvl="1"/>
            <a:r>
              <a:rPr lang="en-US"/>
              <a:t>The syllabus</a:t>
            </a:r>
          </a:p>
          <a:p>
            <a:pPr lvl="1"/>
            <a:r>
              <a:rPr lang="en-US"/>
              <a:t>The </a:t>
            </a:r>
            <a:r>
              <a:rPr lang="en-US" dirty="0"/>
              <a:t>most current schedule</a:t>
            </a:r>
          </a:p>
          <a:p>
            <a:pPr lvl="1"/>
            <a:r>
              <a:rPr lang="en-US" dirty="0"/>
              <a:t>Notes available for download</a:t>
            </a:r>
          </a:p>
          <a:p>
            <a:pPr lvl="1"/>
            <a:r>
              <a:rPr lang="en-US" dirty="0"/>
              <a:t>Reminders about projects and exams</a:t>
            </a:r>
          </a:p>
          <a:p>
            <a:pPr lvl="1"/>
            <a:r>
              <a:rPr lang="en-US"/>
              <a:t>Detailed </a:t>
            </a:r>
            <a:r>
              <a:rPr lang="en-US" dirty="0"/>
              <a:t>policies and guidelines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Five projects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35% of your grade will be five projects</a:t>
            </a:r>
          </a:p>
          <a:p>
            <a:r>
              <a:rPr lang="en-US" dirty="0"/>
              <a:t>Each will focus on a different area from the course:</a:t>
            </a:r>
          </a:p>
          <a:p>
            <a:pPr lvl="1"/>
            <a:r>
              <a:rPr lang="en-US" dirty="0"/>
              <a:t>I/O and arithmetic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/>
              <a:t> statements</a:t>
            </a:r>
          </a:p>
          <a:p>
            <a:pPr lvl="1"/>
            <a:r>
              <a:rPr lang="en-US" dirty="0"/>
              <a:t>Loops</a:t>
            </a:r>
          </a:p>
          <a:p>
            <a:pPr lvl="1"/>
            <a:r>
              <a:rPr lang="en-US" dirty="0"/>
              <a:t>Methods and arrays</a:t>
            </a:r>
          </a:p>
          <a:p>
            <a:pPr lvl="1"/>
            <a:r>
              <a:rPr lang="en-US" dirty="0"/>
              <a:t>Sorting, searching, and image processing</a:t>
            </a:r>
          </a:p>
          <a:p>
            <a:r>
              <a:rPr lang="en-US" dirty="0"/>
              <a:t>Each project </a:t>
            </a:r>
            <a:r>
              <a:rPr lang="en-US"/>
              <a:t>is individual, not group, effort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1593</TotalTime>
  <Words>1744</Words>
  <Application>Microsoft Office PowerPoint</Application>
  <PresentationFormat>Widescreen</PresentationFormat>
  <Paragraphs>271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Courier New</vt:lpstr>
      <vt:lpstr>Monotype Sorts</vt:lpstr>
      <vt:lpstr>Times New Roman</vt:lpstr>
      <vt:lpstr>Tw Cen MT</vt:lpstr>
      <vt:lpstr>Wingdings 2</vt:lpstr>
      <vt:lpstr>Circuit</vt:lpstr>
      <vt:lpstr>COMP 1600 Introduction to Programming</vt:lpstr>
      <vt:lpstr>I really hate this darn machine; I wish that they would sell it. It won’t do what I want it to, but only what I tell it.</vt:lpstr>
      <vt:lpstr>Introductions</vt:lpstr>
      <vt:lpstr>How can you reach me?</vt:lpstr>
      <vt:lpstr>Textbook</vt:lpstr>
      <vt:lpstr>A note about the book (from Dr. Wittman)…</vt:lpstr>
      <vt:lpstr>Course focus</vt:lpstr>
      <vt:lpstr>More information</vt:lpstr>
      <vt:lpstr>Five projects</vt:lpstr>
      <vt:lpstr>Turning in projects</vt:lpstr>
      <vt:lpstr>In-Class Labs</vt:lpstr>
      <vt:lpstr>Programming projects</vt:lpstr>
      <vt:lpstr>Pop Quizzes</vt:lpstr>
      <vt:lpstr>Exams</vt:lpstr>
      <vt:lpstr>Tentative schedule</vt:lpstr>
      <vt:lpstr>Attendance</vt:lpstr>
      <vt:lpstr>R-E-S-P-E-C-T</vt:lpstr>
      <vt:lpstr>Academic dishonesty</vt:lpstr>
      <vt:lpstr>Preliminaries</vt:lpstr>
      <vt:lpstr>Token Manipulation Systems</vt:lpstr>
      <vt:lpstr>Digital Systems</vt:lpstr>
      <vt:lpstr>Chess</vt:lpstr>
      <vt:lpstr>Digital Systems</vt:lpstr>
      <vt:lpstr>Medium Independence</vt:lpstr>
      <vt:lpstr>Automatic Formal Systems</vt:lpstr>
      <vt:lpstr>Universal Computation</vt:lpstr>
      <vt:lpstr>Next time…</vt:lpstr>
      <vt:lpstr>Reminders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16</cp:revision>
  <dcterms:created xsi:type="dcterms:W3CDTF">2001-05-01T04:07:56Z</dcterms:created>
  <dcterms:modified xsi:type="dcterms:W3CDTF">2025-08-20T15:02:56Z</dcterms:modified>
</cp:coreProperties>
</file>