
<file path=[Content_Types].xml><?xml version="1.0" encoding="utf-8"?>
<Types xmlns="http://schemas.openxmlformats.org/package/2006/content-types">
  <Default Extension="emf" ContentType="image/x-emf"/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>
  <p:sldMasterIdLst>
    <p:sldMasterId id="2147483690" r:id="rId4"/>
  </p:sldMasterIdLst>
  <p:notesMasterIdLst>
    <p:notesMasterId r:id="rId22"/>
  </p:notesMasterIdLst>
  <p:sldIdLst>
    <p:sldId id="258" r:id="rId5"/>
    <p:sldId id="260" r:id="rId6"/>
    <p:sldId id="395" r:id="rId7"/>
    <p:sldId id="256" r:id="rId8"/>
    <p:sldId id="396" r:id="rId9"/>
    <p:sldId id="268" r:id="rId10"/>
    <p:sldId id="257" r:id="rId11"/>
    <p:sldId id="262" r:id="rId12"/>
    <p:sldId id="259" r:id="rId13"/>
    <p:sldId id="397" r:id="rId14"/>
    <p:sldId id="261" r:id="rId15"/>
    <p:sldId id="263" r:id="rId16"/>
    <p:sldId id="264" r:id="rId17"/>
    <p:sldId id="265" r:id="rId18"/>
    <p:sldId id="266" r:id="rId19"/>
    <p:sldId id="267" r:id="rId20"/>
    <p:sldId id="346" r:id="rId21"/>
  </p:sldIdLst>
  <p:sldSz cx="12192000" cy="6858000"/>
  <p:notesSz cx="6858000" cy="9144000"/>
  <p:embeddedFontLst>
    <p:embeddedFont>
      <p:font typeface="Tw Cen MT" panose="020B0602020104020603" pitchFamily="34" charset="0"/>
      <p:regular r:id="rId23"/>
      <p:bold r:id="rId24"/>
      <p:italic r:id="rId25"/>
      <p:boldItalic r:id="rId26"/>
    </p:embeddedFont>
  </p:embeddedFont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FBB4A3F-8B62-4073-BFC0-7CECEBBEDDB0}" v="5" dt="2025-11-24T13:48:18.81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972" autoAdjust="0"/>
    <p:restoredTop sz="90974" autoAdjust="0"/>
  </p:normalViewPr>
  <p:slideViewPr>
    <p:cSldViewPr>
      <p:cViewPr varScale="1">
        <p:scale>
          <a:sx n="109" d="100"/>
          <a:sy n="109" d="100"/>
        </p:scale>
        <p:origin x="822" y="10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font" Target="fonts/font4.fntdata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font" Target="fonts/font3.fntdata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font" Target="fonts/font2.fntdata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font" Target="fonts/font1.fntdata"/><Relationship Id="rId28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notesMaster" Target="notesMasters/notesMaster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9231FAF7-60EF-99DC-033A-D921AA4BD81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583C4B6-BFAE-476A-8E97-33D9F340B719}" type="slidenum">
              <a:rPr lang="en-US" altLang="en-US"/>
              <a:pPr/>
              <a:t>4</a:t>
            </a:fld>
            <a:endParaRPr lang="en-US" altLang="en-US"/>
          </a:p>
        </p:txBody>
      </p:sp>
      <p:sp>
        <p:nvSpPr>
          <p:cNvPr id="21506" name="Rectangle 2">
            <a:extLst>
              <a:ext uri="{FF2B5EF4-FFF2-40B4-BE49-F238E27FC236}">
                <a16:creationId xmlns:a16="http://schemas.microsoft.com/office/drawing/2014/main" id="{DD2E49CD-1F50-C936-BBAE-B2C767A4698B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7" name="Rectangle 3">
            <a:extLst>
              <a:ext uri="{FF2B5EF4-FFF2-40B4-BE49-F238E27FC236}">
                <a16:creationId xmlns:a16="http://schemas.microsoft.com/office/drawing/2014/main" id="{6D9015FE-032D-BD76-83C8-8506005B21C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81027C2E-FFC8-BC7F-B483-34C93D03531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DC0C235-B3D0-43AC-B610-67B4C8CA791C}" type="slidenum">
              <a:rPr lang="en-US" altLang="en-US"/>
              <a:pPr/>
              <a:t>13</a:t>
            </a:fld>
            <a:endParaRPr lang="en-US" altLang="en-US"/>
          </a:p>
        </p:txBody>
      </p:sp>
      <p:sp>
        <p:nvSpPr>
          <p:cNvPr id="29698" name="Rectangle 2">
            <a:extLst>
              <a:ext uri="{FF2B5EF4-FFF2-40B4-BE49-F238E27FC236}">
                <a16:creationId xmlns:a16="http://schemas.microsoft.com/office/drawing/2014/main" id="{2719D401-2FAC-28DE-A320-2A0ED5B3BC39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9" name="Rectangle 3">
            <a:extLst>
              <a:ext uri="{FF2B5EF4-FFF2-40B4-BE49-F238E27FC236}">
                <a16:creationId xmlns:a16="http://schemas.microsoft.com/office/drawing/2014/main" id="{53024AA2-94FD-62C0-7B74-5002D9E3B31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71E29962-90DB-8129-5E5E-3AB5568275B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D1CB775-736C-4AFF-9DD4-EDC738A9D6E8}" type="slidenum">
              <a:rPr lang="en-US" altLang="en-US"/>
              <a:pPr/>
              <a:t>14</a:t>
            </a:fld>
            <a:endParaRPr lang="en-US" altLang="en-US"/>
          </a:p>
        </p:txBody>
      </p:sp>
      <p:sp>
        <p:nvSpPr>
          <p:cNvPr id="30722" name="Rectangle 2">
            <a:extLst>
              <a:ext uri="{FF2B5EF4-FFF2-40B4-BE49-F238E27FC236}">
                <a16:creationId xmlns:a16="http://schemas.microsoft.com/office/drawing/2014/main" id="{9CB35684-7604-6156-2522-D7955AD19A51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3" name="Rectangle 3">
            <a:extLst>
              <a:ext uri="{FF2B5EF4-FFF2-40B4-BE49-F238E27FC236}">
                <a16:creationId xmlns:a16="http://schemas.microsoft.com/office/drawing/2014/main" id="{B59F1DB8-8DFE-4DFB-43E6-F56D1BC9174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B52F7DC3-9B7F-A35A-2744-4807FC61785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35EE7E5-ACFD-4ADA-A0E0-E4E6FA25422E}" type="slidenum">
              <a:rPr lang="en-US" altLang="en-US"/>
              <a:pPr/>
              <a:t>15</a:t>
            </a:fld>
            <a:endParaRPr lang="en-US" altLang="en-US"/>
          </a:p>
        </p:txBody>
      </p:sp>
      <p:sp>
        <p:nvSpPr>
          <p:cNvPr id="31746" name="Rectangle 2">
            <a:extLst>
              <a:ext uri="{FF2B5EF4-FFF2-40B4-BE49-F238E27FC236}">
                <a16:creationId xmlns:a16="http://schemas.microsoft.com/office/drawing/2014/main" id="{A80A1BD2-AD7B-98F0-85E9-E5087F73AC77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7" name="Rectangle 3">
            <a:extLst>
              <a:ext uri="{FF2B5EF4-FFF2-40B4-BE49-F238E27FC236}">
                <a16:creationId xmlns:a16="http://schemas.microsoft.com/office/drawing/2014/main" id="{D86C1822-0DD1-5543-E26D-DC00D9066AB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5451F722-9424-EEA9-3931-7541AF1C14C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8F49F14-A7B8-4B1D-92D7-82E43ED2D01A}" type="slidenum">
              <a:rPr lang="en-US" altLang="en-US"/>
              <a:pPr/>
              <a:t>16</a:t>
            </a:fld>
            <a:endParaRPr lang="en-US" altLang="en-US"/>
          </a:p>
        </p:txBody>
      </p:sp>
      <p:sp>
        <p:nvSpPr>
          <p:cNvPr id="32770" name="Rectangle 2">
            <a:extLst>
              <a:ext uri="{FF2B5EF4-FFF2-40B4-BE49-F238E27FC236}">
                <a16:creationId xmlns:a16="http://schemas.microsoft.com/office/drawing/2014/main" id="{9F7870B2-7453-462B-3597-117C531C096E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1" name="Rectangle 3">
            <a:extLst>
              <a:ext uri="{FF2B5EF4-FFF2-40B4-BE49-F238E27FC236}">
                <a16:creationId xmlns:a16="http://schemas.microsoft.com/office/drawing/2014/main" id="{0E167BF0-39A8-9CCC-7E8A-DE3D2941140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5B840DB6-C704-0FEC-4CBF-2C0647E7CD8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96E8C66-EBF7-4E2D-91FA-2B4106DDD06B}" type="slidenum">
              <a:rPr lang="en-US" altLang="en-US"/>
              <a:pPr/>
              <a:t>5</a:t>
            </a:fld>
            <a:endParaRPr lang="en-US" altLang="en-US"/>
          </a:p>
        </p:txBody>
      </p:sp>
      <p:sp>
        <p:nvSpPr>
          <p:cNvPr id="22530" name="Rectangle 2">
            <a:extLst>
              <a:ext uri="{FF2B5EF4-FFF2-40B4-BE49-F238E27FC236}">
                <a16:creationId xmlns:a16="http://schemas.microsoft.com/office/drawing/2014/main" id="{68DE1C8A-4FFE-E5F9-1C25-6868D0F0186A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C337F30D-D072-7A9F-CA8B-B3437529C89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7BFC92BF-067E-3622-4040-3E165C385B0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DBBF80A-C65C-424A-B99B-BCA5A927E7C7}" type="slidenum">
              <a:rPr lang="en-US" altLang="en-US"/>
              <a:pPr/>
              <a:t>6</a:t>
            </a:fld>
            <a:endParaRPr lang="en-US" altLang="en-US"/>
          </a:p>
        </p:txBody>
      </p:sp>
      <p:sp>
        <p:nvSpPr>
          <p:cNvPr id="34818" name="Rectangle 2">
            <a:extLst>
              <a:ext uri="{FF2B5EF4-FFF2-40B4-BE49-F238E27FC236}">
                <a16:creationId xmlns:a16="http://schemas.microsoft.com/office/drawing/2014/main" id="{C7BDAAE8-5CC6-564A-AE56-BC6057F9ABAA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Rectangle 3">
            <a:extLst>
              <a:ext uri="{FF2B5EF4-FFF2-40B4-BE49-F238E27FC236}">
                <a16:creationId xmlns:a16="http://schemas.microsoft.com/office/drawing/2014/main" id="{2D3F48FD-8BEA-6D99-558C-01D7BB2D613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CC2AAFC9-D7C0-11E5-291B-8A5875E8ECD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2F23229-D447-4F0E-A044-73A6B36F91B3}" type="slidenum">
              <a:rPr lang="en-US" altLang="en-US"/>
              <a:pPr/>
              <a:t>7</a:t>
            </a:fld>
            <a:endParaRPr lang="en-US" altLang="en-US"/>
          </a:p>
        </p:txBody>
      </p:sp>
      <p:sp>
        <p:nvSpPr>
          <p:cNvPr id="23554" name="Rectangle 2">
            <a:extLst>
              <a:ext uri="{FF2B5EF4-FFF2-40B4-BE49-F238E27FC236}">
                <a16:creationId xmlns:a16="http://schemas.microsoft.com/office/drawing/2014/main" id="{FEED2492-A7F3-029E-2572-8C164BE3EC28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5" name="Rectangle 3">
            <a:extLst>
              <a:ext uri="{FF2B5EF4-FFF2-40B4-BE49-F238E27FC236}">
                <a16:creationId xmlns:a16="http://schemas.microsoft.com/office/drawing/2014/main" id="{D67E995E-8E8E-6C90-11CB-21729820D24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6C5ED53D-895C-4D8F-137F-4EB0C13405B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68424F7-05AE-480A-BE73-D8EF35B74875}" type="slidenum">
              <a:rPr lang="en-US" altLang="en-US"/>
              <a:pPr/>
              <a:t>8</a:t>
            </a:fld>
            <a:endParaRPr lang="en-US" altLang="en-US"/>
          </a:p>
        </p:txBody>
      </p:sp>
      <p:sp>
        <p:nvSpPr>
          <p:cNvPr id="24578" name="Rectangle 2">
            <a:extLst>
              <a:ext uri="{FF2B5EF4-FFF2-40B4-BE49-F238E27FC236}">
                <a16:creationId xmlns:a16="http://schemas.microsoft.com/office/drawing/2014/main" id="{1E30F233-DF99-0025-8912-AF61F70E28A5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Rectangle 3">
            <a:extLst>
              <a:ext uri="{FF2B5EF4-FFF2-40B4-BE49-F238E27FC236}">
                <a16:creationId xmlns:a16="http://schemas.microsoft.com/office/drawing/2014/main" id="{EC36A232-1B38-F5D4-C88B-C359DBDFB61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9F1DC31F-AC8C-D55B-B84A-94D16454694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2A4508D-A937-4CC8-BF1E-3126FC11530F}" type="slidenum">
              <a:rPr lang="en-US" altLang="en-US"/>
              <a:pPr/>
              <a:t>9</a:t>
            </a:fld>
            <a:endParaRPr lang="en-US" altLang="en-US"/>
          </a:p>
        </p:txBody>
      </p:sp>
      <p:sp>
        <p:nvSpPr>
          <p:cNvPr id="25602" name="Rectangle 2">
            <a:extLst>
              <a:ext uri="{FF2B5EF4-FFF2-40B4-BE49-F238E27FC236}">
                <a16:creationId xmlns:a16="http://schemas.microsoft.com/office/drawing/2014/main" id="{260B9D82-0464-57F1-605B-C82FF866DB13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3" name="Rectangle 3">
            <a:extLst>
              <a:ext uri="{FF2B5EF4-FFF2-40B4-BE49-F238E27FC236}">
                <a16:creationId xmlns:a16="http://schemas.microsoft.com/office/drawing/2014/main" id="{9F6E5997-4AA1-1E09-FF57-26F9CA539EC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DAE9E352-14C8-7D60-3C1F-CD8D27CF56E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B0096E9-AEFF-4D4F-9F03-6EAA17D6677C}" type="slidenum">
              <a:rPr lang="en-US" altLang="en-US"/>
              <a:pPr/>
              <a:t>10</a:t>
            </a:fld>
            <a:endParaRPr lang="en-US" altLang="en-US"/>
          </a:p>
        </p:txBody>
      </p:sp>
      <p:sp>
        <p:nvSpPr>
          <p:cNvPr id="26626" name="Rectangle 2">
            <a:extLst>
              <a:ext uri="{FF2B5EF4-FFF2-40B4-BE49-F238E27FC236}">
                <a16:creationId xmlns:a16="http://schemas.microsoft.com/office/drawing/2014/main" id="{57F6F958-6DD4-CD88-73F7-4C24F4CDA5D1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7" name="Rectangle 3">
            <a:extLst>
              <a:ext uri="{FF2B5EF4-FFF2-40B4-BE49-F238E27FC236}">
                <a16:creationId xmlns:a16="http://schemas.microsoft.com/office/drawing/2014/main" id="{DD66DFA5-D8EC-2587-9F2C-61868F75BB8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873CE7B2-D8C9-AE43-07CD-D12789EBFCE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BCD06F4-CF3C-4310-87EA-B5D00BFC3949}" type="slidenum">
              <a:rPr lang="en-US" altLang="en-US"/>
              <a:pPr/>
              <a:t>11</a:t>
            </a:fld>
            <a:endParaRPr lang="en-US" altLang="en-US"/>
          </a:p>
        </p:txBody>
      </p:sp>
      <p:sp>
        <p:nvSpPr>
          <p:cNvPr id="27650" name="Rectangle 2">
            <a:extLst>
              <a:ext uri="{FF2B5EF4-FFF2-40B4-BE49-F238E27FC236}">
                <a16:creationId xmlns:a16="http://schemas.microsoft.com/office/drawing/2014/main" id="{998FDA3D-DABD-0A30-8A4F-088DFF62EFF7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1" name="Rectangle 3">
            <a:extLst>
              <a:ext uri="{FF2B5EF4-FFF2-40B4-BE49-F238E27FC236}">
                <a16:creationId xmlns:a16="http://schemas.microsoft.com/office/drawing/2014/main" id="{42E7D42A-B2DC-7D11-FE83-E250471B34B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E48AB7C5-2D79-611A-7EDF-AC9BD0C85B1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5ED932E-99A4-4CAE-9378-2146D0080BB5}" type="slidenum">
              <a:rPr lang="en-US" altLang="en-US"/>
              <a:pPr/>
              <a:t>12</a:t>
            </a:fld>
            <a:endParaRPr lang="en-US" altLang="en-US"/>
          </a:p>
        </p:txBody>
      </p:sp>
      <p:sp>
        <p:nvSpPr>
          <p:cNvPr id="28674" name="Rectangle 2">
            <a:extLst>
              <a:ext uri="{FF2B5EF4-FFF2-40B4-BE49-F238E27FC236}">
                <a16:creationId xmlns:a16="http://schemas.microsoft.com/office/drawing/2014/main" id="{EF82C1C5-80FE-55B9-0C9C-8ACD2E9F92FD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5" name="Rectangle 3">
            <a:extLst>
              <a:ext uri="{FF2B5EF4-FFF2-40B4-BE49-F238E27FC236}">
                <a16:creationId xmlns:a16="http://schemas.microsoft.com/office/drawing/2014/main" id="{8FF31B31-C69D-A81A-A39C-7A153D674D1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  <a:prstGeom prst="rect">
            <a:avLst/>
          </a:prstGeom>
        </p:spPr>
        <p:txBody>
          <a:bodyPr/>
          <a:lstStyle/>
          <a:p>
            <a:fld id="{6444479B-705B-4489-957E-7E8A228BDFA0}" type="datetime1">
              <a:rPr lang="en-US" smtClean="0"/>
              <a:t>11/30/2025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36059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7DA38F49-B3E2-4BF0-BEC7-C30D34ABBB8D}" type="datetime1">
              <a:rPr lang="en-US" smtClean="0"/>
              <a:t>11/30/2025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8814753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7DA38F49-B3E2-4BF0-BEC7-C30D34ABBB8D}" type="datetime1">
              <a:rPr lang="en-US" smtClean="0"/>
              <a:t>11/30/2025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8410696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7DA38F49-B3E2-4BF0-BEC7-C30D34ABBB8D}" type="datetime1">
              <a:rPr lang="en-US" smtClean="0"/>
              <a:t>11/30/2025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51046726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7DA38F49-B3E2-4BF0-BEC7-C30D34ABBB8D}" type="datetime1">
              <a:rPr lang="en-US" smtClean="0"/>
              <a:t>11/30/2025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5909205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7DA38F49-B3E2-4BF0-BEC7-C30D34ABBB8D}" type="datetime1">
              <a:rPr lang="en-US" smtClean="0"/>
              <a:t>11/30/2025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5692129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7DA38F49-B3E2-4BF0-BEC7-C30D34ABBB8D}" type="datetime1">
              <a:rPr lang="en-US" smtClean="0"/>
              <a:t>11/30/2025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3375562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C07B66AD-7C08-490A-ADA4-B47E10FB2407}" type="datetime1">
              <a:rPr lang="en-US" smtClean="0"/>
              <a:t>11/30/2025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027517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05B95027-4255-49E7-9841-CD21BCC99996}" type="datetime1">
              <a:rPr lang="en-US" smtClean="0"/>
              <a:t>11/30/2025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23516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304800"/>
            <a:ext cx="9905998" cy="877888"/>
          </a:xfrm>
        </p:spPr>
        <p:txBody>
          <a:bodyPr>
            <a:norm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9F89F774-3FA6-43B8-9241-99959C8FD463}" type="datetime1">
              <a:rPr lang="en-US" smtClean="0"/>
              <a:t>11/30/2025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4759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F9504452-5DCC-4FE2-A5C9-8A5EF6714D65}" type="datetime1">
              <a:rPr lang="en-US" smtClean="0"/>
              <a:t>11/30/2025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77887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E579ABC2-0180-4F3A-A895-A85BC724D472}" type="datetime1">
              <a:rPr lang="en-US" smtClean="0"/>
              <a:t>11/30/2025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29879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6AEEA9BA-4E8F-439E-BEA4-91FBA01E3F5F}" type="datetime1">
              <a:rPr lang="en-US" smtClean="0"/>
              <a:t>11/30/2025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10230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BE15BF18-0007-481C-AA29-413124BC3EE7}" type="datetime1">
              <a:rPr lang="en-US" smtClean="0"/>
              <a:t>11/30/2025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58789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09BE9870-3748-43AD-B547-02A075CB4A1D}" type="datetime1">
              <a:rPr lang="en-US" smtClean="0"/>
              <a:t>11/30/2025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92354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558E7897-33C5-4F1A-9307-D068E37F3DC7}" type="datetime1">
              <a:rPr lang="en-US" smtClean="0"/>
              <a:t>11/30/2025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5158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82E171BA-CC09-47C8-A6DF-F5C5CB59CEEC}" type="datetime1">
              <a:rPr lang="en-US" smtClean="0"/>
              <a:t>11/30/2025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6018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5641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1312256"/>
            <a:ext cx="9905999" cy="50567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434236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  <p:sldLayoutId id="2147483703" r:id="rId13"/>
    <p:sldLayoutId id="2147483704" r:id="rId14"/>
    <p:sldLayoutId id="2147483705" r:id="rId15"/>
    <p:sldLayoutId id="2147483706" r:id="rId16"/>
    <p:sldLayoutId id="2147483707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file:///I:\COMP%201600\PowerPoints\reverseString.doc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emf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6A494F-2895-818F-A5BA-833ED53597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9477376" cy="2387600"/>
          </a:xfrm>
        </p:spPr>
        <p:txBody>
          <a:bodyPr/>
          <a:lstStyle/>
          <a:p>
            <a:r>
              <a:rPr lang="en-US"/>
              <a:t>COMP 1600</a:t>
            </a:r>
            <a:br>
              <a:rPr lang="en-US"/>
            </a:br>
            <a:r>
              <a:rPr lang="en-US"/>
              <a:t>Introduction to Programming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354CF19-68BD-3962-780F-6DDE9D565C5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/>
              <a:t>David J Stucki</a:t>
            </a:r>
          </a:p>
          <a:p>
            <a:r>
              <a:rPr lang="en-US"/>
              <a:t>Fall 2025</a:t>
            </a:r>
          </a:p>
        </p:txBody>
      </p:sp>
    </p:spTree>
    <p:extLst>
      <p:ext uri="{BB962C8B-B14F-4D97-AF65-F5344CB8AC3E}">
        <p14:creationId xmlns:p14="http://schemas.microsoft.com/office/powerpoint/2010/main" val="38550451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CDAA232A-7F25-7AF0-D9E8-0C80CDE938C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en-US"/>
              <a:t>Reverse String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ECD591C1-824E-0BD5-0A7F-F845EF8A65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Problem Decomposition</a:t>
            </a:r>
          </a:p>
          <a:p>
            <a:endParaRPr lang="en-US"/>
          </a:p>
        </p:txBody>
      </p:sp>
      <p:pic>
        <p:nvPicPr>
          <p:cNvPr id="8195" name="Picture 3">
            <a:extLst>
              <a:ext uri="{FF2B5EF4-FFF2-40B4-BE49-F238E27FC236}">
                <a16:creationId xmlns:a16="http://schemas.microsoft.com/office/drawing/2014/main" id="{C2012A40-3957-6B6E-67B9-7AEDDA2512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800" y="2514600"/>
            <a:ext cx="7924800" cy="2457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283F6268-6DD0-2578-964E-120ED26AAB3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en-US"/>
              <a:t>Reverse String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EFCB785-3608-4899-17B0-F8DB3139E8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Combination Step</a:t>
            </a:r>
          </a:p>
          <a:p>
            <a:endParaRPr lang="en-US"/>
          </a:p>
        </p:txBody>
      </p:sp>
      <p:pic>
        <p:nvPicPr>
          <p:cNvPr id="9219" name="Picture 3">
            <a:extLst>
              <a:ext uri="{FF2B5EF4-FFF2-40B4-BE49-F238E27FC236}">
                <a16:creationId xmlns:a16="http://schemas.microsoft.com/office/drawing/2014/main" id="{78FB6FD8-A070-4161-40C6-A0DBC20B1AA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1524000"/>
            <a:ext cx="6038850" cy="427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78F9B210-FA83-073B-5761-2116D709007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cap="none"/>
              <a:t>reverseString</a:t>
            </a:r>
            <a:r>
              <a:rPr lang="en-US" altLang="en-US"/>
              <a:t> Solution</a:t>
            </a:r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6FFB92EB-88E0-5B63-2EFE-8AB281489DAE}"/>
              </a:ext>
            </a:extLst>
          </p:cNvPr>
          <p:cNvSpPr txBox="1">
            <a:spLocks/>
          </p:cNvSpPr>
          <p:nvPr/>
        </p:nvSpPr>
        <p:spPr>
          <a:xfrm>
            <a:off x="1141412" y="1600200"/>
            <a:ext cx="9905999" cy="41148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54864" tIns="91440" rtlCol="0">
            <a:normAutofit/>
          </a:bodyPr>
          <a:lstStyle/>
          <a:p>
            <a:pPr marL="457200">
              <a:buFontTx/>
              <a:buNone/>
            </a:pPr>
            <a:r>
              <a:rPr lang="en-US" altLang="en-US" sz="2800" b="1">
                <a:solidFill>
                  <a:srgbClr val="0070C0"/>
                </a:solidFill>
                <a:latin typeface="Courier New" panose="02070309020205020404" pitchFamily="49" charset="0"/>
              </a:rPr>
              <a:t>public</a:t>
            </a:r>
            <a:r>
              <a:rPr lang="en-US" altLang="en-US" sz="2800" b="1">
                <a:latin typeface="Courier New" panose="02070309020205020404" pitchFamily="49" charset="0"/>
              </a:rPr>
              <a:t> String reverseString (String t) {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z="2800" b="1">
                <a:latin typeface="Courier New" panose="02070309020205020404" pitchFamily="49" charset="0"/>
              </a:rPr>
              <a:t>	  String s = t;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z="2800" b="1">
                <a:latin typeface="Courier New" panose="02070309020205020404" pitchFamily="49" charset="0"/>
              </a:rPr>
              <a:t>	  </a:t>
            </a:r>
            <a:r>
              <a:rPr lang="en-US" altLang="en-US" sz="2800" b="1">
                <a:solidFill>
                  <a:srgbClr val="0070C0"/>
                </a:solidFill>
                <a:latin typeface="Courier New" panose="02070309020205020404" pitchFamily="49" charset="0"/>
              </a:rPr>
              <a:t>if</a:t>
            </a:r>
            <a:r>
              <a:rPr lang="en-US" altLang="en-US" sz="2800" b="1">
                <a:latin typeface="Courier New" panose="02070309020205020404" pitchFamily="49" charset="0"/>
              </a:rPr>
              <a:t> (s.length() != 0) {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z="2800" b="1">
                <a:latin typeface="Courier New" panose="02070309020205020404" pitchFamily="49" charset="0"/>
              </a:rPr>
              <a:t>	    </a:t>
            </a:r>
            <a:r>
              <a:rPr lang="en-US" altLang="en-US" sz="2800" b="1">
                <a:solidFill>
                  <a:srgbClr val="0070C0"/>
                </a:solidFill>
                <a:latin typeface="Courier New" panose="02070309020205020404" pitchFamily="49" charset="0"/>
              </a:rPr>
              <a:t>char</a:t>
            </a:r>
            <a:r>
              <a:rPr lang="en-US" altLang="en-US" sz="2800" b="1">
                <a:latin typeface="Courier New" panose="02070309020205020404" pitchFamily="49" charset="0"/>
              </a:rPr>
              <a:t> ch = s.charAt (0);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z="2800" b="1">
                <a:latin typeface="Courier New" panose="02070309020205020404" pitchFamily="49" charset="0"/>
              </a:rPr>
              <a:t>	    s = t.substring (1);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z="2800" b="1">
                <a:latin typeface="Courier New" panose="02070309020205020404" pitchFamily="49" charset="0"/>
              </a:rPr>
              <a:t>	    s = reverseString (s);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z="2800" b="1">
                <a:latin typeface="Courier New" panose="02070309020205020404" pitchFamily="49" charset="0"/>
              </a:rPr>
              <a:t>	    s += ch;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z="2800" b="1">
                <a:latin typeface="Courier New" panose="02070309020205020404" pitchFamily="49" charset="0"/>
              </a:rPr>
              <a:t>    }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z="2800" b="1">
                <a:latin typeface="Courier New" panose="02070309020205020404" pitchFamily="49" charset="0"/>
              </a:rPr>
              <a:t>    </a:t>
            </a:r>
            <a:r>
              <a:rPr lang="en-US" altLang="en-US" sz="2800" b="1">
                <a:solidFill>
                  <a:srgbClr val="0070C0"/>
                </a:solidFill>
                <a:latin typeface="Courier New" panose="02070309020205020404" pitchFamily="49" charset="0"/>
              </a:rPr>
              <a:t>return</a:t>
            </a:r>
            <a:r>
              <a:rPr lang="en-US" altLang="en-US" sz="2800" b="1">
                <a:latin typeface="Courier New" panose="02070309020205020404" pitchFamily="49" charset="0"/>
              </a:rPr>
              <a:t> s;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z="2800" b="1">
                <a:latin typeface="Courier New" panose="02070309020205020404" pitchFamily="49" charset="0"/>
              </a:rPr>
              <a:t>  }</a:t>
            </a:r>
          </a:p>
          <a:p>
            <a:pPr marL="457200">
              <a:buFontTx/>
              <a:buNone/>
            </a:pPr>
            <a:endParaRPr lang="en-US" altLang="en-US" sz="2800" b="1">
              <a:latin typeface="Courier New" panose="02070309020205020404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F8253C8B-1C8D-DFDB-77B1-A9ED4245C2B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Why it Works</a:t>
            </a:r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0F31AA9D-BC3B-D99D-458B-E03D03DF92B6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/>
              <a:t>Recursion is based on inductive reasoning.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Base case: there is no smaller problem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Non-base case: there is a smaller problem</a:t>
            </a:r>
          </a:p>
          <a:p>
            <a:pPr>
              <a:lnSpc>
                <a:spcPct val="90000"/>
              </a:lnSpc>
            </a:pPr>
            <a:r>
              <a:rPr lang="en-US" altLang="en-US"/>
              <a:t>Mathematical Induction</a:t>
            </a:r>
          </a:p>
          <a:p>
            <a:pPr>
              <a:lnSpc>
                <a:spcPct val="90000"/>
              </a:lnSpc>
            </a:pPr>
            <a:r>
              <a:rPr lang="en-US" altLang="en-US" b="1"/>
              <a:t>If</a:t>
            </a:r>
            <a:r>
              <a:rPr lang="en-US" altLang="en-US"/>
              <a:t> we are convinced that there will eventually be a smallest problem, then we can make an (mathematically) inductive argument.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 build="p" bldLvl="2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086E0C37-5F7C-A37D-A911-E3F0B6D5A66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en-US"/>
              <a:t>Inductive Reasoning</a:t>
            </a:r>
          </a:p>
        </p:txBody>
      </p:sp>
      <p:sp>
        <p:nvSpPr>
          <p:cNvPr id="13317" name="Text Box 5">
            <a:extLst>
              <a:ext uri="{FF2B5EF4-FFF2-40B4-BE49-F238E27FC236}">
                <a16:creationId xmlns:a16="http://schemas.microsoft.com/office/drawing/2014/main" id="{E2EC4B0F-E672-24A1-98FD-A91C26DF3B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6826" y="2506663"/>
            <a:ext cx="7597775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altLang="en-US"/>
          </a:p>
        </p:txBody>
      </p:sp>
      <p:graphicFrame>
        <p:nvGraphicFramePr>
          <p:cNvPr id="13321" name="Object 9">
            <a:extLst>
              <a:ext uri="{FF2B5EF4-FFF2-40B4-BE49-F238E27FC236}">
                <a16:creationId xmlns:a16="http://schemas.microsoft.com/office/drawing/2014/main" id="{8CE5E7D5-5545-6FD9-E13B-D3A8B745361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33898242"/>
              </p:ext>
            </p:extLst>
          </p:nvPr>
        </p:nvGraphicFramePr>
        <p:xfrm>
          <a:off x="1979566" y="1524000"/>
          <a:ext cx="7045374" cy="449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3" imgW="6638760" imgH="4920480" progId="Word.Document.8">
                  <p:link updateAutomatic="1"/>
                </p:oleObj>
              </mc:Choice>
              <mc:Fallback>
                <p:oleObj name="Document" r:id="rId3" imgW="6638760" imgH="4920480" progId="Word.Document.8">
                  <p:link updateAutomatic="1"/>
                  <p:pic>
                    <p:nvPicPr>
                      <p:cNvPr id="13321" name="Object 9">
                        <a:extLst>
                          <a:ext uri="{FF2B5EF4-FFF2-40B4-BE49-F238E27FC236}">
                            <a16:creationId xmlns:a16="http://schemas.microsoft.com/office/drawing/2014/main" id="{8CE5E7D5-5545-6FD9-E13B-D3A8B745361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9566" y="1524000"/>
                        <a:ext cx="7045374" cy="4495800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 w="9525">
                        <a:solidFill>
                          <a:schemeClr val="tx2"/>
                        </a:solidFill>
                        <a:miter lim="800000"/>
                        <a:headEnd/>
                        <a:tailEnd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33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DF573B84-91DD-27AD-6332-8BE7AE93D20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The Domino Effect</a:t>
            </a:r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9A155DE2-A880-7844-E9F3-BD9E1F9AC52D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Does it work in the base case </a:t>
            </a:r>
            <a:r>
              <a:rPr lang="en-US" altLang="en-US" sz="2800"/>
              <a:t>(t.length == 0)</a:t>
            </a:r>
            <a:r>
              <a:rPr lang="en-US" altLang="en-US"/>
              <a:t>?</a:t>
            </a:r>
          </a:p>
          <a:p>
            <a:r>
              <a:rPr lang="en-US" altLang="en-US"/>
              <a:t>Does it work if t.length == 1? </a:t>
            </a:r>
          </a:p>
          <a:p>
            <a:r>
              <a:rPr lang="en-US" altLang="en-US"/>
              <a:t>Does it work if t.length == 2?</a:t>
            </a:r>
          </a:p>
          <a:p>
            <a:endParaRPr lang="en-US" altLang="en-US"/>
          </a:p>
          <a:p>
            <a:r>
              <a:rPr lang="en-US" altLang="en-US"/>
              <a:t>If it works for t.length == k, will it always work for</a:t>
            </a:r>
            <a:br>
              <a:rPr lang="en-US" altLang="en-US"/>
            </a:br>
            <a:r>
              <a:rPr lang="en-US" altLang="en-US"/>
              <a:t>t.length == k+1?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" dur="500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2" dur="500"/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1" grpId="0" build="p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A63DC500-0DCD-F138-9212-ADC214A5A39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Base Cases Are Essential</a:t>
            </a:r>
          </a:p>
        </p:txBody>
      </p:sp>
      <p:sp>
        <p:nvSpPr>
          <p:cNvPr id="18436" name="Rectangle 4">
            <a:extLst>
              <a:ext uri="{FF2B5EF4-FFF2-40B4-BE49-F238E27FC236}">
                <a16:creationId xmlns:a16="http://schemas.microsoft.com/office/drawing/2014/main" id="{975B3A55-826A-6B3B-4E36-E2594398B941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en-US" altLang="en-US"/>
              <a:t>My friend liked to claim, </a:t>
            </a:r>
            <a:r>
              <a:rPr lang="en-US" altLang="en-US" b="1">
                <a:solidFill>
                  <a:schemeClr val="accent3"/>
                </a:solidFill>
              </a:rPr>
              <a:t>“I’m </a:t>
            </a:r>
            <a:r>
              <a:rPr lang="en-US" altLang="en-US" b="1" baseline="30000">
                <a:solidFill>
                  <a:schemeClr val="accent3"/>
                </a:solidFill>
              </a:rPr>
              <a:t>2</a:t>
            </a:r>
            <a:r>
              <a:rPr lang="en-US" altLang="en-US" b="1">
                <a:solidFill>
                  <a:schemeClr val="accent3"/>
                </a:solidFill>
              </a:rPr>
              <a:t>/</a:t>
            </a:r>
            <a:r>
              <a:rPr lang="en-US" altLang="en-US" sz="2000" b="1">
                <a:solidFill>
                  <a:schemeClr val="accent3"/>
                </a:solidFill>
              </a:rPr>
              <a:t>3</a:t>
            </a:r>
            <a:r>
              <a:rPr lang="en-US" altLang="en-US" b="1">
                <a:solidFill>
                  <a:schemeClr val="accent3"/>
                </a:solidFill>
              </a:rPr>
              <a:t> Cherokee.”</a:t>
            </a:r>
          </a:p>
          <a:p>
            <a:pPr marL="0" indent="0" algn="just">
              <a:buNone/>
            </a:pPr>
            <a:r>
              <a:rPr lang="en-US" altLang="en-US"/>
              <a:t>Until someone would challenge him,</a:t>
            </a:r>
          </a:p>
          <a:p>
            <a:pPr marL="0" indent="0" algn="just">
              <a:buNone/>
            </a:pPr>
            <a:r>
              <a:rPr lang="en-US" altLang="en-US">
                <a:solidFill>
                  <a:srgbClr val="002060"/>
                </a:solidFill>
              </a:rPr>
              <a:t>“</a:t>
            </a:r>
            <a:r>
              <a:rPr lang="en-US" altLang="en-US" baseline="30000">
                <a:solidFill>
                  <a:srgbClr val="002060"/>
                </a:solidFill>
              </a:rPr>
              <a:t>2</a:t>
            </a:r>
            <a:r>
              <a:rPr lang="en-US" altLang="en-US">
                <a:solidFill>
                  <a:srgbClr val="002060"/>
                </a:solidFill>
              </a:rPr>
              <a:t>/</a:t>
            </a:r>
            <a:r>
              <a:rPr lang="en-US" altLang="en-US" sz="2000">
                <a:solidFill>
                  <a:srgbClr val="002060"/>
                </a:solidFill>
              </a:rPr>
              <a:t>3</a:t>
            </a:r>
            <a:r>
              <a:rPr lang="en-US" altLang="en-US">
                <a:solidFill>
                  <a:srgbClr val="002060"/>
                </a:solidFill>
              </a:rPr>
              <a:t>? You mean ½, or ¾, or maybe </a:t>
            </a:r>
            <a:r>
              <a:rPr lang="en-US" altLang="en-US" baseline="30000">
                <a:solidFill>
                  <a:srgbClr val="002060"/>
                </a:solidFill>
              </a:rPr>
              <a:t>5</a:t>
            </a:r>
            <a:r>
              <a:rPr lang="en-US" altLang="en-US">
                <a:solidFill>
                  <a:srgbClr val="002060"/>
                </a:solidFill>
              </a:rPr>
              <a:t>/</a:t>
            </a:r>
            <a:r>
              <a:rPr lang="en-US" altLang="en-US" sz="2000">
                <a:solidFill>
                  <a:srgbClr val="002060"/>
                </a:solidFill>
              </a:rPr>
              <a:t>8</a:t>
            </a:r>
            <a:r>
              <a:rPr lang="en-US" altLang="en-US">
                <a:solidFill>
                  <a:srgbClr val="002060"/>
                </a:solidFill>
              </a:rPr>
              <a:t>—how on earth can you be </a:t>
            </a:r>
            <a:r>
              <a:rPr lang="en-US" altLang="en-US" baseline="30000">
                <a:solidFill>
                  <a:srgbClr val="002060"/>
                </a:solidFill>
              </a:rPr>
              <a:t>2</a:t>
            </a:r>
            <a:r>
              <a:rPr lang="en-US" altLang="en-US">
                <a:solidFill>
                  <a:srgbClr val="002060"/>
                </a:solidFill>
              </a:rPr>
              <a:t>/</a:t>
            </a:r>
            <a:r>
              <a:rPr lang="en-US" altLang="en-US" sz="2000">
                <a:solidFill>
                  <a:srgbClr val="002060"/>
                </a:solidFill>
              </a:rPr>
              <a:t>3</a:t>
            </a:r>
            <a:r>
              <a:rPr lang="en-US" altLang="en-US">
                <a:solidFill>
                  <a:srgbClr val="002060"/>
                </a:solidFill>
              </a:rPr>
              <a:t> of anything?”</a:t>
            </a:r>
          </a:p>
          <a:p>
            <a:pPr marL="0" indent="0">
              <a:buNone/>
            </a:pPr>
            <a:r>
              <a:rPr lang="en-US" altLang="en-US" b="1">
                <a:solidFill>
                  <a:schemeClr val="accent3">
                    <a:lumMod val="40000"/>
                    <a:lumOff val="60000"/>
                  </a:schemeClr>
                </a:solidFill>
              </a:rPr>
              <a:t>“It’s easy,”</a:t>
            </a:r>
            <a:r>
              <a:rPr lang="en-US" altLang="en-US"/>
              <a:t> he said, </a:t>
            </a:r>
            <a:r>
              <a:rPr lang="en-US" altLang="en-US" b="1">
                <a:solidFill>
                  <a:schemeClr val="accent3">
                    <a:lumMod val="40000"/>
                    <a:lumOff val="60000"/>
                  </a:schemeClr>
                </a:solidFill>
              </a:rPr>
              <a:t>“both my parents are </a:t>
            </a:r>
            <a:r>
              <a:rPr lang="en-US" altLang="en-US" b="1" baseline="30000">
                <a:solidFill>
                  <a:schemeClr val="accent3">
                    <a:lumMod val="40000"/>
                    <a:lumOff val="60000"/>
                  </a:schemeClr>
                </a:solidFill>
              </a:rPr>
              <a:t>2</a:t>
            </a:r>
            <a:r>
              <a:rPr lang="en-US" altLang="en-US" b="1">
                <a:solidFill>
                  <a:schemeClr val="accent3">
                    <a:lumMod val="40000"/>
                    <a:lumOff val="60000"/>
                  </a:schemeClr>
                </a:solidFill>
              </a:rPr>
              <a:t>/</a:t>
            </a:r>
            <a:r>
              <a:rPr lang="en-US" altLang="en-US" sz="2000" b="1">
                <a:solidFill>
                  <a:schemeClr val="accent3">
                    <a:lumMod val="40000"/>
                    <a:lumOff val="60000"/>
                  </a:schemeClr>
                </a:solidFill>
              </a:rPr>
              <a:t>3</a:t>
            </a:r>
            <a:r>
              <a:rPr lang="en-US" altLang="en-US" b="1">
                <a:solidFill>
                  <a:schemeClr val="accent3">
                    <a:lumMod val="40000"/>
                    <a:lumOff val="60000"/>
                  </a:schemeClr>
                </a:solidFill>
              </a:rPr>
              <a:t>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84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84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84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84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84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84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84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84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84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84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84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84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84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84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84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84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6" grpId="0" build="p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time…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/>
              <a:t>Final Exam Review</a:t>
            </a:r>
          </a:p>
          <a:p>
            <a:pPr lvl="1"/>
            <a:r>
              <a:rPr lang="en-US"/>
              <a:t>You are responsible for preparing for the review and coming with questions to ask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31590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E2B561-E3DC-F72F-B616-F9785B7412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Alerts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2342DB-E5E5-88CE-CC69-4C92571A81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1312256"/>
            <a:ext cx="10136188" cy="5056794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/>
              <a:t>Project 5: due Wednesday</a:t>
            </a:r>
          </a:p>
          <a:p>
            <a:pPr>
              <a:lnSpc>
                <a:spcPct val="100000"/>
              </a:lnSpc>
            </a:pPr>
            <a:r>
              <a:rPr lang="en-US"/>
              <a:t>Read Chapter 20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28238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B80B7F-5E13-07C3-8309-C0C7ECFDAF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C66B48-39E6-913D-8C1D-A1962BDAD9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D4F379-43EA-2015-49C9-53A0B4D123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1312256"/>
            <a:ext cx="10136188" cy="5056794"/>
          </a:xfrm>
        </p:spPr>
        <p:txBody>
          <a:bodyPr>
            <a:normAutofit/>
          </a:bodyPr>
          <a:lstStyle/>
          <a:p>
            <a:r>
              <a:rPr lang="en-US" sz="3600"/>
              <a:t>Last time:</a:t>
            </a:r>
            <a:endParaRPr lang="en-US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r>
              <a:rPr lang="en-US" sz="3200"/>
              <a:t>Design: TDD &amp; OOD</a:t>
            </a:r>
          </a:p>
        </p:txBody>
      </p:sp>
    </p:spTree>
    <p:extLst>
      <p:ext uri="{BB962C8B-B14F-4D97-AF65-F5344CB8AC3E}">
        <p14:creationId xmlns:p14="http://schemas.microsoft.com/office/powerpoint/2010/main" val="10482369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78B624A0-0D5B-1D33-93D2-27A7B5F43FE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Recursion</a:t>
            </a: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0BF5F535-931A-87BC-8345-51BEA8A7D6F7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/>
              <a:t>A problem solving strategy that is applied to problems which are “self-similar” in structure.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Recurrence Relations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Fractal images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Manipulation of “recursive” data structures</a:t>
            </a:r>
          </a:p>
          <a:p>
            <a:pPr>
              <a:lnSpc>
                <a:spcPct val="90000"/>
              </a:lnSpc>
            </a:pPr>
            <a:r>
              <a:rPr lang="en-US" altLang="en-US"/>
              <a:t>The </a:t>
            </a:r>
            <a:r>
              <a:rPr lang="en-US" altLang="en-US" i="1"/>
              <a:t>larger</a:t>
            </a:r>
            <a:r>
              <a:rPr lang="en-US" altLang="en-US"/>
              <a:t> problem is composed of instances of </a:t>
            </a:r>
            <a:r>
              <a:rPr lang="en-US" altLang="en-US" i="1"/>
              <a:t>smaller</a:t>
            </a:r>
            <a:r>
              <a:rPr lang="en-US" altLang="en-US"/>
              <a:t> problems of the </a:t>
            </a:r>
            <a:r>
              <a:rPr lang="en-US" altLang="en-US" b="1">
                <a:solidFill>
                  <a:schemeClr val="accent2"/>
                </a:solidFill>
              </a:rPr>
              <a:t>same kind</a:t>
            </a:r>
            <a:r>
              <a:rPr lang="en-US" altLang="en-US"/>
              <a:t>.</a:t>
            </a:r>
          </a:p>
        </p:txBody>
      </p:sp>
    </p:spTree>
  </p:cSld>
  <p:clrMapOvr>
    <a:masterClrMapping/>
  </p:clrMapOvr>
  <p:transition>
    <p:spli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2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2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1" grpId="0" build="p" bldLvl="2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>
          <a:blip r:embed="rId3">
            <a:duotone>
              <a:schemeClr val="bg2">
                <a:shade val="88000"/>
                <a:hueMod val="106000"/>
                <a:satMod val="140000"/>
                <a:lumMod val="54000"/>
              </a:schemeClr>
              <a:schemeClr val="bg2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53" name="Group 6152">
            <a:extLst>
              <a:ext uri="{FF2B5EF4-FFF2-40B4-BE49-F238E27FC236}">
                <a16:creationId xmlns:a16="http://schemas.microsoft.com/office/drawing/2014/main" id="{9AE4726C-1831-4FE3-9A11-227F0DC2F0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1"/>
            <a:ext cx="12192003" cy="6858001"/>
            <a:chOff x="0" y="-1"/>
            <a:chExt cx="12192003" cy="6858001"/>
          </a:xfrm>
        </p:grpSpPr>
        <p:sp useBgFill="1">
          <p:nvSpPr>
            <p:cNvPr id="6154" name="Rectangle 6153">
              <a:extLst>
                <a:ext uri="{FF2B5EF4-FFF2-40B4-BE49-F238E27FC236}">
                  <a16:creationId xmlns:a16="http://schemas.microsoft.com/office/drawing/2014/main" id="{B651D7F7-8C54-448E-A268-1CBFAD87D4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" y="-1"/>
              <a:ext cx="12192000" cy="685800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6155" name="Picture 2">
              <a:extLst>
                <a:ext uri="{FF2B5EF4-FFF2-40B4-BE49-F238E27FC236}">
                  <a16:creationId xmlns:a16="http://schemas.microsoft.com/office/drawing/2014/main" id="{E3B56E94-40E1-489A-98B2-A3238D66A06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 noChangeArrowheads="1"/>
            </p:cNvPic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PicPr>
          <p:blipFill>
            <a:blip r:embed="rId4">
              <a:alphaModFix amt="30000"/>
              <a:duotone>
                <a:prstClr val="black"/>
                <a:schemeClr val="tx2">
                  <a:tint val="45000"/>
                  <a:satMod val="400000"/>
                </a:schemeClr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-1"/>
              <a:ext cx="12192003" cy="6858001"/>
            </a:xfrm>
            <a:prstGeom prst="rect">
              <a:avLst/>
            </a:prstGeom>
            <a:noFill/>
            <a:extLst>
              <a:ext uri="{909E8E84-426E-40dd-AFC4-6F175D3DCCD1}">
                <a14:hiddenFill xmlns="" xmlns:a16="http://schemas.microsoft.com/office/drawing/2014/main" xmlns:a14="http://schemas.microsoft.com/office/drawing/2010/main" xmlns:p14="http://schemas.microsoft.com/office/powerpoint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6146" name="Rectangle 2">
            <a:extLst>
              <a:ext uri="{FF2B5EF4-FFF2-40B4-BE49-F238E27FC236}">
                <a16:creationId xmlns:a16="http://schemas.microsoft.com/office/drawing/2014/main" id="{2C44D677-5FA0-D582-DC44-F9B541D72F8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996697" y="618518"/>
            <a:ext cx="6050713" cy="1478570"/>
          </a:xfrm>
        </p:spPr>
        <p:txBody>
          <a:bodyPr>
            <a:normAutofit/>
          </a:bodyPr>
          <a:lstStyle/>
          <a:p>
            <a:r>
              <a:rPr lang="en-US" altLang="en-US"/>
              <a:t>Top-Down Design</a:t>
            </a:r>
          </a:p>
        </p:txBody>
      </p:sp>
      <p:pic>
        <p:nvPicPr>
          <p:cNvPr id="6149" name="Picture 6148" descr="Cubes connected with a red line">
            <a:extLst>
              <a:ext uri="{FF2B5EF4-FFF2-40B4-BE49-F238E27FC236}">
                <a16:creationId xmlns:a16="http://schemas.microsoft.com/office/drawing/2014/main" id="{008D993E-BEFA-3F5A-EE10-4CEE20B130F7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 l="29691" r="18261" b="-1"/>
          <a:stretch>
            <a:fillRect/>
          </a:stretch>
        </p:blipFill>
        <p:spPr>
          <a:xfrm>
            <a:off x="-5597" y="10"/>
            <a:ext cx="4635583" cy="6857990"/>
          </a:xfrm>
          <a:prstGeom prst="rect">
            <a:avLst/>
          </a:prstGeom>
        </p:spPr>
      </p:pic>
      <p:grpSp>
        <p:nvGrpSpPr>
          <p:cNvPr id="6157" name="Group 6156">
            <a:extLst>
              <a:ext uri="{FF2B5EF4-FFF2-40B4-BE49-F238E27FC236}">
                <a16:creationId xmlns:a16="http://schemas.microsoft.com/office/drawing/2014/main" id="{E916825F-759B-4F1A-BA80-AF7137691E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2305051" cy="6858001"/>
            <a:chOff x="0" y="0"/>
            <a:chExt cx="2305051" cy="6858001"/>
          </a:xfrm>
          <a:solidFill>
            <a:schemeClr val="tx1">
              <a:alpha val="70000"/>
            </a:schemeClr>
          </a:solidFill>
          <a:effectLst/>
        </p:grpSpPr>
        <p:sp>
          <p:nvSpPr>
            <p:cNvPr id="6158" name="Rectangle 6157">
              <a:extLst>
                <a:ext uri="{FF2B5EF4-FFF2-40B4-BE49-F238E27FC236}">
                  <a16:creationId xmlns:a16="http://schemas.microsoft.com/office/drawing/2014/main" id="{0AF64541-DE3B-4DBB-84E1-907956469E5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59" name="Freeform 6">
              <a:extLst>
                <a:ext uri="{FF2B5EF4-FFF2-40B4-BE49-F238E27FC236}">
                  <a16:creationId xmlns:a16="http://schemas.microsoft.com/office/drawing/2014/main" id="{9175DCC0-514A-4CA1-AD9A-1BB0FFF1B4F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60" name="Freeform 7">
              <a:extLst>
                <a:ext uri="{FF2B5EF4-FFF2-40B4-BE49-F238E27FC236}">
                  <a16:creationId xmlns:a16="http://schemas.microsoft.com/office/drawing/2014/main" id="{10371924-94D9-48AF-9D5B-6471775BE8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61" name="Rectangle 6160">
              <a:extLst>
                <a:ext uri="{FF2B5EF4-FFF2-40B4-BE49-F238E27FC236}">
                  <a16:creationId xmlns:a16="http://schemas.microsoft.com/office/drawing/2014/main" id="{7C964FF9-A41A-438C-A22B-62690C98F1A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62" name="Freeform 9">
              <a:extLst>
                <a:ext uri="{FF2B5EF4-FFF2-40B4-BE49-F238E27FC236}">
                  <a16:creationId xmlns:a16="http://schemas.microsoft.com/office/drawing/2014/main" id="{61716CD6-1875-4567-B3E2-364CD0960D8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63" name="Freeform 10">
              <a:extLst>
                <a:ext uri="{FF2B5EF4-FFF2-40B4-BE49-F238E27FC236}">
                  <a16:creationId xmlns:a16="http://schemas.microsoft.com/office/drawing/2014/main" id="{31A293D3-7189-453D-AB91-1291AAFF3DB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64" name="Freeform 11">
              <a:extLst>
                <a:ext uri="{FF2B5EF4-FFF2-40B4-BE49-F238E27FC236}">
                  <a16:creationId xmlns:a16="http://schemas.microsoft.com/office/drawing/2014/main" id="{87CB4EFE-58B3-4326-9CFB-A2AFADDFA5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65" name="Freeform 12">
              <a:extLst>
                <a:ext uri="{FF2B5EF4-FFF2-40B4-BE49-F238E27FC236}">
                  <a16:creationId xmlns:a16="http://schemas.microsoft.com/office/drawing/2014/main" id="{249CF4D3-B5A3-4287-BC9D-E9BB8FA6EB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66" name="Freeform 13">
              <a:extLst>
                <a:ext uri="{FF2B5EF4-FFF2-40B4-BE49-F238E27FC236}">
                  <a16:creationId xmlns:a16="http://schemas.microsoft.com/office/drawing/2014/main" id="{4D2515F2-4D11-41AF-A6B1-7D084BEA98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67" name="Freeform 14">
              <a:extLst>
                <a:ext uri="{FF2B5EF4-FFF2-40B4-BE49-F238E27FC236}">
                  <a16:creationId xmlns:a16="http://schemas.microsoft.com/office/drawing/2014/main" id="{331BCBF4-0DC2-426E-84B3-AE38E403C9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68" name="Freeform 15">
              <a:extLst>
                <a:ext uri="{FF2B5EF4-FFF2-40B4-BE49-F238E27FC236}">
                  <a16:creationId xmlns:a16="http://schemas.microsoft.com/office/drawing/2014/main" id="{EC8AF156-0BE9-437D-A83B-87364146D0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69" name="Freeform 16">
              <a:extLst>
                <a:ext uri="{FF2B5EF4-FFF2-40B4-BE49-F238E27FC236}">
                  <a16:creationId xmlns:a16="http://schemas.microsoft.com/office/drawing/2014/main" id="{AC8CB256-3F62-4406-88F5-CE2421FF25E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70" name="Freeform 17">
              <a:extLst>
                <a:ext uri="{FF2B5EF4-FFF2-40B4-BE49-F238E27FC236}">
                  <a16:creationId xmlns:a16="http://schemas.microsoft.com/office/drawing/2014/main" id="{F3E812EB-415E-4B60-B0FB-65386882CEE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71" name="Freeform 18">
              <a:extLst>
                <a:ext uri="{FF2B5EF4-FFF2-40B4-BE49-F238E27FC236}">
                  <a16:creationId xmlns:a16="http://schemas.microsoft.com/office/drawing/2014/main" id="{EB4C95D7-8E6D-45EC-8CA1-9123D718E3B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72" name="Freeform 19">
              <a:extLst>
                <a:ext uri="{FF2B5EF4-FFF2-40B4-BE49-F238E27FC236}">
                  <a16:creationId xmlns:a16="http://schemas.microsoft.com/office/drawing/2014/main" id="{83F62FD2-2F62-4495-997C-8BD7F95AB8D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73" name="Freeform 20">
              <a:extLst>
                <a:ext uri="{FF2B5EF4-FFF2-40B4-BE49-F238E27FC236}">
                  <a16:creationId xmlns:a16="http://schemas.microsoft.com/office/drawing/2014/main" id="{B7DFE0F9-22A3-4846-8D4E-0D193BD3288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74" name="Freeform 21">
              <a:extLst>
                <a:ext uri="{FF2B5EF4-FFF2-40B4-BE49-F238E27FC236}">
                  <a16:creationId xmlns:a16="http://schemas.microsoft.com/office/drawing/2014/main" id="{244DAF25-7415-491A-9FF6-E04BC2DC2E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75" name="Freeform 22">
              <a:extLst>
                <a:ext uri="{FF2B5EF4-FFF2-40B4-BE49-F238E27FC236}">
                  <a16:creationId xmlns:a16="http://schemas.microsoft.com/office/drawing/2014/main" id="{7ACA3646-863C-4D00-A58A-62C7FE71CE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76" name="Freeform 23">
              <a:extLst>
                <a:ext uri="{FF2B5EF4-FFF2-40B4-BE49-F238E27FC236}">
                  <a16:creationId xmlns:a16="http://schemas.microsoft.com/office/drawing/2014/main" id="{0EA18B38-BD42-45ED-8458-FB205DBC76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77" name="Freeform 24">
              <a:extLst>
                <a:ext uri="{FF2B5EF4-FFF2-40B4-BE49-F238E27FC236}">
                  <a16:creationId xmlns:a16="http://schemas.microsoft.com/office/drawing/2014/main" id="{45302917-5DBE-4CF2-B52F-478F93FDDE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78" name="Freeform 25">
              <a:extLst>
                <a:ext uri="{FF2B5EF4-FFF2-40B4-BE49-F238E27FC236}">
                  <a16:creationId xmlns:a16="http://schemas.microsoft.com/office/drawing/2014/main" id="{8E61E6FD-D40E-479C-ABE9-2B69AE20D8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79" name="Freeform 26">
              <a:extLst>
                <a:ext uri="{FF2B5EF4-FFF2-40B4-BE49-F238E27FC236}">
                  <a16:creationId xmlns:a16="http://schemas.microsoft.com/office/drawing/2014/main" id="{2F4DEB4F-F824-48D7-AF9B-B5D905DCD1B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80" name="Freeform 27">
              <a:extLst>
                <a:ext uri="{FF2B5EF4-FFF2-40B4-BE49-F238E27FC236}">
                  <a16:creationId xmlns:a16="http://schemas.microsoft.com/office/drawing/2014/main" id="{F76CFA02-6090-4464-B573-BCA350C901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81" name="Freeform 28">
              <a:extLst>
                <a:ext uri="{FF2B5EF4-FFF2-40B4-BE49-F238E27FC236}">
                  <a16:creationId xmlns:a16="http://schemas.microsoft.com/office/drawing/2014/main" id="{51BE8BEC-76C7-41FE-AB76-35194C2442D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82" name="Freeform 29">
              <a:extLst>
                <a:ext uri="{FF2B5EF4-FFF2-40B4-BE49-F238E27FC236}">
                  <a16:creationId xmlns:a16="http://schemas.microsoft.com/office/drawing/2014/main" id="{710F61D4-3B34-45A9-B9B7-CE0373AB49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83" name="Freeform 30">
              <a:extLst>
                <a:ext uri="{FF2B5EF4-FFF2-40B4-BE49-F238E27FC236}">
                  <a16:creationId xmlns:a16="http://schemas.microsoft.com/office/drawing/2014/main" id="{451F080F-4CFB-4626-87CA-BB4CACA1C6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84" name="Freeform 31">
              <a:extLst>
                <a:ext uri="{FF2B5EF4-FFF2-40B4-BE49-F238E27FC236}">
                  <a16:creationId xmlns:a16="http://schemas.microsoft.com/office/drawing/2014/main" id="{667BBD71-2295-4A66-B76C-F82175C2B0F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85" name="Freeform 32">
              <a:extLst>
                <a:ext uri="{FF2B5EF4-FFF2-40B4-BE49-F238E27FC236}">
                  <a16:creationId xmlns:a16="http://schemas.microsoft.com/office/drawing/2014/main" id="{B6644DE8-5BD1-4D5F-B245-0D3A21BCE13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86" name="Rectangle 6185">
              <a:extLst>
                <a:ext uri="{FF2B5EF4-FFF2-40B4-BE49-F238E27FC236}">
                  <a16:creationId xmlns:a16="http://schemas.microsoft.com/office/drawing/2014/main" id="{A4DE8FD0-E681-4D9C-85C2-BEA4C2B3A0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87" name="Freeform 34">
              <a:extLst>
                <a:ext uri="{FF2B5EF4-FFF2-40B4-BE49-F238E27FC236}">
                  <a16:creationId xmlns:a16="http://schemas.microsoft.com/office/drawing/2014/main" id="{D46033BD-1026-4388-B926-9D11E1D7C42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88" name="Freeform 35">
              <a:extLst>
                <a:ext uri="{FF2B5EF4-FFF2-40B4-BE49-F238E27FC236}">
                  <a16:creationId xmlns:a16="http://schemas.microsoft.com/office/drawing/2014/main" id="{1FA74D4C-2E28-42C5-A7FA-3C7D6BD8B7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89" name="Freeform 36">
              <a:extLst>
                <a:ext uri="{FF2B5EF4-FFF2-40B4-BE49-F238E27FC236}">
                  <a16:creationId xmlns:a16="http://schemas.microsoft.com/office/drawing/2014/main" id="{FADF7B3F-903C-456C-983E-C9868DDAB99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90" name="Freeform 37">
              <a:extLst>
                <a:ext uri="{FF2B5EF4-FFF2-40B4-BE49-F238E27FC236}">
                  <a16:creationId xmlns:a16="http://schemas.microsoft.com/office/drawing/2014/main" id="{033F8698-1549-44AD-8DAD-0055D7B8077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91" name="Freeform 38">
              <a:extLst>
                <a:ext uri="{FF2B5EF4-FFF2-40B4-BE49-F238E27FC236}">
                  <a16:creationId xmlns:a16="http://schemas.microsoft.com/office/drawing/2014/main" id="{F1BDD4B6-46FD-4048-ADF1-32EADD9E5AE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92" name="Freeform 39">
              <a:extLst>
                <a:ext uri="{FF2B5EF4-FFF2-40B4-BE49-F238E27FC236}">
                  <a16:creationId xmlns:a16="http://schemas.microsoft.com/office/drawing/2014/main" id="{E7F387A7-B3BF-4B1A-BFCA-2D21AD3DFE4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93" name="Freeform 40">
              <a:extLst>
                <a:ext uri="{FF2B5EF4-FFF2-40B4-BE49-F238E27FC236}">
                  <a16:creationId xmlns:a16="http://schemas.microsoft.com/office/drawing/2014/main" id="{7A1B6BC8-EA82-459D-A0E0-4EBE394E71F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94" name="Freeform 41">
              <a:extLst>
                <a:ext uri="{FF2B5EF4-FFF2-40B4-BE49-F238E27FC236}">
                  <a16:creationId xmlns:a16="http://schemas.microsoft.com/office/drawing/2014/main" id="{8B94E190-DDC2-4545-906F-A1699BD73DD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95" name="Freeform 42">
              <a:extLst>
                <a:ext uri="{FF2B5EF4-FFF2-40B4-BE49-F238E27FC236}">
                  <a16:creationId xmlns:a16="http://schemas.microsoft.com/office/drawing/2014/main" id="{D9807239-A5BA-4BB3-9194-BCE3B2F21CE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96" name="Freeform 43">
              <a:extLst>
                <a:ext uri="{FF2B5EF4-FFF2-40B4-BE49-F238E27FC236}">
                  <a16:creationId xmlns:a16="http://schemas.microsoft.com/office/drawing/2014/main" id="{04D300FD-DC53-4375-8981-09EA63BCF18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97" name="Freeform 44">
              <a:extLst>
                <a:ext uri="{FF2B5EF4-FFF2-40B4-BE49-F238E27FC236}">
                  <a16:creationId xmlns:a16="http://schemas.microsoft.com/office/drawing/2014/main" id="{1DF83FFD-4C16-41FD-928F-6E88AFC451C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98" name="Rectangle 6197">
              <a:extLst>
                <a:ext uri="{FF2B5EF4-FFF2-40B4-BE49-F238E27FC236}">
                  <a16:creationId xmlns:a16="http://schemas.microsoft.com/office/drawing/2014/main" id="{A5B4BC2F-B667-462B-99D8-0C433124ABD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99" name="Freeform 46">
              <a:extLst>
                <a:ext uri="{FF2B5EF4-FFF2-40B4-BE49-F238E27FC236}">
                  <a16:creationId xmlns:a16="http://schemas.microsoft.com/office/drawing/2014/main" id="{0CBD9EFB-AC61-4674-B75A-56449003CCE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00" name="Freeform 47">
              <a:extLst>
                <a:ext uri="{FF2B5EF4-FFF2-40B4-BE49-F238E27FC236}">
                  <a16:creationId xmlns:a16="http://schemas.microsoft.com/office/drawing/2014/main" id="{1AD4BBB0-F6A7-451F-BE09-DF619F38EB7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01" name="Freeform 48">
              <a:extLst>
                <a:ext uri="{FF2B5EF4-FFF2-40B4-BE49-F238E27FC236}">
                  <a16:creationId xmlns:a16="http://schemas.microsoft.com/office/drawing/2014/main" id="{A258B285-AE5E-473A-AA72-3C95E1D833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02" name="Freeform 49">
              <a:extLst>
                <a:ext uri="{FF2B5EF4-FFF2-40B4-BE49-F238E27FC236}">
                  <a16:creationId xmlns:a16="http://schemas.microsoft.com/office/drawing/2014/main" id="{7BEEDDE5-CB8A-4DF9-858F-4D9462D955A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03" name="Freeform 50">
              <a:extLst>
                <a:ext uri="{FF2B5EF4-FFF2-40B4-BE49-F238E27FC236}">
                  <a16:creationId xmlns:a16="http://schemas.microsoft.com/office/drawing/2014/main" id="{DA1C731B-9B66-4D65-BF47-04B118107B0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04" name="Freeform 51">
              <a:extLst>
                <a:ext uri="{FF2B5EF4-FFF2-40B4-BE49-F238E27FC236}">
                  <a16:creationId xmlns:a16="http://schemas.microsoft.com/office/drawing/2014/main" id="{58DBFEC6-C6DC-4B7A-934F-5A79EC3280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05" name="Freeform 52">
              <a:extLst>
                <a:ext uri="{FF2B5EF4-FFF2-40B4-BE49-F238E27FC236}">
                  <a16:creationId xmlns:a16="http://schemas.microsoft.com/office/drawing/2014/main" id="{9948D8CB-2DBE-4E48-98EA-DF9E2666A2D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06" name="Freeform 53">
              <a:extLst>
                <a:ext uri="{FF2B5EF4-FFF2-40B4-BE49-F238E27FC236}">
                  <a16:creationId xmlns:a16="http://schemas.microsoft.com/office/drawing/2014/main" id="{56AB69F6-9F0B-4AB6-BCA8-AA2FD69E998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07" name="Freeform 54">
              <a:extLst>
                <a:ext uri="{FF2B5EF4-FFF2-40B4-BE49-F238E27FC236}">
                  <a16:creationId xmlns:a16="http://schemas.microsoft.com/office/drawing/2014/main" id="{0E7FB426-288D-4B0B-B73B-10CCC0EF41E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08" name="Freeform 55">
              <a:extLst>
                <a:ext uri="{FF2B5EF4-FFF2-40B4-BE49-F238E27FC236}">
                  <a16:creationId xmlns:a16="http://schemas.microsoft.com/office/drawing/2014/main" id="{A5C59C6B-46C9-48C9-9F57-2EE738B5312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09" name="Freeform 56">
              <a:extLst>
                <a:ext uri="{FF2B5EF4-FFF2-40B4-BE49-F238E27FC236}">
                  <a16:creationId xmlns:a16="http://schemas.microsoft.com/office/drawing/2014/main" id="{7CE85F33-17DC-4273-B06F-D171094449D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10" name="Freeform 57">
              <a:extLst>
                <a:ext uri="{FF2B5EF4-FFF2-40B4-BE49-F238E27FC236}">
                  <a16:creationId xmlns:a16="http://schemas.microsoft.com/office/drawing/2014/main" id="{5CD001CF-F2C4-4810-A8D9-679F9F89E5E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11" name="Freeform 58">
              <a:extLst>
                <a:ext uri="{FF2B5EF4-FFF2-40B4-BE49-F238E27FC236}">
                  <a16:creationId xmlns:a16="http://schemas.microsoft.com/office/drawing/2014/main" id="{69F4BCDD-D153-40D2-8DD1-2509EE0CE4C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147" name="Rectangle 3">
            <a:extLst>
              <a:ext uri="{FF2B5EF4-FFF2-40B4-BE49-F238E27FC236}">
                <a16:creationId xmlns:a16="http://schemas.microsoft.com/office/drawing/2014/main" id="{D971B52F-6219-A760-8993-0C01ED047CA1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968958" y="2249487"/>
            <a:ext cx="6078453" cy="3541714"/>
          </a:xfrm>
        </p:spPr>
        <p:txBody>
          <a:bodyPr>
            <a:normAutofit/>
          </a:bodyPr>
          <a:lstStyle/>
          <a:p>
            <a:pPr marL="457200" indent="-457200">
              <a:lnSpc>
                <a:spcPct val="110000"/>
              </a:lnSpc>
              <a:buFontTx/>
              <a:buNone/>
            </a:pPr>
            <a:r>
              <a:rPr lang="en-US" altLang="en-US" sz="2700"/>
              <a:t>1.	</a:t>
            </a:r>
            <a:r>
              <a:rPr lang="en-US" altLang="en-US" sz="2700" b="1" i="1"/>
              <a:t>Decompose</a:t>
            </a:r>
            <a:r>
              <a:rPr lang="en-US" altLang="en-US" sz="2700"/>
              <a:t> the problem into </a:t>
            </a:r>
            <a:r>
              <a:rPr lang="en-US" altLang="en-US" sz="2700" b="1">
                <a:solidFill>
                  <a:schemeClr val="accent2"/>
                </a:solidFill>
              </a:rPr>
              <a:t>smaller</a:t>
            </a:r>
            <a:r>
              <a:rPr lang="en-US" altLang="en-US" sz="2700"/>
              <a:t> problems.</a:t>
            </a:r>
          </a:p>
          <a:p>
            <a:pPr marL="457200" indent="-457200">
              <a:lnSpc>
                <a:spcPct val="110000"/>
              </a:lnSpc>
              <a:buFontTx/>
              <a:buNone/>
            </a:pPr>
            <a:r>
              <a:rPr lang="en-US" altLang="en-US" sz="2700"/>
              <a:t>2.	</a:t>
            </a:r>
            <a:r>
              <a:rPr lang="en-US" altLang="en-US" sz="2700" b="1" i="1"/>
              <a:t>Solve</a:t>
            </a:r>
            <a:r>
              <a:rPr lang="en-US" altLang="en-US" sz="2700"/>
              <a:t> each smaller problem (perhaps by way of top-down design).</a:t>
            </a:r>
          </a:p>
          <a:p>
            <a:pPr marL="457200" indent="-457200">
              <a:lnSpc>
                <a:spcPct val="110000"/>
              </a:lnSpc>
              <a:buFontTx/>
              <a:buNone/>
            </a:pPr>
            <a:r>
              <a:rPr lang="en-US" altLang="en-US" sz="2700"/>
              <a:t>3.	</a:t>
            </a:r>
            <a:r>
              <a:rPr lang="en-US" altLang="en-US" sz="2700" b="1" i="1"/>
              <a:t>Combine</a:t>
            </a:r>
            <a:r>
              <a:rPr lang="en-US" altLang="en-US" sz="2700"/>
              <a:t> the solutions for these smaller problems to obtain a solution for the original problem.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500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build="p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>
          <a:blip r:embed="rId3">
            <a:duotone>
              <a:schemeClr val="bg2">
                <a:shade val="88000"/>
                <a:hueMod val="106000"/>
                <a:satMod val="140000"/>
                <a:lumMod val="54000"/>
              </a:schemeClr>
              <a:schemeClr val="bg2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801" name="Group 33800">
            <a:extLst>
              <a:ext uri="{FF2B5EF4-FFF2-40B4-BE49-F238E27FC236}">
                <a16:creationId xmlns:a16="http://schemas.microsoft.com/office/drawing/2014/main" id="{9AE4726C-1831-4FE3-9A11-227F0DC2F0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1"/>
            <a:ext cx="12192003" cy="6858001"/>
            <a:chOff x="0" y="-1"/>
            <a:chExt cx="12192003" cy="6858001"/>
          </a:xfrm>
        </p:grpSpPr>
        <p:sp useBgFill="1">
          <p:nvSpPr>
            <p:cNvPr id="33802" name="Rectangle 33801">
              <a:extLst>
                <a:ext uri="{FF2B5EF4-FFF2-40B4-BE49-F238E27FC236}">
                  <a16:creationId xmlns:a16="http://schemas.microsoft.com/office/drawing/2014/main" id="{B651D7F7-8C54-448E-A268-1CBFAD87D4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" y="-1"/>
              <a:ext cx="12192000" cy="685800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33803" name="Picture 2">
              <a:extLst>
                <a:ext uri="{FF2B5EF4-FFF2-40B4-BE49-F238E27FC236}">
                  <a16:creationId xmlns:a16="http://schemas.microsoft.com/office/drawing/2014/main" id="{E3B56E94-40E1-489A-98B2-A3238D66A06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 noChangeArrowheads="1"/>
            </p:cNvPic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PicPr>
          <p:blipFill>
            <a:blip r:embed="rId4">
              <a:alphaModFix amt="30000"/>
              <a:duotone>
                <a:prstClr val="black"/>
                <a:schemeClr val="tx2">
                  <a:tint val="45000"/>
                  <a:satMod val="400000"/>
                </a:schemeClr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-1"/>
              <a:ext cx="12192003" cy="6858001"/>
            </a:xfrm>
            <a:prstGeom prst="rect">
              <a:avLst/>
            </a:prstGeom>
            <a:noFill/>
            <a:extLst>
              <a:ext uri="{909E8E84-426E-40dd-AFC4-6F175D3DCCD1}">
                <a14:hiddenFill xmlns="" xmlns:a16="http://schemas.microsoft.com/office/drawing/2014/main" xmlns:a14="http://schemas.microsoft.com/office/drawing/2010/main" xmlns:p14="http://schemas.microsoft.com/office/powerpoint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33794" name="Rectangle 2">
            <a:extLst>
              <a:ext uri="{FF2B5EF4-FFF2-40B4-BE49-F238E27FC236}">
                <a16:creationId xmlns:a16="http://schemas.microsoft.com/office/drawing/2014/main" id="{E473E343-B695-A53D-8428-24360B328A7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996697" y="618518"/>
            <a:ext cx="6050713" cy="1478570"/>
          </a:xfrm>
        </p:spPr>
        <p:txBody>
          <a:bodyPr>
            <a:normAutofit/>
          </a:bodyPr>
          <a:lstStyle/>
          <a:p>
            <a:r>
              <a:rPr lang="en-US" altLang="en-US"/>
              <a:t>Recursion</a:t>
            </a:r>
          </a:p>
        </p:txBody>
      </p:sp>
      <p:pic>
        <p:nvPicPr>
          <p:cNvPr id="33797" name="Picture 33796" descr="Top view of cubes connected with black lines">
            <a:extLst>
              <a:ext uri="{FF2B5EF4-FFF2-40B4-BE49-F238E27FC236}">
                <a16:creationId xmlns:a16="http://schemas.microsoft.com/office/drawing/2014/main" id="{ED611936-8E5D-7637-F8BD-F8F95EAFBBAA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 l="29613" r="19691"/>
          <a:stretch>
            <a:fillRect/>
          </a:stretch>
        </p:blipFill>
        <p:spPr>
          <a:xfrm>
            <a:off x="-5597" y="10"/>
            <a:ext cx="4635583" cy="6857990"/>
          </a:xfrm>
          <a:prstGeom prst="rect">
            <a:avLst/>
          </a:prstGeom>
        </p:spPr>
      </p:pic>
      <p:grpSp>
        <p:nvGrpSpPr>
          <p:cNvPr id="33805" name="Group 33804">
            <a:extLst>
              <a:ext uri="{FF2B5EF4-FFF2-40B4-BE49-F238E27FC236}">
                <a16:creationId xmlns:a16="http://schemas.microsoft.com/office/drawing/2014/main" id="{E916825F-759B-4F1A-BA80-AF7137691E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2305051" cy="6858001"/>
            <a:chOff x="0" y="0"/>
            <a:chExt cx="2305051" cy="6858001"/>
          </a:xfrm>
          <a:solidFill>
            <a:schemeClr val="tx1">
              <a:alpha val="70000"/>
            </a:schemeClr>
          </a:solidFill>
          <a:effectLst/>
        </p:grpSpPr>
        <p:sp>
          <p:nvSpPr>
            <p:cNvPr id="33806" name="Rectangle 33805">
              <a:extLst>
                <a:ext uri="{FF2B5EF4-FFF2-40B4-BE49-F238E27FC236}">
                  <a16:creationId xmlns:a16="http://schemas.microsoft.com/office/drawing/2014/main" id="{0AF64541-DE3B-4DBB-84E1-907956469E5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07" name="Freeform 6">
              <a:extLst>
                <a:ext uri="{FF2B5EF4-FFF2-40B4-BE49-F238E27FC236}">
                  <a16:creationId xmlns:a16="http://schemas.microsoft.com/office/drawing/2014/main" id="{9175DCC0-514A-4CA1-AD9A-1BB0FFF1B4F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08" name="Freeform 7">
              <a:extLst>
                <a:ext uri="{FF2B5EF4-FFF2-40B4-BE49-F238E27FC236}">
                  <a16:creationId xmlns:a16="http://schemas.microsoft.com/office/drawing/2014/main" id="{10371924-94D9-48AF-9D5B-6471775BE8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09" name="Rectangle 33808">
              <a:extLst>
                <a:ext uri="{FF2B5EF4-FFF2-40B4-BE49-F238E27FC236}">
                  <a16:creationId xmlns:a16="http://schemas.microsoft.com/office/drawing/2014/main" id="{7C964FF9-A41A-438C-A22B-62690C98F1A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10" name="Freeform 9">
              <a:extLst>
                <a:ext uri="{FF2B5EF4-FFF2-40B4-BE49-F238E27FC236}">
                  <a16:creationId xmlns:a16="http://schemas.microsoft.com/office/drawing/2014/main" id="{61716CD6-1875-4567-B3E2-364CD0960D8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11" name="Freeform 10">
              <a:extLst>
                <a:ext uri="{FF2B5EF4-FFF2-40B4-BE49-F238E27FC236}">
                  <a16:creationId xmlns:a16="http://schemas.microsoft.com/office/drawing/2014/main" id="{31A293D3-7189-453D-AB91-1291AAFF3DB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12" name="Freeform 11">
              <a:extLst>
                <a:ext uri="{FF2B5EF4-FFF2-40B4-BE49-F238E27FC236}">
                  <a16:creationId xmlns:a16="http://schemas.microsoft.com/office/drawing/2014/main" id="{87CB4EFE-58B3-4326-9CFB-A2AFADDFA5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13" name="Freeform 12">
              <a:extLst>
                <a:ext uri="{FF2B5EF4-FFF2-40B4-BE49-F238E27FC236}">
                  <a16:creationId xmlns:a16="http://schemas.microsoft.com/office/drawing/2014/main" id="{249CF4D3-B5A3-4287-BC9D-E9BB8FA6EB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14" name="Freeform 13">
              <a:extLst>
                <a:ext uri="{FF2B5EF4-FFF2-40B4-BE49-F238E27FC236}">
                  <a16:creationId xmlns:a16="http://schemas.microsoft.com/office/drawing/2014/main" id="{4D2515F2-4D11-41AF-A6B1-7D084BEA98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15" name="Freeform 14">
              <a:extLst>
                <a:ext uri="{FF2B5EF4-FFF2-40B4-BE49-F238E27FC236}">
                  <a16:creationId xmlns:a16="http://schemas.microsoft.com/office/drawing/2014/main" id="{331BCBF4-0DC2-426E-84B3-AE38E403C9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16" name="Freeform 15">
              <a:extLst>
                <a:ext uri="{FF2B5EF4-FFF2-40B4-BE49-F238E27FC236}">
                  <a16:creationId xmlns:a16="http://schemas.microsoft.com/office/drawing/2014/main" id="{EC8AF156-0BE9-437D-A83B-87364146D0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17" name="Freeform 16">
              <a:extLst>
                <a:ext uri="{FF2B5EF4-FFF2-40B4-BE49-F238E27FC236}">
                  <a16:creationId xmlns:a16="http://schemas.microsoft.com/office/drawing/2014/main" id="{AC8CB256-3F62-4406-88F5-CE2421FF25E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18" name="Freeform 17">
              <a:extLst>
                <a:ext uri="{FF2B5EF4-FFF2-40B4-BE49-F238E27FC236}">
                  <a16:creationId xmlns:a16="http://schemas.microsoft.com/office/drawing/2014/main" id="{F3E812EB-415E-4B60-B0FB-65386882CEE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19" name="Freeform 18">
              <a:extLst>
                <a:ext uri="{FF2B5EF4-FFF2-40B4-BE49-F238E27FC236}">
                  <a16:creationId xmlns:a16="http://schemas.microsoft.com/office/drawing/2014/main" id="{EB4C95D7-8E6D-45EC-8CA1-9123D718E3B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20" name="Freeform 19">
              <a:extLst>
                <a:ext uri="{FF2B5EF4-FFF2-40B4-BE49-F238E27FC236}">
                  <a16:creationId xmlns:a16="http://schemas.microsoft.com/office/drawing/2014/main" id="{83F62FD2-2F62-4495-997C-8BD7F95AB8D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21" name="Freeform 20">
              <a:extLst>
                <a:ext uri="{FF2B5EF4-FFF2-40B4-BE49-F238E27FC236}">
                  <a16:creationId xmlns:a16="http://schemas.microsoft.com/office/drawing/2014/main" id="{B7DFE0F9-22A3-4846-8D4E-0D193BD3288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22" name="Freeform 21">
              <a:extLst>
                <a:ext uri="{FF2B5EF4-FFF2-40B4-BE49-F238E27FC236}">
                  <a16:creationId xmlns:a16="http://schemas.microsoft.com/office/drawing/2014/main" id="{244DAF25-7415-491A-9FF6-E04BC2DC2E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23" name="Freeform 22">
              <a:extLst>
                <a:ext uri="{FF2B5EF4-FFF2-40B4-BE49-F238E27FC236}">
                  <a16:creationId xmlns:a16="http://schemas.microsoft.com/office/drawing/2014/main" id="{7ACA3646-863C-4D00-A58A-62C7FE71CE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24" name="Freeform 23">
              <a:extLst>
                <a:ext uri="{FF2B5EF4-FFF2-40B4-BE49-F238E27FC236}">
                  <a16:creationId xmlns:a16="http://schemas.microsoft.com/office/drawing/2014/main" id="{0EA18B38-BD42-45ED-8458-FB205DBC76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25" name="Freeform 24">
              <a:extLst>
                <a:ext uri="{FF2B5EF4-FFF2-40B4-BE49-F238E27FC236}">
                  <a16:creationId xmlns:a16="http://schemas.microsoft.com/office/drawing/2014/main" id="{45302917-5DBE-4CF2-B52F-478F93FDDE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26" name="Freeform 25">
              <a:extLst>
                <a:ext uri="{FF2B5EF4-FFF2-40B4-BE49-F238E27FC236}">
                  <a16:creationId xmlns:a16="http://schemas.microsoft.com/office/drawing/2014/main" id="{8E61E6FD-D40E-479C-ABE9-2B69AE20D8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27" name="Freeform 26">
              <a:extLst>
                <a:ext uri="{FF2B5EF4-FFF2-40B4-BE49-F238E27FC236}">
                  <a16:creationId xmlns:a16="http://schemas.microsoft.com/office/drawing/2014/main" id="{2F4DEB4F-F824-48D7-AF9B-B5D905DCD1B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28" name="Freeform 27">
              <a:extLst>
                <a:ext uri="{FF2B5EF4-FFF2-40B4-BE49-F238E27FC236}">
                  <a16:creationId xmlns:a16="http://schemas.microsoft.com/office/drawing/2014/main" id="{F76CFA02-6090-4464-B573-BCA350C901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29" name="Freeform 28">
              <a:extLst>
                <a:ext uri="{FF2B5EF4-FFF2-40B4-BE49-F238E27FC236}">
                  <a16:creationId xmlns:a16="http://schemas.microsoft.com/office/drawing/2014/main" id="{51BE8BEC-76C7-41FE-AB76-35194C2442D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30" name="Freeform 29">
              <a:extLst>
                <a:ext uri="{FF2B5EF4-FFF2-40B4-BE49-F238E27FC236}">
                  <a16:creationId xmlns:a16="http://schemas.microsoft.com/office/drawing/2014/main" id="{710F61D4-3B34-45A9-B9B7-CE0373AB49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31" name="Freeform 30">
              <a:extLst>
                <a:ext uri="{FF2B5EF4-FFF2-40B4-BE49-F238E27FC236}">
                  <a16:creationId xmlns:a16="http://schemas.microsoft.com/office/drawing/2014/main" id="{451F080F-4CFB-4626-87CA-BB4CACA1C6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32" name="Freeform 31">
              <a:extLst>
                <a:ext uri="{FF2B5EF4-FFF2-40B4-BE49-F238E27FC236}">
                  <a16:creationId xmlns:a16="http://schemas.microsoft.com/office/drawing/2014/main" id="{667BBD71-2295-4A66-B76C-F82175C2B0F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33" name="Freeform 32">
              <a:extLst>
                <a:ext uri="{FF2B5EF4-FFF2-40B4-BE49-F238E27FC236}">
                  <a16:creationId xmlns:a16="http://schemas.microsoft.com/office/drawing/2014/main" id="{B6644DE8-5BD1-4D5F-B245-0D3A21BCE13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34" name="Rectangle 33833">
              <a:extLst>
                <a:ext uri="{FF2B5EF4-FFF2-40B4-BE49-F238E27FC236}">
                  <a16:creationId xmlns:a16="http://schemas.microsoft.com/office/drawing/2014/main" id="{A4DE8FD0-E681-4D9C-85C2-BEA4C2B3A0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35" name="Freeform 34">
              <a:extLst>
                <a:ext uri="{FF2B5EF4-FFF2-40B4-BE49-F238E27FC236}">
                  <a16:creationId xmlns:a16="http://schemas.microsoft.com/office/drawing/2014/main" id="{D46033BD-1026-4388-B926-9D11E1D7C42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36" name="Freeform 35">
              <a:extLst>
                <a:ext uri="{FF2B5EF4-FFF2-40B4-BE49-F238E27FC236}">
                  <a16:creationId xmlns:a16="http://schemas.microsoft.com/office/drawing/2014/main" id="{1FA74D4C-2E28-42C5-A7FA-3C7D6BD8B7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37" name="Freeform 36">
              <a:extLst>
                <a:ext uri="{FF2B5EF4-FFF2-40B4-BE49-F238E27FC236}">
                  <a16:creationId xmlns:a16="http://schemas.microsoft.com/office/drawing/2014/main" id="{FADF7B3F-903C-456C-983E-C9868DDAB99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38" name="Freeform 37">
              <a:extLst>
                <a:ext uri="{FF2B5EF4-FFF2-40B4-BE49-F238E27FC236}">
                  <a16:creationId xmlns:a16="http://schemas.microsoft.com/office/drawing/2014/main" id="{033F8698-1549-44AD-8DAD-0055D7B8077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39" name="Freeform 38">
              <a:extLst>
                <a:ext uri="{FF2B5EF4-FFF2-40B4-BE49-F238E27FC236}">
                  <a16:creationId xmlns:a16="http://schemas.microsoft.com/office/drawing/2014/main" id="{F1BDD4B6-46FD-4048-ADF1-32EADD9E5AE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40" name="Freeform 39">
              <a:extLst>
                <a:ext uri="{FF2B5EF4-FFF2-40B4-BE49-F238E27FC236}">
                  <a16:creationId xmlns:a16="http://schemas.microsoft.com/office/drawing/2014/main" id="{E7F387A7-B3BF-4B1A-BFCA-2D21AD3DFE4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41" name="Freeform 40">
              <a:extLst>
                <a:ext uri="{FF2B5EF4-FFF2-40B4-BE49-F238E27FC236}">
                  <a16:creationId xmlns:a16="http://schemas.microsoft.com/office/drawing/2014/main" id="{7A1B6BC8-EA82-459D-A0E0-4EBE394E71F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42" name="Freeform 41">
              <a:extLst>
                <a:ext uri="{FF2B5EF4-FFF2-40B4-BE49-F238E27FC236}">
                  <a16:creationId xmlns:a16="http://schemas.microsoft.com/office/drawing/2014/main" id="{8B94E190-DDC2-4545-906F-A1699BD73DD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43" name="Freeform 42">
              <a:extLst>
                <a:ext uri="{FF2B5EF4-FFF2-40B4-BE49-F238E27FC236}">
                  <a16:creationId xmlns:a16="http://schemas.microsoft.com/office/drawing/2014/main" id="{D9807239-A5BA-4BB3-9194-BCE3B2F21CE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44" name="Freeform 43">
              <a:extLst>
                <a:ext uri="{FF2B5EF4-FFF2-40B4-BE49-F238E27FC236}">
                  <a16:creationId xmlns:a16="http://schemas.microsoft.com/office/drawing/2014/main" id="{04D300FD-DC53-4375-8981-09EA63BCF18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45" name="Freeform 44">
              <a:extLst>
                <a:ext uri="{FF2B5EF4-FFF2-40B4-BE49-F238E27FC236}">
                  <a16:creationId xmlns:a16="http://schemas.microsoft.com/office/drawing/2014/main" id="{1DF83FFD-4C16-41FD-928F-6E88AFC451C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46" name="Rectangle 33845">
              <a:extLst>
                <a:ext uri="{FF2B5EF4-FFF2-40B4-BE49-F238E27FC236}">
                  <a16:creationId xmlns:a16="http://schemas.microsoft.com/office/drawing/2014/main" id="{A5B4BC2F-B667-462B-99D8-0C433124ABD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47" name="Freeform 46">
              <a:extLst>
                <a:ext uri="{FF2B5EF4-FFF2-40B4-BE49-F238E27FC236}">
                  <a16:creationId xmlns:a16="http://schemas.microsoft.com/office/drawing/2014/main" id="{0CBD9EFB-AC61-4674-B75A-56449003CCE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48" name="Freeform 47">
              <a:extLst>
                <a:ext uri="{FF2B5EF4-FFF2-40B4-BE49-F238E27FC236}">
                  <a16:creationId xmlns:a16="http://schemas.microsoft.com/office/drawing/2014/main" id="{1AD4BBB0-F6A7-451F-BE09-DF619F38EB7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49" name="Freeform 48">
              <a:extLst>
                <a:ext uri="{FF2B5EF4-FFF2-40B4-BE49-F238E27FC236}">
                  <a16:creationId xmlns:a16="http://schemas.microsoft.com/office/drawing/2014/main" id="{A258B285-AE5E-473A-AA72-3C95E1D833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50" name="Freeform 49">
              <a:extLst>
                <a:ext uri="{FF2B5EF4-FFF2-40B4-BE49-F238E27FC236}">
                  <a16:creationId xmlns:a16="http://schemas.microsoft.com/office/drawing/2014/main" id="{7BEEDDE5-CB8A-4DF9-858F-4D9462D955A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51" name="Freeform 50">
              <a:extLst>
                <a:ext uri="{FF2B5EF4-FFF2-40B4-BE49-F238E27FC236}">
                  <a16:creationId xmlns:a16="http://schemas.microsoft.com/office/drawing/2014/main" id="{DA1C731B-9B66-4D65-BF47-04B118107B0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52" name="Freeform 51">
              <a:extLst>
                <a:ext uri="{FF2B5EF4-FFF2-40B4-BE49-F238E27FC236}">
                  <a16:creationId xmlns:a16="http://schemas.microsoft.com/office/drawing/2014/main" id="{58DBFEC6-C6DC-4B7A-934F-5A79EC3280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53" name="Freeform 52">
              <a:extLst>
                <a:ext uri="{FF2B5EF4-FFF2-40B4-BE49-F238E27FC236}">
                  <a16:creationId xmlns:a16="http://schemas.microsoft.com/office/drawing/2014/main" id="{9948D8CB-2DBE-4E48-98EA-DF9E2666A2D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54" name="Freeform 53">
              <a:extLst>
                <a:ext uri="{FF2B5EF4-FFF2-40B4-BE49-F238E27FC236}">
                  <a16:creationId xmlns:a16="http://schemas.microsoft.com/office/drawing/2014/main" id="{56AB69F6-9F0B-4AB6-BCA8-AA2FD69E998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55" name="Freeform 54">
              <a:extLst>
                <a:ext uri="{FF2B5EF4-FFF2-40B4-BE49-F238E27FC236}">
                  <a16:creationId xmlns:a16="http://schemas.microsoft.com/office/drawing/2014/main" id="{0E7FB426-288D-4B0B-B73B-10CCC0EF41E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56" name="Freeform 55">
              <a:extLst>
                <a:ext uri="{FF2B5EF4-FFF2-40B4-BE49-F238E27FC236}">
                  <a16:creationId xmlns:a16="http://schemas.microsoft.com/office/drawing/2014/main" id="{A5C59C6B-46C9-48C9-9F57-2EE738B5312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57" name="Freeform 56">
              <a:extLst>
                <a:ext uri="{FF2B5EF4-FFF2-40B4-BE49-F238E27FC236}">
                  <a16:creationId xmlns:a16="http://schemas.microsoft.com/office/drawing/2014/main" id="{7CE85F33-17DC-4273-B06F-D171094449D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58" name="Freeform 57">
              <a:extLst>
                <a:ext uri="{FF2B5EF4-FFF2-40B4-BE49-F238E27FC236}">
                  <a16:creationId xmlns:a16="http://schemas.microsoft.com/office/drawing/2014/main" id="{5CD001CF-F2C4-4810-A8D9-679F9F89E5E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59" name="Freeform 58">
              <a:extLst>
                <a:ext uri="{FF2B5EF4-FFF2-40B4-BE49-F238E27FC236}">
                  <a16:creationId xmlns:a16="http://schemas.microsoft.com/office/drawing/2014/main" id="{69F4BCDD-D153-40D2-8DD1-2509EE0CE4C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3795" name="Rectangle 3">
            <a:extLst>
              <a:ext uri="{FF2B5EF4-FFF2-40B4-BE49-F238E27FC236}">
                <a16:creationId xmlns:a16="http://schemas.microsoft.com/office/drawing/2014/main" id="{4C639EDC-DFA6-ADD6-1F3C-223BA4BA5793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968958" y="2249487"/>
            <a:ext cx="6078453" cy="3541714"/>
          </a:xfrm>
        </p:spPr>
        <p:txBody>
          <a:bodyPr>
            <a:normAutofit/>
          </a:bodyPr>
          <a:lstStyle/>
          <a:p>
            <a:pPr marL="609600" indent="-609600">
              <a:lnSpc>
                <a:spcPct val="110000"/>
              </a:lnSpc>
            </a:pPr>
            <a:r>
              <a:rPr lang="en-US" altLang="en-US" sz="2800"/>
              <a:t>A recursive method solves an instance of a problem that is represented by its parameters and return value.</a:t>
            </a:r>
          </a:p>
          <a:p>
            <a:pPr marL="609600" indent="-609600">
              <a:lnSpc>
                <a:spcPct val="110000"/>
              </a:lnSpc>
            </a:pPr>
            <a:r>
              <a:rPr lang="en-US" altLang="en-US" sz="2800"/>
              <a:t>A special form of top-down design can be described in terms of operations on these parameters and return values.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5" grpId="0" build="p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49499B52-B869-354F-CD4A-9D9BBC7CED8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Recursion</a:t>
            </a:r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36F4B00E-6EDD-2EAF-A237-D8FD9FF7BFBD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03238" indent="-503238">
              <a:buNone/>
            </a:pPr>
            <a:r>
              <a:rPr lang="en-US" altLang="en-US"/>
              <a:t>1.	From incoming parameter values, extract </a:t>
            </a:r>
            <a:r>
              <a:rPr lang="en-US" altLang="en-US" b="1">
                <a:solidFill>
                  <a:srgbClr val="C00000"/>
                </a:solidFill>
              </a:rPr>
              <a:t>smaller</a:t>
            </a:r>
            <a:r>
              <a:rPr lang="en-US" altLang="en-US"/>
              <a:t> values of the </a:t>
            </a:r>
            <a:r>
              <a:rPr lang="en-US" altLang="en-US" b="1">
                <a:solidFill>
                  <a:srgbClr val="C00000"/>
                </a:solidFill>
              </a:rPr>
              <a:t>same</a:t>
            </a:r>
            <a:r>
              <a:rPr lang="en-US" altLang="en-US"/>
              <a:t> kind.</a:t>
            </a:r>
          </a:p>
          <a:p>
            <a:pPr marL="503238" indent="-503238">
              <a:buNone/>
            </a:pPr>
            <a:r>
              <a:rPr lang="en-US" altLang="en-US"/>
              <a:t>2.	Apply the method (recursively) to each of the smaller values to obtain solutions for the smaller values.</a:t>
            </a:r>
          </a:p>
          <a:p>
            <a:pPr marL="503238" indent="-503238">
              <a:buNone/>
            </a:pPr>
            <a:r>
              <a:rPr lang="en-US" altLang="en-US"/>
              <a:t>3.	Use the solutions for these smaller values to obtain a solution for the original incoming parameter values.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build="p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4C176D58-C0FF-78A1-2493-DF5BC3FFE1D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Recursion</a:t>
            </a:r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DBC40970-19DE-A914-4BCB-288AA08805B0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en-US"/>
              <a:t>It is important to separate the client view from the implementation view, even with recursion!</a:t>
            </a:r>
          </a:p>
          <a:p>
            <a:r>
              <a:rPr lang="en-US" altLang="en-US" b="1">
                <a:solidFill>
                  <a:srgbClr val="7030A0"/>
                </a:solidFill>
              </a:rPr>
              <a:t>Client View</a:t>
            </a:r>
            <a:r>
              <a:rPr lang="en-US" altLang="en-US"/>
              <a:t>: If I had access to an operation that provided solutions to each of the smaller values, would this help me obtain a solution for the original incoming value?</a:t>
            </a:r>
          </a:p>
          <a:p>
            <a:r>
              <a:rPr lang="en-US" altLang="en-US"/>
              <a:t>I.e., what does the combination step look like?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 build="p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C034FD1C-D920-021C-FB72-DC78F1664DC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Recursion Example</a:t>
            </a:r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49894997-5EB5-391B-B13F-DAB991DF9FBA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en-US"/>
              <a:t>Given a String object, construct a new String that is the </a:t>
            </a:r>
            <a:r>
              <a:rPr lang="en-US" altLang="en-US" b="1">
                <a:solidFill>
                  <a:srgbClr val="002060"/>
                </a:solidFill>
              </a:rPr>
              <a:t>reverse</a:t>
            </a:r>
            <a:r>
              <a:rPr lang="en-US" altLang="en-US"/>
              <a:t> of the original.</a:t>
            </a:r>
          </a:p>
          <a:p>
            <a:endParaRPr lang="en-US" altLang="en-US" sz="1000"/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3F956F8B-038C-F768-9551-9148EF5EB833}"/>
              </a:ext>
            </a:extLst>
          </p:cNvPr>
          <p:cNvSpPr txBox="1">
            <a:spLocks/>
          </p:cNvSpPr>
          <p:nvPr/>
        </p:nvSpPr>
        <p:spPr>
          <a:xfrm>
            <a:off x="1141412" y="2819400"/>
            <a:ext cx="9905999" cy="26670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54864" tIns="91440" rtlCol="0">
            <a:normAutofit/>
          </a:bodyPr>
          <a:lstStyle/>
          <a:p>
            <a:pPr marL="457200">
              <a:buFontTx/>
              <a:buNone/>
            </a:pPr>
            <a:r>
              <a:rPr lang="en-US" altLang="en-US" sz="2800" b="1">
                <a:solidFill>
                  <a:srgbClr val="0070C0"/>
                </a:solidFill>
                <a:latin typeface="Courier New" panose="02070309020205020404" pitchFamily="49" charset="0"/>
              </a:rPr>
              <a:t>public</a:t>
            </a:r>
            <a:r>
              <a:rPr lang="en-US" altLang="en-US" sz="2800">
                <a:latin typeface="Courier New" panose="02070309020205020404" pitchFamily="49" charset="0"/>
              </a:rPr>
              <a:t> </a:t>
            </a:r>
            <a:r>
              <a:rPr lang="en-US" altLang="en-US" sz="2800" b="1">
                <a:latin typeface="Courier New" panose="02070309020205020404" pitchFamily="49" charset="0"/>
              </a:rPr>
              <a:t>String reverseString (String t) {</a:t>
            </a:r>
          </a:p>
          <a:p>
            <a:pPr marL="457200">
              <a:buFontTx/>
              <a:buNone/>
            </a:pPr>
            <a:r>
              <a:rPr lang="en-US" altLang="en-US" sz="2800" b="1">
                <a:solidFill>
                  <a:schemeClr val="accent6">
                    <a:lumMod val="50000"/>
                  </a:schemeClr>
                </a:solidFill>
                <a:latin typeface="Courier New" panose="02070309020205020404" pitchFamily="49" charset="0"/>
              </a:rPr>
              <a:t>//  precondition: none</a:t>
            </a:r>
          </a:p>
          <a:p>
            <a:pPr marL="457200">
              <a:buFontTx/>
              <a:buNone/>
            </a:pPr>
            <a:r>
              <a:rPr lang="en-US" altLang="en-US" sz="2800" b="1">
                <a:solidFill>
                  <a:schemeClr val="accent6">
                    <a:lumMod val="50000"/>
                  </a:schemeClr>
                </a:solidFill>
                <a:latin typeface="Courier New" panose="02070309020205020404" pitchFamily="49" charset="0"/>
              </a:rPr>
              <a:t>//  postcondition: returns a String that</a:t>
            </a:r>
          </a:p>
          <a:p>
            <a:pPr marL="457200">
              <a:buFontTx/>
              <a:buNone/>
            </a:pPr>
            <a:r>
              <a:rPr lang="en-US" altLang="en-US" sz="2800" b="1">
                <a:solidFill>
                  <a:schemeClr val="accent6">
                    <a:lumMod val="50000"/>
                  </a:schemeClr>
                </a:solidFill>
                <a:latin typeface="Courier New" panose="02070309020205020404" pitchFamily="49" charset="0"/>
              </a:rPr>
              <a:t>//  is the reverse of the value of 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 build="p" autoUpdateAnimBg="0"/>
      <p:bldP spid="2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  <_activity xmlns="75e26a86-27e7-4108-abb5-a9a0ae913c4d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C1D1BD1C3523247903358D0A8AC0422" ma:contentTypeVersion="20" ma:contentTypeDescription="Create a new document." ma:contentTypeScope="" ma:versionID="8a40cc51b388595dc9151cd18bf75dd9">
  <xsd:schema xmlns:xsd="http://www.w3.org/2001/XMLSchema" xmlns:xs="http://www.w3.org/2001/XMLSchema" xmlns:p="http://schemas.microsoft.com/office/2006/metadata/properties" xmlns:ns1="http://schemas.microsoft.com/sharepoint/v3" xmlns:ns3="52c17e26-d80b-4810-84b5-2d696440855c" xmlns:ns4="75e26a86-27e7-4108-abb5-a9a0ae913c4d" targetNamespace="http://schemas.microsoft.com/office/2006/metadata/properties" ma:root="true" ma:fieldsID="0a7e16fa29115bb372e626cd270edc17" ns1:_="" ns3:_="" ns4:_="">
    <xsd:import namespace="http://schemas.microsoft.com/sharepoint/v3"/>
    <xsd:import namespace="52c17e26-d80b-4810-84b5-2d696440855c"/>
    <xsd:import namespace="75e26a86-27e7-4108-abb5-a9a0ae913c4d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EventHashCode" minOccurs="0"/>
                <xsd:element ref="ns4:MediaServiceGenerationTime" minOccurs="0"/>
                <xsd:element ref="ns4:MediaServiceAutoKeyPoints" minOccurs="0"/>
                <xsd:element ref="ns4:MediaServiceKeyPoints" minOccurs="0"/>
                <xsd:element ref="ns4:MediaServiceDateTaken" minOccurs="0"/>
                <xsd:element ref="ns4:MediaLengthInSeconds" minOccurs="0"/>
                <xsd:element ref="ns4:MediaServiceAutoTags" minOccurs="0"/>
                <xsd:element ref="ns4:MediaServiceOCR" minOccurs="0"/>
                <xsd:element ref="ns4:_activity" minOccurs="0"/>
                <xsd:element ref="ns4:MediaServiceObjectDetectorVersions" minOccurs="0"/>
                <xsd:element ref="ns4:MediaServiceLocation" minOccurs="0"/>
                <xsd:element ref="ns1:_ip_UnifiedCompliancePolicyProperties" minOccurs="0"/>
                <xsd:element ref="ns1:_ip_UnifiedCompliancePolicyUIAction" minOccurs="0"/>
                <xsd:element ref="ns4:MediaServiceSystemTags" minOccurs="0"/>
                <xsd:element ref="ns4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4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5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c17e26-d80b-4810-84b5-2d696440855c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5e26a86-27e7-4108-abb5-a9a0ae913c4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9" nillable="true" ma:displayName="Tags" ma:internalName="MediaServiceAutoTags" ma:readOnly="true">
      <xsd:simpleType>
        <xsd:restriction base="dms:Text"/>
      </xsd:simple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_activity" ma:index="21" nillable="true" ma:displayName="_activity" ma:hidden="true" ma:internalName="_activity">
      <xsd:simpleType>
        <xsd:restriction base="dms:Note"/>
      </xsd:simpleType>
    </xsd:element>
    <xsd:element name="MediaServiceObjectDetectorVersions" ma:index="22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Location" ma:index="23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SystemTags" ma:index="26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27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38A70F9-4CFF-440C-915B-AA8AFC12849D}">
  <ds:schemaRefs>
    <ds:schemaRef ds:uri="http://schemas.microsoft.com/office/2006/documentManagement/types"/>
    <ds:schemaRef ds:uri="http://purl.org/dc/terms/"/>
    <ds:schemaRef ds:uri="52c17e26-d80b-4810-84b5-2d696440855c"/>
    <ds:schemaRef ds:uri="http://purl.org/dc/elements/1.1/"/>
    <ds:schemaRef ds:uri="75e26a86-27e7-4108-abb5-a9a0ae913c4d"/>
    <ds:schemaRef ds:uri="http://purl.org/dc/dcmitype/"/>
    <ds:schemaRef ds:uri="http://schemas.microsoft.com/office/infopath/2007/PartnerControls"/>
    <ds:schemaRef ds:uri="http://schemas.microsoft.com/sharepoint/v3"/>
    <ds:schemaRef ds:uri="http://schemas.openxmlformats.org/package/2006/metadata/core-properties"/>
    <ds:schemaRef ds:uri="http://schemas.microsoft.com/office/2006/metadata/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F1846F51-D695-4E91-A0D7-F3464CA3F93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F0C1BC3-7578-4B94-8C26-8429BFCAABD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52c17e26-d80b-4810-84b5-2d696440855c"/>
    <ds:schemaRef ds:uri="75e26a86-27e7-4108-abb5-a9a0ae913c4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TM04033919[[fn=Circuit]]</Template>
  <TotalTime>4192</TotalTime>
  <Words>615</Words>
  <Application>Microsoft Office PowerPoint</Application>
  <PresentationFormat>Widescreen</PresentationFormat>
  <Paragraphs>85</Paragraphs>
  <Slides>17</Slides>
  <Notes>13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Links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Tw Cen MT</vt:lpstr>
      <vt:lpstr>Courier New</vt:lpstr>
      <vt:lpstr>Arial</vt:lpstr>
      <vt:lpstr>Circuit</vt:lpstr>
      <vt:lpstr>I:\COMP 1600\PowerPoints\reverseString.doc</vt:lpstr>
      <vt:lpstr>COMP 1600 Introduction to Programming</vt:lpstr>
      <vt:lpstr>Alerts</vt:lpstr>
      <vt:lpstr>Review</vt:lpstr>
      <vt:lpstr>Recursion</vt:lpstr>
      <vt:lpstr>Top-Down Design</vt:lpstr>
      <vt:lpstr>Recursion</vt:lpstr>
      <vt:lpstr>Recursion</vt:lpstr>
      <vt:lpstr>Recursion</vt:lpstr>
      <vt:lpstr>Recursion Example</vt:lpstr>
      <vt:lpstr>Reverse String</vt:lpstr>
      <vt:lpstr>Reverse String</vt:lpstr>
      <vt:lpstr>reverseString Solution</vt:lpstr>
      <vt:lpstr>Why it Works</vt:lpstr>
      <vt:lpstr>Inductive Reasoning</vt:lpstr>
      <vt:lpstr>The Domino Effect</vt:lpstr>
      <vt:lpstr>Base Cases Are Essential</vt:lpstr>
      <vt:lpstr>Next time…</vt:lpstr>
    </vt:vector>
  </TitlesOfParts>
  <Company> 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 really hate this darn machine; I wish that they would sell it. It won’t do what I want it to, but only what I tell it.</dc:title>
  <dc:creator>David J. Stucki</dc:creator>
  <cp:lastModifiedBy>Stucki, David</cp:lastModifiedBy>
  <cp:revision>160</cp:revision>
  <dcterms:created xsi:type="dcterms:W3CDTF">2001-05-01T04:07:56Z</dcterms:created>
  <dcterms:modified xsi:type="dcterms:W3CDTF">2025-11-30T20:26:02Z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0x0101001C1D1BD1C3523247903358D0A8AC0422</vt:lpwstr>
  </property>
</Properties>
</file>