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4"/>
  </p:sldMasterIdLst>
  <p:notesMasterIdLst>
    <p:notesMasterId r:id="rId14"/>
  </p:notesMasterIdLst>
  <p:sldIdLst>
    <p:sldId id="258" r:id="rId5"/>
    <p:sldId id="260" r:id="rId6"/>
    <p:sldId id="395" r:id="rId7"/>
    <p:sldId id="396" r:id="rId8"/>
    <p:sldId id="397" r:id="rId9"/>
    <p:sldId id="398" r:id="rId10"/>
    <p:sldId id="399" r:id="rId11"/>
    <p:sldId id="400" r:id="rId12"/>
    <p:sldId id="346" r:id="rId13"/>
  </p:sldIdLst>
  <p:sldSz cx="12192000" cy="6858000"/>
  <p:notesSz cx="6858000" cy="9144000"/>
  <p:embeddedFontLst>
    <p:embeddedFont>
      <p:font typeface="Tw Cen MT" panose="020B0602020104020603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BB4A3F-8B62-4073-BFC0-7CECEBBEDDB0}" v="5" dt="2025-11-24T13:48:18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64" d="100"/>
          <a:sy n="64" d="100"/>
        </p:scale>
        <p:origin x="90" y="8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Project 5 is available: due December 3</a:t>
            </a:r>
          </a:p>
          <a:p>
            <a:pPr>
              <a:lnSpc>
                <a:spcPct val="100000"/>
              </a:lnSpc>
            </a:pPr>
            <a:r>
              <a:rPr lang="en-US"/>
              <a:t>Read Chapter 21 (oops)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File I/O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81876-A6BD-5776-19C8-E5A843C70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4C4C8-32CD-FD68-FDDC-E862050F5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now know the syntax of much of the Java language and know how to use it to solve simple problems.</a:t>
            </a:r>
          </a:p>
          <a:p>
            <a:r>
              <a:rPr lang="en-US" dirty="0"/>
              <a:t>To scale what you know to larger problems requires some strategies that help to organize the complexity of what you are doing.</a:t>
            </a:r>
          </a:p>
          <a:p>
            <a:r>
              <a:rPr lang="en-US" dirty="0"/>
              <a:t>Some of this is provided by the language itself, while the rest of it is based on adopting a discipline of how to write larger programs.</a:t>
            </a:r>
          </a:p>
        </p:txBody>
      </p:sp>
    </p:spTree>
    <p:extLst>
      <p:ext uri="{BB962C8B-B14F-4D97-AF65-F5344CB8AC3E}">
        <p14:creationId xmlns:p14="http://schemas.microsoft.com/office/powerpoint/2010/main" val="12212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7BED3-BFF3-666D-4D39-FD2436D58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 2000 Preview: 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BDBAF-9441-2D18-91D4-39D760D72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9905999" cy="524094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The Object-Oriented Paradigm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Classes, Abstract Classes, &amp; Interfaces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Inheritance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Polymorphism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Contract models of programming: coding to specifications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Testing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User Interfaces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Design Patterns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UML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Code Refactoring</a:t>
            </a:r>
          </a:p>
        </p:txBody>
      </p:sp>
    </p:spTree>
    <p:extLst>
      <p:ext uri="{BB962C8B-B14F-4D97-AF65-F5344CB8AC3E}">
        <p14:creationId xmlns:p14="http://schemas.microsoft.com/office/powerpoint/2010/main" val="160205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D8EC1-D4FE-6A0D-5BC6-F24462EE0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Solving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EC18D-FE41-31BB-8B38-89C0E403D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9905999" cy="5317144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Polya: “How to Solve It”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Understand the problem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Devise a plan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Carry out the plan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Look Back</a:t>
            </a:r>
          </a:p>
          <a:p>
            <a:pPr>
              <a:lnSpc>
                <a:spcPct val="110000"/>
              </a:lnSpc>
            </a:pPr>
            <a:r>
              <a:rPr lang="en-US" dirty="0"/>
              <a:t>Software Development Lifecycle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Analysis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Design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Implementation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Integration</a:t>
            </a:r>
          </a:p>
          <a:p>
            <a:pPr marL="971550" lvl="1" indent="-51435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Maintenance</a:t>
            </a:r>
          </a:p>
        </p:txBody>
      </p:sp>
    </p:spTree>
    <p:extLst>
      <p:ext uri="{BB962C8B-B14F-4D97-AF65-F5344CB8AC3E}">
        <p14:creationId xmlns:p14="http://schemas.microsoft.com/office/powerpoint/2010/main" val="324287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D9CA3-EDC3-55C6-2BCC-F0BFBE490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C81AF-6B10-EF86-1242-660001F87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An approach to the design step (devise a plan)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Decompose the problem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Solve all subproblems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Combine subproblem solutions</a:t>
            </a:r>
          </a:p>
          <a:p>
            <a:r>
              <a:rPr lang="en-US" dirty="0"/>
              <a:t>Typically, steps 1 &amp; 3 would be performed in tandem at the outset. Then step 2 would be performed to complete the problem solving.</a:t>
            </a:r>
          </a:p>
          <a:p>
            <a:r>
              <a:rPr lang="en-US" dirty="0"/>
              <a:t>This is used as a means of deferring complexity.</a:t>
            </a:r>
          </a:p>
          <a:p>
            <a:r>
              <a:rPr lang="en-US" dirty="0"/>
              <a:t>The focus of TDD is primarily on algorithm design.</a:t>
            </a:r>
          </a:p>
        </p:txBody>
      </p:sp>
    </p:spTree>
    <p:extLst>
      <p:ext uri="{BB962C8B-B14F-4D97-AF65-F5344CB8AC3E}">
        <p14:creationId xmlns:p14="http://schemas.microsoft.com/office/powerpoint/2010/main" val="2288309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9F8CC-75E3-B429-413B-679B0A86E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A5233-3267-FFC2-6482-50021D776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approach generally uses the same strategy as TDD, but with a non-algorithmic orientation.</a:t>
            </a:r>
          </a:p>
          <a:p>
            <a:pPr lvl="1"/>
            <a:r>
              <a:rPr lang="en-US" dirty="0"/>
              <a:t>Identify entities and relationships</a:t>
            </a:r>
          </a:p>
          <a:p>
            <a:pPr lvl="1"/>
            <a:r>
              <a:rPr lang="en-US" dirty="0"/>
              <a:t>From those construct classes and objects</a:t>
            </a:r>
          </a:p>
          <a:p>
            <a:pPr lvl="1"/>
            <a:r>
              <a:rPr lang="en-US" dirty="0"/>
              <a:t>Design interfaces and collaborations</a:t>
            </a:r>
          </a:p>
          <a:p>
            <a:r>
              <a:rPr lang="en-US" dirty="0"/>
              <a:t>TDD vs. OOD?</a:t>
            </a:r>
          </a:p>
          <a:p>
            <a:pPr lvl="1"/>
            <a:r>
              <a:rPr lang="en-US" dirty="0"/>
              <a:t>OOD is better for high-level design</a:t>
            </a:r>
          </a:p>
          <a:p>
            <a:pPr lvl="1"/>
            <a:r>
              <a:rPr lang="en-US" dirty="0"/>
              <a:t>TDD is better for low-level design</a:t>
            </a:r>
          </a:p>
        </p:txBody>
      </p:sp>
    </p:spTree>
    <p:extLst>
      <p:ext uri="{BB962C8B-B14F-4D97-AF65-F5344CB8AC3E}">
        <p14:creationId xmlns:p14="http://schemas.microsoft.com/office/powerpoint/2010/main" val="240323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Monday,</a:t>
            </a:r>
          </a:p>
          <a:p>
            <a:pPr lvl="1"/>
            <a:r>
              <a:rPr lang="en-US"/>
              <a:t>Life is a Mystery!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8a40cc51b388595dc9151cd18bf75dd9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0a7e16fa29115bb372e626cd270edc17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Props1.xml><?xml version="1.0" encoding="utf-8"?>
<ds:datastoreItem xmlns:ds="http://schemas.openxmlformats.org/officeDocument/2006/customXml" ds:itemID="{7F0C1BC3-7578-4B94-8C26-8429BFCAAB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846F51-D695-4E91-A0D7-F3464CA3F9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8A70F9-4CFF-440C-915B-AA8AFC12849D}">
  <ds:schemaRefs>
    <ds:schemaRef ds:uri="http://schemas.microsoft.com/office/2006/documentManagement/types"/>
    <ds:schemaRef ds:uri="http://purl.org/dc/terms/"/>
    <ds:schemaRef ds:uri="52c17e26-d80b-4810-84b5-2d696440855c"/>
    <ds:schemaRef ds:uri="http://purl.org/dc/elements/1.1/"/>
    <ds:schemaRef ds:uri="75e26a86-27e7-4108-abb5-a9a0ae913c4d"/>
    <ds:schemaRef ds:uri="http://purl.org/dc/dcmitype/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4169</TotalTime>
  <Words>300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Tw Cen MT</vt:lpstr>
      <vt:lpstr>Courier New</vt:lpstr>
      <vt:lpstr>Arial</vt:lpstr>
      <vt:lpstr>Circuit</vt:lpstr>
      <vt:lpstr>COMP 1600 Introduction to Programming</vt:lpstr>
      <vt:lpstr>Alerts</vt:lpstr>
      <vt:lpstr>Review</vt:lpstr>
      <vt:lpstr>Design</vt:lpstr>
      <vt:lpstr>COMP 2000 Preview: OOD</vt:lpstr>
      <vt:lpstr>Problem Solving</vt:lpstr>
      <vt:lpstr>Top-Down Design</vt:lpstr>
      <vt:lpstr>Object-Oriented Design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157</cp:revision>
  <dcterms:created xsi:type="dcterms:W3CDTF">2001-05-01T04:07:56Z</dcterms:created>
  <dcterms:modified xsi:type="dcterms:W3CDTF">2025-11-24T13:48:50Z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