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90" r:id="rId1"/>
  </p:sldMasterIdLst>
  <p:notesMasterIdLst>
    <p:notesMasterId r:id="rId15"/>
  </p:notesMasterIdLst>
  <p:sldIdLst>
    <p:sldId id="258" r:id="rId2"/>
    <p:sldId id="260" r:id="rId3"/>
    <p:sldId id="395" r:id="rId4"/>
    <p:sldId id="477" r:id="rId5"/>
    <p:sldId id="478" r:id="rId6"/>
    <p:sldId id="479" r:id="rId7"/>
    <p:sldId id="480" r:id="rId8"/>
    <p:sldId id="468" r:id="rId9"/>
    <p:sldId id="469" r:id="rId10"/>
    <p:sldId id="470" r:id="rId11"/>
    <p:sldId id="482" r:id="rId12"/>
    <p:sldId id="483" r:id="rId13"/>
    <p:sldId id="346" r:id="rId14"/>
  </p:sldIdLst>
  <p:sldSz cx="12192000" cy="6858000"/>
  <p:notesSz cx="6858000" cy="9144000"/>
  <p:embeddedFontLst>
    <p:embeddedFont>
      <p:font typeface="Tw Cen MT" panose="020B0602020104020603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72" autoAdjust="0"/>
    <p:restoredTop sz="90974" autoAdjust="0"/>
  </p:normalViewPr>
  <p:slideViewPr>
    <p:cSldViewPr>
      <p:cViewPr varScale="1">
        <p:scale>
          <a:sx n="109" d="100"/>
          <a:sy n="109" d="100"/>
        </p:scale>
        <p:origin x="82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  <a:prstGeom prst="rect">
            <a:avLst/>
          </a:prstGeom>
        </p:spPr>
        <p:txBody>
          <a:bodyPr/>
          <a:lstStyle/>
          <a:p>
            <a:fld id="{6444479B-705B-4489-957E-7E8A228BDFA0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0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47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06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0467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920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21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7556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C07B66AD-7C08-490A-ADA4-B47E10FB2407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5B95027-4255-49E7-9841-CD21BCC99996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04800"/>
            <a:ext cx="9905998" cy="877888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9F89F774-3FA6-43B8-9241-99959C8FD463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5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F9504452-5DCC-4FE2-A5C9-8A5EF6714D65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8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E579ABC2-0180-4F3A-A895-A85BC724D472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6AEEA9BA-4E8F-439E-BEA4-91FBA01E3F5F}" type="datetime1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BE15BF18-0007-481C-AA29-413124BC3EE7}" type="datetime1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9BE9870-3748-43AD-B547-02A075CB4A1D}" type="datetime1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558E7897-33C5-4F1A-9307-D068E37F3DC7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82E171BA-CC09-47C8-A6DF-F5C5CB59CEEC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6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1312256"/>
            <a:ext cx="9905999" cy="505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42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494F-2895-818F-A5BA-833ED5359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477376" cy="2387600"/>
          </a:xfrm>
        </p:spPr>
        <p:txBody>
          <a:bodyPr/>
          <a:lstStyle/>
          <a:p>
            <a:r>
              <a:rPr lang="en-US"/>
              <a:t>COMP 1600</a:t>
            </a:r>
            <a:br>
              <a:rPr lang="en-US"/>
            </a:br>
            <a:r>
              <a:rPr lang="en-US"/>
              <a:t>Introduction to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4CF19-68BD-3962-780F-6DDE9D565C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David J Stucki</a:t>
            </a:r>
          </a:p>
          <a:p>
            <a:r>
              <a:rPr lang="en-US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385504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Mammal subclasses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From there, we can define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Dog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Cat</a:t>
            </a:r>
            <a:r>
              <a:rPr lang="en-US" dirty="0"/>
              <a:t>, and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Human</a:t>
            </a:r>
            <a:r>
              <a:rPr lang="en-US" dirty="0"/>
              <a:t> subclasses, overriding 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makeNoise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method appropriately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3124200"/>
            <a:ext cx="9905999" cy="1066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775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Dog extends Mammal {	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void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makeNoise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 {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"Woof"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 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4267200"/>
            <a:ext cx="9905999" cy="1066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775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Cat extends Mammal {	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void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makeNoise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 {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"Meow"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 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141412" y="5410200"/>
            <a:ext cx="9905999" cy="1066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775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Human extends Mammal {	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void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makeNoise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 {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"Hello"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 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56968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81BC5-A2D1-4D04-99CE-519C28CC2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instanceof</a:t>
            </a:r>
            <a:r>
              <a:rPr lang="en-US" dirty="0"/>
              <a:t> keyword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61CAC-BE85-49FE-BB5B-74D18F9EE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An alternative to the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getClass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method is the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instanceof</a:t>
            </a:r>
            <a:r>
              <a:rPr lang="en-US" dirty="0"/>
              <a:t> keyword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You can use it to see if an object has a type or is child of the given type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The following code will print "It's a mammal!" if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dog</a:t>
            </a:r>
            <a:r>
              <a:rPr lang="en-US" dirty="0"/>
              <a:t> is a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Mammal</a:t>
            </a:r>
            <a:r>
              <a:rPr lang="en-US" dirty="0"/>
              <a:t> or any child class of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Mammal</a:t>
            </a:r>
            <a:r>
              <a:rPr lang="en-US" dirty="0"/>
              <a:t>, </a:t>
            </a:r>
            <a:r>
              <a:rPr lang="en-US"/>
              <a:t>including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Dog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255BA9-8DB9-4936-AA4F-1ABDCFB11021}"/>
              </a:ext>
            </a:extLst>
          </p:cNvPr>
          <p:cNvSpPr txBox="1">
            <a:spLocks/>
          </p:cNvSpPr>
          <p:nvPr/>
        </p:nvSpPr>
        <p:spPr>
          <a:xfrm>
            <a:off x="1141412" y="4724400"/>
            <a:ext cx="9905999" cy="1447801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(dog 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instanceof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Mammal){	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"It's a mammal!"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69022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E0D3D-DA94-43FE-96B6-DF7F5A531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 Quiz 12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60FCF-43F0-C94C-8493-F20D487BE4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99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/>
              <a:t>On Friday,</a:t>
            </a:r>
          </a:p>
          <a:p>
            <a:pPr lvl="1"/>
            <a:r>
              <a:rPr lang="en-US"/>
              <a:t>File I/O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159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2B561-E3DC-F72F-B616-F9785B74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342DB-E5E5-88CE-CC69-4C92571A8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/>
              <a:t>Project 5 is available: due December 3</a:t>
            </a:r>
          </a:p>
          <a:p>
            <a:pPr lvl="1">
              <a:lnSpc>
                <a:spcPct val="100000"/>
              </a:lnSpc>
            </a:pPr>
            <a:r>
              <a:rPr lang="en-US"/>
              <a:t>Get started early, finish early</a:t>
            </a:r>
          </a:p>
          <a:p>
            <a:pPr>
              <a:lnSpc>
                <a:spcPct val="100000"/>
              </a:lnSpc>
            </a:pPr>
            <a:r>
              <a:rPr lang="en-US"/>
              <a:t>Read Chapter 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82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80B7F-5E13-07C3-8309-C0C7ECFD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6B48-39E6-913D-8C1D-A1962BDA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F379-43EA-2015-49C9-53A0B4D12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 sz="3600"/>
              <a:t>Last time:</a:t>
            </a: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3200"/>
              <a:t>Searching &amp; Sorting</a:t>
            </a:r>
          </a:p>
          <a:p>
            <a:pPr lvl="1"/>
            <a:r>
              <a:rPr lang="en-US" sz="3200"/>
              <a:t>Inheritance</a:t>
            </a:r>
          </a:p>
        </p:txBody>
      </p:sp>
    </p:spTree>
    <p:extLst>
      <p:ext uri="{BB962C8B-B14F-4D97-AF65-F5344CB8AC3E}">
        <p14:creationId xmlns:p14="http://schemas.microsoft.com/office/powerpoint/2010/main" val="10482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subclass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this is well and good, but how do you actually create a subclass?</a:t>
            </a:r>
          </a:p>
          <a:p>
            <a:r>
              <a:rPr lang="en-US" dirty="0"/>
              <a:t>Let's start by writing 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Vehicle</a:t>
            </a:r>
            <a:r>
              <a:rPr lang="en-US" dirty="0"/>
              <a:t> class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3352800"/>
            <a:ext cx="9905999" cy="2667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Vehicle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travel(String destination)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  System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"Traveling to 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+ 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    destination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}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}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227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Extending a </a:t>
            </a:r>
            <a:r>
              <a:rPr lang="en-US" dirty="0" err="1"/>
              <a:t>superclass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We use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dirty="0"/>
              <a:t> keyword to create a subclass from </a:t>
            </a:r>
            <a:r>
              <a:rPr lang="en-US"/>
              <a:t>a superclass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</a:t>
            </a:r>
            <a:r>
              <a:rPr lang="en-US" dirty="0"/>
              <a:t> can do everything that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Vehicle</a:t>
            </a:r>
            <a:r>
              <a:rPr lang="en-US" dirty="0"/>
              <a:t> can, plus more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2438400"/>
            <a:ext cx="9905999" cy="3124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850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Car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Vehicle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model;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public</a:t>
            </a:r>
            <a:r>
              <a:rPr lang="en-US" sz="27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Car(String s) { model = s; 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getModel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 { return model; 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startEngine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  System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7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Vrooooom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!"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}	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54787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of 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a part of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</a:t>
            </a:r>
            <a:r>
              <a:rPr lang="en-US" dirty="0"/>
              <a:t> class that knows all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Vehicle</a:t>
            </a:r>
            <a:r>
              <a:rPr lang="en-US" dirty="0"/>
              <a:t> members and methods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2971799"/>
            <a:ext cx="9905999" cy="3429001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Car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car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Car(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"Camry"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Prints "Camry"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System.out.</a:t>
            </a:r>
            <a:r>
              <a:rPr lang="en-US" sz="2700" b="1" err="1"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(car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2700" b="1" err="1">
                <a:latin typeface="Courier New" pitchFamily="49" charset="0"/>
                <a:cs typeface="Courier New" pitchFamily="49" charset="0"/>
              </a:rPr>
              <a:t>getModel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());  </a:t>
            </a:r>
            <a:endParaRPr lang="en-US" sz="27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Prints "</a:t>
            </a:r>
            <a:r>
              <a:rPr lang="en-US" sz="2700" b="1" dirty="0" err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Vrooooom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!"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car.startEngine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Prints "Traveling to New York City"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car.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travel(</a:t>
            </a:r>
            <a:r>
              <a:rPr lang="en-US" sz="2700" b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New York </a:t>
            </a:r>
            <a:r>
              <a:rPr lang="en-US" sz="2700" b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City"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);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568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look at a Car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7924800" cy="4625609"/>
          </a:xfrm>
        </p:spPr>
        <p:txBody>
          <a:bodyPr/>
          <a:lstStyle/>
          <a:p>
            <a:r>
              <a:rPr lang="en-US" dirty="0"/>
              <a:t>Each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</a:t>
            </a:r>
            <a:r>
              <a:rPr lang="en-US" dirty="0"/>
              <a:t> object actually has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Vehicle</a:t>
            </a:r>
            <a:r>
              <a:rPr lang="en-US" dirty="0"/>
              <a:t> object buried inside of it</a:t>
            </a:r>
          </a:p>
          <a:p>
            <a:r>
              <a:rPr lang="en-US" dirty="0"/>
              <a:t>If code tries to call a method that isn't found in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</a:t>
            </a:r>
            <a:r>
              <a:rPr lang="en-US" dirty="0"/>
              <a:t> class, it will look deeper and see if it is in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Vehicle</a:t>
            </a:r>
            <a:r>
              <a:rPr lang="en-US" dirty="0"/>
              <a:t> class</a:t>
            </a:r>
          </a:p>
          <a:p>
            <a:r>
              <a:rPr lang="en-US" dirty="0"/>
              <a:t>The outermost method will always be called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8782662" y="1981201"/>
            <a:ext cx="3028337" cy="4419600"/>
            <a:chOff x="6705599" y="2895600"/>
            <a:chExt cx="2286001" cy="3505200"/>
          </a:xfrm>
        </p:grpSpPr>
        <p:sp>
          <p:nvSpPr>
            <p:cNvPr id="4" name="Rectangle 3"/>
            <p:cNvSpPr/>
            <p:nvPr/>
          </p:nvSpPr>
          <p:spPr>
            <a:xfrm>
              <a:off x="6705599" y="2895600"/>
              <a:ext cx="2286000" cy="35052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3200" b="1" dirty="0">
                  <a:solidFill>
                    <a:schemeClr val="bg1"/>
                  </a:solidFill>
                  <a:latin typeface="Courier New" pitchFamily="49" charset="0"/>
                  <a:cs typeface="Courier New" pitchFamily="49" charset="0"/>
                </a:rPr>
                <a:t>Car</a:t>
              </a:r>
            </a:p>
            <a:p>
              <a:endPara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  <a:p>
              <a:endPara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  <a:p>
              <a:endPara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  <a:p>
              <a:endPara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28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model</a:t>
              </a:r>
            </a:p>
            <a:p>
              <a:endPara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2800" b="1" dirty="0" err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getModel</a:t>
              </a:r>
              <a:r>
                <a:rPr lang="en-US" sz="28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()</a:t>
              </a:r>
            </a:p>
            <a:p>
              <a:r>
                <a:rPr lang="en-US" sz="2800" b="1" dirty="0" err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startEngine</a:t>
              </a:r>
              <a:r>
                <a:rPr lang="en-US" sz="28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()</a:t>
              </a:r>
            </a:p>
            <a:p>
              <a:endPara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6705600" y="3352800"/>
              <a:ext cx="2286000" cy="13716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3200" b="1" dirty="0">
                  <a:solidFill>
                    <a:schemeClr val="bg1"/>
                  </a:solidFill>
                  <a:latin typeface="Courier New" pitchFamily="49" charset="0"/>
                  <a:cs typeface="Courier New" pitchFamily="49" charset="0"/>
                </a:rPr>
                <a:t>Vehicle</a:t>
              </a:r>
            </a:p>
            <a:p>
              <a:endParaRPr lang="en-US" sz="3200" b="1" dirty="0">
                <a:solidFill>
                  <a:schemeClr val="tx1"/>
                </a:solidFill>
              </a:endParaRPr>
            </a:p>
            <a:p>
              <a:r>
                <a:rPr lang="en-US" sz="28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travel()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95553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Adding to existing classes is nice…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Sometimes you want to do more than add</a:t>
            </a:r>
          </a:p>
          <a:p>
            <a:r>
              <a:rPr lang="en-US" dirty="0"/>
              <a:t>You want to change a method to do something different</a:t>
            </a:r>
          </a:p>
          <a:p>
            <a:r>
              <a:rPr lang="en-US" dirty="0"/>
              <a:t>You can write a method in a child class that has the same name as a method in a parent class</a:t>
            </a:r>
          </a:p>
          <a:p>
            <a:r>
              <a:rPr lang="en-US" dirty="0"/>
              <a:t>The child version of the method will always get called</a:t>
            </a:r>
          </a:p>
          <a:p>
            <a:r>
              <a:rPr lang="en-US" dirty="0"/>
              <a:t>This is called </a:t>
            </a:r>
            <a:r>
              <a:rPr lang="en-US" b="1" dirty="0"/>
              <a:t>overriding</a:t>
            </a:r>
            <a:r>
              <a:rPr lang="en-US" dirty="0"/>
              <a:t> a method</a:t>
            </a:r>
          </a:p>
        </p:txBody>
      </p:sp>
    </p:spTree>
    <p:extLst>
      <p:ext uri="{BB962C8B-B14F-4D97-AF65-F5344CB8AC3E}">
        <p14:creationId xmlns:p14="http://schemas.microsoft.com/office/powerpoint/2010/main" val="2155755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Mammal example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define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Mammal</a:t>
            </a:r>
            <a:r>
              <a:rPr lang="en-US" dirty="0"/>
              <a:t> class as follows: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2514600"/>
            <a:ext cx="9905999" cy="2667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Mammal {	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makeNoise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  System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700" b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Grunt!"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}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05465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4126</TotalTime>
  <Words>578</Words>
  <Application>Microsoft Office PowerPoint</Application>
  <PresentationFormat>Widescreen</PresentationFormat>
  <Paragraphs>98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Tw Cen MT</vt:lpstr>
      <vt:lpstr>Courier New</vt:lpstr>
      <vt:lpstr>Arial</vt:lpstr>
      <vt:lpstr>Circuit</vt:lpstr>
      <vt:lpstr>COMP 1600 Introduction to Programming</vt:lpstr>
      <vt:lpstr>Alerts</vt:lpstr>
      <vt:lpstr>Review</vt:lpstr>
      <vt:lpstr>Creating a subclass</vt:lpstr>
      <vt:lpstr>Extending a superclass</vt:lpstr>
      <vt:lpstr>Power of inheritance</vt:lpstr>
      <vt:lpstr>A look at a Car</vt:lpstr>
      <vt:lpstr>Adding to existing classes is nice…</vt:lpstr>
      <vt:lpstr>Mammal example</vt:lpstr>
      <vt:lpstr>Mammal subclasses</vt:lpstr>
      <vt:lpstr>instanceof keyword</vt:lpstr>
      <vt:lpstr>Pop Quiz 12</vt:lpstr>
      <vt:lpstr>Next time…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really hate this darn machine; I wish that they would sell it. It won’t do what I want it to, but only what I tell it.</dc:title>
  <dc:creator>David J. Stucki</dc:creator>
  <cp:lastModifiedBy>Stucki, David</cp:lastModifiedBy>
  <cp:revision>150</cp:revision>
  <dcterms:created xsi:type="dcterms:W3CDTF">2001-05-01T04:07:56Z</dcterms:created>
  <dcterms:modified xsi:type="dcterms:W3CDTF">2025-11-19T02:34:55Z</dcterms:modified>
</cp:coreProperties>
</file>