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>
  <p:sldMasterIdLst>
    <p:sldMasterId id="2147483690" r:id="rId1"/>
  </p:sldMasterIdLst>
  <p:notesMasterIdLst>
    <p:notesMasterId r:id="rId35"/>
  </p:notesMasterIdLst>
  <p:sldIdLst>
    <p:sldId id="258" r:id="rId2"/>
    <p:sldId id="260" r:id="rId3"/>
    <p:sldId id="395" r:id="rId4"/>
    <p:sldId id="757" r:id="rId5"/>
    <p:sldId id="758" r:id="rId6"/>
    <p:sldId id="759" r:id="rId7"/>
    <p:sldId id="760" r:id="rId8"/>
    <p:sldId id="765" r:id="rId9"/>
    <p:sldId id="766" r:id="rId10"/>
    <p:sldId id="767" r:id="rId11"/>
    <p:sldId id="768" r:id="rId12"/>
    <p:sldId id="518" r:id="rId13"/>
    <p:sldId id="519" r:id="rId14"/>
    <p:sldId id="520" r:id="rId15"/>
    <p:sldId id="521" r:id="rId16"/>
    <p:sldId id="522" r:id="rId17"/>
    <p:sldId id="523" r:id="rId18"/>
    <p:sldId id="486" r:id="rId19"/>
    <p:sldId id="487" r:id="rId20"/>
    <p:sldId id="489" r:id="rId21"/>
    <p:sldId id="490" r:id="rId22"/>
    <p:sldId id="491" r:id="rId23"/>
    <p:sldId id="492" r:id="rId24"/>
    <p:sldId id="493" r:id="rId25"/>
    <p:sldId id="494" r:id="rId26"/>
    <p:sldId id="495" r:id="rId27"/>
    <p:sldId id="497" r:id="rId28"/>
    <p:sldId id="498" r:id="rId29"/>
    <p:sldId id="472" r:id="rId30"/>
    <p:sldId id="473" r:id="rId31"/>
    <p:sldId id="474" r:id="rId32"/>
    <p:sldId id="475" r:id="rId33"/>
    <p:sldId id="346" r:id="rId34"/>
  </p:sldIdLst>
  <p:sldSz cx="12192000" cy="6858000"/>
  <p:notesSz cx="6858000" cy="9144000"/>
  <p:embeddedFontLst>
    <p:embeddedFont>
      <p:font typeface="Cambria Math" panose="02040503050406030204" pitchFamily="18" charset="0"/>
      <p:regular r:id="rId36"/>
    </p:embeddedFont>
    <p:embeddedFont>
      <p:font typeface="Tw Cen MT" panose="020B0602020104020603" pitchFamily="34" charset="0"/>
      <p:regular r:id="rId37"/>
      <p:bold r:id="rId38"/>
      <p:italic r:id="rId39"/>
      <p:boldItalic r:id="rId40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972" autoAdjust="0"/>
    <p:restoredTop sz="90974" autoAdjust="0"/>
  </p:normalViewPr>
  <p:slideViewPr>
    <p:cSldViewPr>
      <p:cViewPr varScale="1">
        <p:scale>
          <a:sx n="109" d="100"/>
          <a:sy n="109" d="100"/>
        </p:scale>
        <p:origin x="822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font" Target="fonts/font4.fntdata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font" Target="fonts/font2.fntdata"/><Relationship Id="rId40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font" Target="fonts/font1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font" Target="fonts/font3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634489-8C51-499E-A97B-058B99D95C32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2216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  <a:prstGeom prst="rect">
            <a:avLst/>
          </a:prstGeom>
        </p:spPr>
        <p:txBody>
          <a:bodyPr/>
          <a:lstStyle/>
          <a:p>
            <a:fld id="{6444479B-705B-4489-957E-7E8A228BDFA0}" type="datetime1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605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814753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410696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51046726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909205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11/14/2025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692129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11/14/2025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375562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C07B66AD-7C08-490A-ADA4-B47E10FB2407}" type="datetime1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2751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05B95027-4255-49E7-9841-CD21BCC99996}" type="datetime1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351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304800"/>
            <a:ext cx="9905998" cy="877888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9F89F774-3FA6-43B8-9241-99959C8FD463}" type="datetime1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75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F9504452-5DCC-4FE2-A5C9-8A5EF6714D65}" type="datetime1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788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E579ABC2-0180-4F3A-A895-A85BC724D472}" type="datetime1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987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6AEEA9BA-4E8F-439E-BEA4-91FBA01E3F5F}" type="datetime1">
              <a:rPr lang="en-US" smtClean="0"/>
              <a:t>11/14/2025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023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BE15BF18-0007-481C-AA29-413124BC3EE7}" type="datetime1">
              <a:rPr lang="en-US" smtClean="0"/>
              <a:t>11/14/2025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878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09BE9870-3748-43AD-B547-02A075CB4A1D}" type="datetime1">
              <a:rPr lang="en-US" smtClean="0"/>
              <a:t>11/14/2025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235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558E7897-33C5-4F1A-9307-D068E37F3DC7}" type="datetime1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158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82E171BA-CC09-47C8-A6DF-F5C5CB59CEEC}" type="datetime1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018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5641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1312256"/>
            <a:ext cx="9905999" cy="50567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434236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6A494F-2895-818F-A5BA-833ED53597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9477376" cy="2387600"/>
          </a:xfrm>
        </p:spPr>
        <p:txBody>
          <a:bodyPr/>
          <a:lstStyle/>
          <a:p>
            <a:r>
              <a:rPr lang="en-US"/>
              <a:t>COMP 1600</a:t>
            </a:r>
            <a:br>
              <a:rPr lang="en-US"/>
            </a:br>
            <a:r>
              <a:rPr lang="en-US"/>
              <a:t>Introduction to Programming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54CF19-68BD-3962-780F-6DDE9D565C5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David J Stucki</a:t>
            </a:r>
          </a:p>
          <a:p>
            <a:r>
              <a:rPr lang="en-US"/>
              <a:t>Fall 2025</a:t>
            </a:r>
          </a:p>
        </p:txBody>
      </p:sp>
    </p:spTree>
    <p:extLst>
      <p:ext uri="{BB962C8B-B14F-4D97-AF65-F5344CB8AC3E}">
        <p14:creationId xmlns:p14="http://schemas.microsoft.com/office/powerpoint/2010/main" val="38550451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So, is that faster than linear search?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How long can it take?</a:t>
            </a:r>
          </a:p>
          <a:p>
            <a:r>
              <a:rPr lang="en-US" dirty="0"/>
              <a:t>What if you never find what you're looking for?</a:t>
            </a:r>
          </a:p>
          <a:p>
            <a:r>
              <a:rPr lang="en-US" dirty="0"/>
              <a:t>Well, then, you've narrowed it down to a single spot in the array that doesn't have what you want</a:t>
            </a:r>
          </a:p>
          <a:p>
            <a:r>
              <a:rPr lang="en-US" dirty="0"/>
              <a:t>And what's the maximum amount of time that could have taken?</a:t>
            </a:r>
          </a:p>
        </p:txBody>
      </p:sp>
    </p:spTree>
    <p:extLst>
      <p:ext uri="{BB962C8B-B14F-4D97-AF65-F5344CB8AC3E}">
        <p14:creationId xmlns:p14="http://schemas.microsoft.com/office/powerpoint/2010/main" val="1605767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Running time for binary search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dirty="0"/>
                  <a:t>We cut the search space in half every time</a:t>
                </a:r>
              </a:p>
              <a:p>
                <a:r>
                  <a:rPr lang="en-US" dirty="0"/>
                  <a:t>At worst, we keep cutting </a:t>
                </a:r>
                <a:r>
                  <a:rPr lang="en-US" b="1" i="1" dirty="0"/>
                  <a:t>n</a:t>
                </a:r>
                <a:r>
                  <a:rPr lang="en-US" dirty="0"/>
                  <a:t> in half until we get 1</a:t>
                </a:r>
              </a:p>
              <a:p>
                <a:r>
                  <a:rPr lang="en-US" dirty="0"/>
                  <a:t>Let's say </a:t>
                </a:r>
                <a:r>
                  <a:rPr lang="en-US" b="1" i="1" dirty="0"/>
                  <a:t>x</a:t>
                </a:r>
                <a:r>
                  <a:rPr lang="en-US" dirty="0"/>
                  <a:t> is the number of times we look:</a:t>
                </a:r>
                <a:endParaRPr lang="en-US" b="0" dirty="0"/>
              </a:p>
              <a:p>
                <a:pPr marL="118872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3"/>
                                <m:mcJc m:val="center"/>
                              </m:mcPr>
                            </m:mc>
                          </m:mcs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f>
                                      <m:f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m:rPr>
                                            <m:nor/>
                                          </m:rPr>
                                          <a:rPr lang="en-US" i="0">
                                            <a:latin typeface="calibri" pitchFamily="34" charset="0"/>
                                            <a:cs typeface="calibri" pitchFamily="34" charset="0"/>
                                          </a:rPr>
                                          <m:t>1</m:t>
                                        </m:r>
                                      </m:num>
                                      <m:den>
                                        <m:r>
                                          <m:rPr>
                                            <m:nor/>
                                          </m:rPr>
                                          <a:rPr lang="en-US" i="0">
                                            <a:latin typeface="calibri" pitchFamily="34" charset="0"/>
                                            <a:cs typeface="calibri" pitchFamily="34" charset="0"/>
                                          </a:rPr>
                                          <m:t>2</m:t>
                                        </m:r>
                                      </m:den>
                                    </m:f>
                                  </m:e>
                                </m:d>
                              </m:e>
                              <m:sup>
                                <m:r>
                                  <m:rPr>
                                    <m:nor/>
                                  </m:rPr>
                                  <a:rPr lang="en-US" b="1" i="1">
                                    <a:latin typeface="calibri" pitchFamily="34" charset="0"/>
                                    <a:cs typeface="calibri" pitchFamily="34" charset="0"/>
                                  </a:rPr>
                                  <m:t>x</m:t>
                                </m:r>
                              </m:sup>
                            </m:sSup>
                            <m:r>
                              <m:rPr>
                                <m:nor/>
                              </m:rPr>
                              <a:rPr lang="en-US" b="1" i="1">
                                <a:latin typeface="calibri" pitchFamily="34" charset="0"/>
                                <a:cs typeface="calibri" pitchFamily="34" charset="0"/>
                              </a:rPr>
                              <m:t>n</m:t>
                            </m:r>
                          </m:e>
                          <m:e>
                            <m:r>
                              <m:rPr>
                                <m:nor/>
                              </m:rPr>
                              <a:rPr lang="en-US" b="0" i="0" smtClean="0">
                                <a:latin typeface="calibri" pitchFamily="34" charset="0"/>
                                <a:cs typeface="calibri" pitchFamily="34" charset="0"/>
                              </a:rPr>
                              <m:t>=</m:t>
                            </m:r>
                          </m:e>
                          <m:e>
                            <m:r>
                              <m:rPr>
                                <m:nor/>
                              </m:rPr>
                              <a:rPr lang="en-US" b="0" i="0" smtClean="0">
                                <a:latin typeface="calibri" pitchFamily="34" charset="0"/>
                                <a:cs typeface="calibri" pitchFamily="34" charset="0"/>
                              </a:rPr>
                              <m:t>1</m:t>
                            </m:r>
                          </m:e>
                        </m:mr>
                        <m:mr>
                          <m:e>
                            <m:r>
                              <a:rPr lang="en-US" b="0" i="1" smtClean="0">
                                <a:latin typeface="Cambria Math"/>
                                <a:cs typeface="calibri" pitchFamily="34" charset="0"/>
                              </a:rPr>
                              <m:t>        </m:t>
                            </m:r>
                            <m:r>
                              <m:rPr>
                                <m:nor/>
                              </m:rPr>
                              <a:rPr lang="en-US" b="1" i="1" smtClean="0">
                                <a:latin typeface="Cambria Math"/>
                                <a:cs typeface="calibri" pitchFamily="34" charset="0"/>
                              </a:rPr>
                              <m:t> </m:t>
                            </m:r>
                            <m:r>
                              <m:rPr>
                                <m:nor/>
                              </m:rPr>
                              <a:rPr lang="en-US" b="1" i="1" smtClean="0">
                                <a:latin typeface="calibri" pitchFamily="34" charset="0"/>
                                <a:cs typeface="calibri" pitchFamily="34" charset="0"/>
                              </a:rPr>
                              <m:t>n</m:t>
                            </m:r>
                          </m:e>
                          <m:e>
                            <m:r>
                              <m:rPr>
                                <m:nor/>
                              </m:rPr>
                              <a:rPr lang="en-US" b="0" i="0" smtClean="0">
                                <a:latin typeface="calibri" pitchFamily="34" charset="0"/>
                                <a:cs typeface="calibri" pitchFamily="34" charset="0"/>
                              </a:rPr>
                              <m:t>=</m:t>
                            </m:r>
                          </m:e>
                          <m:e>
                            <m:sSup>
                              <m:sSup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m:rPr>
                                    <m:nor/>
                                  </m:rPr>
                                  <a:rPr lang="en-US" b="0" i="0" smtClean="0">
                                    <a:latin typeface="calibri" pitchFamily="34" charset="0"/>
                                    <a:cs typeface="calibri" pitchFamily="34" charset="0"/>
                                  </a:rPr>
                                  <m:t>2</m:t>
                                </m:r>
                              </m:e>
                              <m:sup>
                                <m:r>
                                  <m:rPr>
                                    <m:nor/>
                                  </m:rPr>
                                  <a:rPr lang="en-US" b="1" i="1" smtClean="0">
                                    <a:latin typeface="calibri" pitchFamily="34" charset="0"/>
                                    <a:cs typeface="calibri" pitchFamily="34" charset="0"/>
                                  </a:rPr>
                                  <m:t>x</m:t>
                                </m:r>
                              </m:sup>
                            </m:sSup>
                          </m:e>
                        </m:mr>
                        <m:mr>
                          <m:e>
                            <m:func>
                              <m:func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nor/>
                                  </m:rPr>
                                  <a:rPr lang="en-US" b="0" i="0" smtClean="0">
                                    <a:latin typeface="Cambria Math"/>
                                  </a:rPr>
                                  <m:t>   </m:t>
                                </m:r>
                                <m:r>
                                  <m:rPr>
                                    <m:nor/>
                                  </m:rPr>
                                  <a:rPr lang="en-US" b="0" i="0" smtClean="0">
                                    <a:latin typeface="calibri" pitchFamily="34" charset="0"/>
                                    <a:cs typeface="calibri" pitchFamily="34" charset="0"/>
                                  </a:rPr>
                                  <m:t>log</m:t>
                                </m:r>
                              </m:fName>
                              <m:e>
                                <m:r>
                                  <m:rPr>
                                    <m:nor/>
                                  </m:rPr>
                                  <a:rPr lang="en-US" b="1" i="1" smtClean="0">
                                    <a:latin typeface="calibri" pitchFamily="34" charset="0"/>
                                    <a:cs typeface="calibri" pitchFamily="34" charset="0"/>
                                  </a:rPr>
                                  <m:t>n</m:t>
                                </m:r>
                              </m:e>
                            </m:func>
                          </m:e>
                          <m:e>
                            <m:r>
                              <m:rPr>
                                <m:nor/>
                              </m:rPr>
                              <a:rPr lang="en-US" b="0" i="0" smtClean="0">
                                <a:latin typeface="calibri" pitchFamily="34" charset="0"/>
                                <a:cs typeface="calibri" pitchFamily="34" charset="0"/>
                              </a:rPr>
                              <m:t>=</m:t>
                            </m:r>
                          </m:e>
                          <m:e>
                            <m:r>
                              <m:rPr>
                                <m:nor/>
                              </m:rPr>
                              <a:rPr lang="en-US" b="1" i="1" smtClean="0">
                                <a:latin typeface="calibri" pitchFamily="34" charset="0"/>
                                <a:cs typeface="calibri" pitchFamily="34" charset="0"/>
                              </a:rPr>
                              <m:t>x</m:t>
                            </m:r>
                          </m:e>
                        </m:mr>
                      </m:m>
                    </m:oMath>
                  </m:oMathPara>
                </a14:m>
                <a:endParaRPr lang="en-US" dirty="0"/>
              </a:p>
              <a:p>
                <a:r>
                  <a:rPr lang="en-US" dirty="0"/>
                  <a:t>The running time is </a:t>
                </a:r>
                <a:r>
                  <a:rPr lang="en-US" b="1" i="1" dirty="0"/>
                  <a:t>O</a:t>
                </a:r>
                <a:r>
                  <a:rPr lang="en-US" dirty="0"/>
                  <a:t>(log </a:t>
                </a:r>
                <a:r>
                  <a:rPr lang="en-US" b="1" i="1" dirty="0"/>
                  <a:t>n</a:t>
                </a:r>
                <a:r>
                  <a:rPr lang="en-US" dirty="0"/>
                  <a:t>)</a:t>
                </a: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969" t="-3012" b="-42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70349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Interview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This is a classic interview question asked by Microsoft, Amazon, and similar companies</a:t>
            </a:r>
          </a:p>
          <a:p>
            <a:r>
              <a:rPr lang="en-US" dirty="0"/>
              <a:t>Imagine that you have 9 red balls</a:t>
            </a:r>
          </a:p>
          <a:p>
            <a:r>
              <a:rPr lang="en-US" dirty="0"/>
              <a:t>One of them is just slightly heavier than the others, but so slightly that you can't feel it</a:t>
            </a:r>
          </a:p>
          <a:p>
            <a:r>
              <a:rPr lang="en-US" dirty="0"/>
              <a:t>You have a very accurate two pan balance you can use to compare balls</a:t>
            </a:r>
          </a:p>
          <a:p>
            <a:r>
              <a:rPr lang="en-US" dirty="0"/>
              <a:t>Find the heaviest ball in the smallest number of </a:t>
            </a:r>
            <a:r>
              <a:rPr lang="en-US" dirty="0" err="1"/>
              <a:t>weighings</a:t>
            </a:r>
            <a:endParaRPr lang="en-US" dirty="0"/>
          </a:p>
        </p:txBody>
      </p:sp>
      <p:pic>
        <p:nvPicPr>
          <p:cNvPr id="2050" name="Picture 2" descr="C:\Users\Barry\AppData\Local\Microsoft\Windows\Temporary Internet Files\Content.IE5\BER7ZQ84\MCj0434802000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363200" y="0"/>
            <a:ext cx="1524000" cy="1524000"/>
          </a:xfrm>
          <a:prstGeom prst="rect">
            <a:avLst/>
          </a:prstGeom>
          <a:noFill/>
        </p:spPr>
      </p:pic>
      <p:sp>
        <p:nvSpPr>
          <p:cNvPr id="5" name="Oval 4"/>
          <p:cNvSpPr/>
          <p:nvPr/>
        </p:nvSpPr>
        <p:spPr>
          <a:xfrm>
            <a:off x="10744200" y="2057400"/>
            <a:ext cx="762000" cy="762000"/>
          </a:xfrm>
          <a:prstGeom prst="ellipse">
            <a:avLst/>
          </a:prstGeom>
          <a:solidFill>
            <a:srgbClr val="C00000"/>
          </a:solidFill>
          <a:ln>
            <a:noFill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 w="381000" h="381000"/>
            <a:bevelB w="381000" h="381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184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What's the smallest possible number?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It's got to be 8 or fewer</a:t>
            </a:r>
          </a:p>
          <a:p>
            <a:r>
              <a:rPr lang="en-US" dirty="0"/>
              <a:t>We could easily test one ball against every other ball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There must be some cleverer way to divide them up</a:t>
            </a:r>
          </a:p>
          <a:p>
            <a:r>
              <a:rPr lang="en-US" dirty="0"/>
              <a:t>Something that is related somehow to binary search</a:t>
            </a:r>
          </a:p>
        </p:txBody>
      </p:sp>
      <p:grpSp>
        <p:nvGrpSpPr>
          <p:cNvPr id="9" name="Group 14"/>
          <p:cNvGrpSpPr/>
          <p:nvPr/>
        </p:nvGrpSpPr>
        <p:grpSpPr>
          <a:xfrm>
            <a:off x="2133600" y="3048000"/>
            <a:ext cx="7924800" cy="762000"/>
            <a:chOff x="609600" y="3429000"/>
            <a:chExt cx="7924800" cy="762000"/>
          </a:xfrm>
        </p:grpSpPr>
        <p:sp>
          <p:nvSpPr>
            <p:cNvPr id="4" name="Oval 3"/>
            <p:cNvSpPr/>
            <p:nvPr/>
          </p:nvSpPr>
          <p:spPr>
            <a:xfrm>
              <a:off x="609600" y="3429000"/>
              <a:ext cx="762000" cy="7620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ffectLst>
              <a:reflection blurRad="6350" stA="52000" endA="300" endPos="35000" dir="5400000" sy="-100000" algn="bl" rotWithShape="0"/>
            </a:effectLst>
            <a:scene3d>
              <a:camera prst="orthographicFront"/>
              <a:lightRig rig="threePt" dir="t"/>
            </a:scene3d>
            <a:sp3d>
              <a:bevelT w="381000" h="381000"/>
              <a:bevelB w="381000" h="381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/>
            <p:cNvSpPr/>
            <p:nvPr/>
          </p:nvSpPr>
          <p:spPr>
            <a:xfrm>
              <a:off x="2438400" y="3429000"/>
              <a:ext cx="762000" cy="7620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ffectLst>
              <a:reflection blurRad="6350" stA="52000" endA="300" endPos="35000" dir="5400000" sy="-100000" algn="bl" rotWithShape="0"/>
            </a:effectLst>
            <a:scene3d>
              <a:camera prst="orthographicFront"/>
              <a:lightRig rig="threePt" dir="t"/>
            </a:scene3d>
            <a:sp3d>
              <a:bevelT w="381000" h="381000"/>
              <a:bevelB w="381000" h="381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/>
            <p:cNvSpPr/>
            <p:nvPr/>
          </p:nvSpPr>
          <p:spPr>
            <a:xfrm>
              <a:off x="3200400" y="3429000"/>
              <a:ext cx="762000" cy="7620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ffectLst>
              <a:reflection blurRad="6350" stA="52000" endA="300" endPos="35000" dir="5400000" sy="-100000" algn="bl" rotWithShape="0"/>
            </a:effectLst>
            <a:scene3d>
              <a:camera prst="orthographicFront"/>
              <a:lightRig rig="threePt" dir="t"/>
            </a:scene3d>
            <a:sp3d>
              <a:bevelT w="381000" h="381000"/>
              <a:bevelB w="381000" h="381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3962400" y="3429000"/>
              <a:ext cx="762000" cy="7620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ffectLst>
              <a:reflection blurRad="6350" stA="52000" endA="300" endPos="35000" dir="5400000" sy="-100000" algn="bl" rotWithShape="0"/>
            </a:effectLst>
            <a:scene3d>
              <a:camera prst="orthographicFront"/>
              <a:lightRig rig="threePt" dir="t"/>
            </a:scene3d>
            <a:sp3d>
              <a:bevelT w="381000" h="381000"/>
              <a:bevelB w="381000" h="381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4724400" y="3429000"/>
              <a:ext cx="762000" cy="7620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ffectLst>
              <a:reflection blurRad="6350" stA="52000" endA="300" endPos="35000" dir="5400000" sy="-100000" algn="bl" rotWithShape="0"/>
            </a:effectLst>
            <a:scene3d>
              <a:camera prst="orthographicFront"/>
              <a:lightRig rig="threePt" dir="t"/>
            </a:scene3d>
            <a:sp3d>
              <a:bevelT w="381000" h="381000"/>
              <a:bevelB w="381000" h="381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5486400" y="3429000"/>
              <a:ext cx="762000" cy="7620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ffectLst>
              <a:reflection blurRad="6350" stA="52000" endA="300" endPos="35000" dir="5400000" sy="-100000" algn="bl" rotWithShape="0"/>
            </a:effectLst>
            <a:scene3d>
              <a:camera prst="orthographicFront"/>
              <a:lightRig rig="threePt" dir="t"/>
            </a:scene3d>
            <a:sp3d>
              <a:bevelT w="381000" h="381000"/>
              <a:bevelB w="381000" h="381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6248400" y="3429000"/>
              <a:ext cx="762000" cy="7620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ffectLst>
              <a:reflection blurRad="6350" stA="52000" endA="300" endPos="35000" dir="5400000" sy="-100000" algn="bl" rotWithShape="0"/>
            </a:effectLst>
            <a:scene3d>
              <a:camera prst="orthographicFront"/>
              <a:lightRig rig="threePt" dir="t"/>
            </a:scene3d>
            <a:sp3d>
              <a:bevelT w="381000" h="381000"/>
              <a:bevelB w="381000" h="381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7010400" y="3429000"/>
              <a:ext cx="762000" cy="7620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ffectLst>
              <a:reflection blurRad="6350" stA="52000" endA="300" endPos="35000" dir="5400000" sy="-100000" algn="bl" rotWithShape="0"/>
            </a:effectLst>
            <a:scene3d>
              <a:camera prst="orthographicFront"/>
              <a:lightRig rig="threePt" dir="t"/>
            </a:scene3d>
            <a:sp3d>
              <a:bevelT w="381000" h="381000"/>
              <a:bevelB w="381000" h="381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7772400" y="3429000"/>
              <a:ext cx="762000" cy="7620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ffectLst>
              <a:reflection blurRad="6350" stA="52000" endA="300" endPos="35000" dir="5400000" sy="-100000" algn="bl" rotWithShape="0"/>
            </a:effectLst>
            <a:scene3d>
              <a:camera prst="orthographicFront"/>
              <a:lightRig rig="threePt" dir="t"/>
            </a:scene3d>
            <a:sp3d>
              <a:bevelT w="381000" h="381000"/>
              <a:bevelB w="381000" h="381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909384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That's it!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We can divide the balls in half each time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If those all balance, it must be the one we left out to begin with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>
              <a:buNone/>
            </a:pPr>
            <a:endParaRPr lang="en-US" dirty="0"/>
          </a:p>
        </p:txBody>
      </p:sp>
      <p:grpSp>
        <p:nvGrpSpPr>
          <p:cNvPr id="4" name="Group 30"/>
          <p:cNvGrpSpPr/>
          <p:nvPr/>
        </p:nvGrpSpPr>
        <p:grpSpPr>
          <a:xfrm>
            <a:off x="2133600" y="2057400"/>
            <a:ext cx="7924800" cy="762000"/>
            <a:chOff x="609600" y="2362200"/>
            <a:chExt cx="7924800" cy="762000"/>
          </a:xfrm>
        </p:grpSpPr>
        <p:sp>
          <p:nvSpPr>
            <p:cNvPr id="6" name="Oval 5"/>
            <p:cNvSpPr/>
            <p:nvPr/>
          </p:nvSpPr>
          <p:spPr>
            <a:xfrm>
              <a:off x="609600" y="2362200"/>
              <a:ext cx="762000" cy="7620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ffectLst>
              <a:reflection blurRad="6350" stA="52000" endA="300" endPos="35000" dir="5400000" sy="-100000" algn="bl" rotWithShape="0"/>
            </a:effectLst>
            <a:scene3d>
              <a:camera prst="orthographicFront"/>
              <a:lightRig rig="threePt" dir="t"/>
            </a:scene3d>
            <a:sp3d>
              <a:bevelT w="381000" h="381000"/>
              <a:bevelB w="381000" h="381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1371600" y="2362200"/>
              <a:ext cx="762000" cy="7620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ffectLst>
              <a:reflection blurRad="6350" stA="52000" endA="300" endPos="35000" dir="5400000" sy="-100000" algn="bl" rotWithShape="0"/>
            </a:effectLst>
            <a:scene3d>
              <a:camera prst="orthographicFront"/>
              <a:lightRig rig="threePt" dir="t"/>
            </a:scene3d>
            <a:sp3d>
              <a:bevelT w="381000" h="381000"/>
              <a:bevelB w="381000" h="381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2133600" y="2362200"/>
              <a:ext cx="762000" cy="7620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ffectLst>
              <a:reflection blurRad="6350" stA="52000" endA="300" endPos="35000" dir="5400000" sy="-100000" algn="bl" rotWithShape="0"/>
            </a:effectLst>
            <a:scene3d>
              <a:camera prst="orthographicFront"/>
              <a:lightRig rig="threePt" dir="t"/>
            </a:scene3d>
            <a:sp3d>
              <a:bevelT w="381000" h="381000"/>
              <a:bevelB w="381000" h="381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2895600" y="2362200"/>
              <a:ext cx="762000" cy="7620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ffectLst>
              <a:reflection blurRad="6350" stA="52000" endA="300" endPos="35000" dir="5400000" sy="-100000" algn="bl" rotWithShape="0"/>
            </a:effectLst>
            <a:scene3d>
              <a:camera prst="orthographicFront"/>
              <a:lightRig rig="threePt" dir="t"/>
            </a:scene3d>
            <a:sp3d>
              <a:bevelT w="381000" h="381000"/>
              <a:bevelB w="381000" h="381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5486400" y="2362200"/>
              <a:ext cx="762000" cy="7620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ffectLst>
              <a:reflection blurRad="6350" stA="52000" endA="300" endPos="35000" dir="5400000" sy="-100000" algn="bl" rotWithShape="0"/>
            </a:effectLst>
            <a:scene3d>
              <a:camera prst="orthographicFront"/>
              <a:lightRig rig="threePt" dir="t"/>
            </a:scene3d>
            <a:sp3d>
              <a:bevelT w="381000" h="381000"/>
              <a:bevelB w="381000" h="381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6248400" y="2362200"/>
              <a:ext cx="762000" cy="7620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ffectLst>
              <a:reflection blurRad="6350" stA="52000" endA="300" endPos="35000" dir="5400000" sy="-100000" algn="bl" rotWithShape="0"/>
            </a:effectLst>
            <a:scene3d>
              <a:camera prst="orthographicFront"/>
              <a:lightRig rig="threePt" dir="t"/>
            </a:scene3d>
            <a:sp3d>
              <a:bevelT w="381000" h="381000"/>
              <a:bevelB w="381000" h="381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7010400" y="2362200"/>
              <a:ext cx="762000" cy="7620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ffectLst>
              <a:reflection blurRad="6350" stA="52000" endA="300" endPos="35000" dir="5400000" sy="-100000" algn="bl" rotWithShape="0"/>
            </a:effectLst>
            <a:scene3d>
              <a:camera prst="orthographicFront"/>
              <a:lightRig rig="threePt" dir="t"/>
            </a:scene3d>
            <a:sp3d>
              <a:bevelT w="381000" h="381000"/>
              <a:bevelB w="381000" h="381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7772400" y="2362200"/>
              <a:ext cx="762000" cy="7620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ffectLst>
              <a:reflection blurRad="6350" stA="52000" endA="300" endPos="35000" dir="5400000" sy="-100000" algn="bl" rotWithShape="0"/>
            </a:effectLst>
            <a:scene3d>
              <a:camera prst="orthographicFront"/>
              <a:lightRig rig="threePt" dir="t"/>
            </a:scene3d>
            <a:sp3d>
              <a:bevelT w="381000" h="381000"/>
              <a:bevelB w="381000" h="381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Left-Right Arrow 25"/>
            <p:cNvSpPr/>
            <p:nvPr/>
          </p:nvSpPr>
          <p:spPr>
            <a:xfrm>
              <a:off x="3962400" y="2590800"/>
              <a:ext cx="1143000" cy="304800"/>
            </a:xfrm>
            <a:prstGeom prst="left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28"/>
          <p:cNvGrpSpPr/>
          <p:nvPr/>
        </p:nvGrpSpPr>
        <p:grpSpPr>
          <a:xfrm>
            <a:off x="3657600" y="3124200"/>
            <a:ext cx="4876800" cy="762000"/>
            <a:chOff x="2133600" y="3429000"/>
            <a:chExt cx="4876800" cy="762000"/>
          </a:xfrm>
        </p:grpSpPr>
        <p:sp>
          <p:nvSpPr>
            <p:cNvPr id="19" name="Oval 18"/>
            <p:cNvSpPr/>
            <p:nvPr/>
          </p:nvSpPr>
          <p:spPr>
            <a:xfrm>
              <a:off x="5486400" y="3429000"/>
              <a:ext cx="762000" cy="7620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ffectLst>
              <a:reflection blurRad="6350" stA="52000" endA="300" endPos="35000" dir="5400000" sy="-100000" algn="bl" rotWithShape="0"/>
            </a:effectLst>
            <a:scene3d>
              <a:camera prst="orthographicFront"/>
              <a:lightRig rig="threePt" dir="t"/>
            </a:scene3d>
            <a:sp3d>
              <a:bevelT w="381000" h="381000"/>
              <a:bevelB w="381000" h="381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/>
            <p:cNvSpPr/>
            <p:nvPr/>
          </p:nvSpPr>
          <p:spPr>
            <a:xfrm>
              <a:off x="6248400" y="3429000"/>
              <a:ext cx="762000" cy="7620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ffectLst>
              <a:reflection blurRad="6350" stA="52000" endA="300" endPos="35000" dir="5400000" sy="-100000" algn="bl" rotWithShape="0"/>
            </a:effectLst>
            <a:scene3d>
              <a:camera prst="orthographicFront"/>
              <a:lightRig rig="threePt" dir="t"/>
            </a:scene3d>
            <a:sp3d>
              <a:bevelT w="381000" h="381000"/>
              <a:bevelB w="381000" h="381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/>
            <p:cNvSpPr/>
            <p:nvPr/>
          </p:nvSpPr>
          <p:spPr>
            <a:xfrm>
              <a:off x="2133600" y="3429000"/>
              <a:ext cx="762000" cy="7620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ffectLst>
              <a:reflection blurRad="6350" stA="52000" endA="300" endPos="35000" dir="5400000" sy="-100000" algn="bl" rotWithShape="0"/>
            </a:effectLst>
            <a:scene3d>
              <a:camera prst="orthographicFront"/>
              <a:lightRig rig="threePt" dir="t"/>
            </a:scene3d>
            <a:sp3d>
              <a:bevelT w="381000" h="381000"/>
              <a:bevelB w="381000" h="381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2895600" y="3429000"/>
              <a:ext cx="762000" cy="7620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ffectLst>
              <a:reflection blurRad="6350" stA="52000" endA="300" endPos="35000" dir="5400000" sy="-100000" algn="bl" rotWithShape="0"/>
            </a:effectLst>
            <a:scene3d>
              <a:camera prst="orthographicFront"/>
              <a:lightRig rig="threePt" dir="t"/>
            </a:scene3d>
            <a:sp3d>
              <a:bevelT w="381000" h="381000"/>
              <a:bevelB w="381000" h="381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Left-Right Arrow 26"/>
            <p:cNvSpPr/>
            <p:nvPr/>
          </p:nvSpPr>
          <p:spPr>
            <a:xfrm>
              <a:off x="3962400" y="3657600"/>
              <a:ext cx="1143000" cy="304800"/>
            </a:xfrm>
            <a:prstGeom prst="left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" name="Group 29"/>
          <p:cNvGrpSpPr/>
          <p:nvPr/>
        </p:nvGrpSpPr>
        <p:grpSpPr>
          <a:xfrm>
            <a:off x="4419600" y="4191000"/>
            <a:ext cx="3352800" cy="762000"/>
            <a:chOff x="2895600" y="4495800"/>
            <a:chExt cx="3352800" cy="762000"/>
          </a:xfrm>
        </p:grpSpPr>
        <p:sp>
          <p:nvSpPr>
            <p:cNvPr id="23" name="Oval 22"/>
            <p:cNvSpPr/>
            <p:nvPr/>
          </p:nvSpPr>
          <p:spPr>
            <a:xfrm>
              <a:off x="5486400" y="4495800"/>
              <a:ext cx="762000" cy="7620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ffectLst>
              <a:reflection blurRad="6350" stA="52000" endA="300" endPos="35000" dir="5400000" sy="-100000" algn="bl" rotWithShape="0"/>
            </a:effectLst>
            <a:scene3d>
              <a:camera prst="orthographicFront"/>
              <a:lightRig rig="threePt" dir="t"/>
            </a:scene3d>
            <a:sp3d>
              <a:bevelT w="381000" h="381000"/>
              <a:bevelB w="381000" h="381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/>
            <p:cNvSpPr/>
            <p:nvPr/>
          </p:nvSpPr>
          <p:spPr>
            <a:xfrm>
              <a:off x="2895600" y="4495800"/>
              <a:ext cx="762000" cy="7620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ffectLst>
              <a:reflection blurRad="6350" stA="52000" endA="300" endPos="35000" dir="5400000" sy="-100000" algn="bl" rotWithShape="0"/>
            </a:effectLst>
            <a:scene3d>
              <a:camera prst="orthographicFront"/>
              <a:lightRig rig="threePt" dir="t"/>
            </a:scene3d>
            <a:sp3d>
              <a:bevelT w="381000" h="381000"/>
              <a:bevelB w="381000" h="381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Left-Right Arrow 27"/>
            <p:cNvSpPr/>
            <p:nvPr/>
          </p:nvSpPr>
          <p:spPr>
            <a:xfrm>
              <a:off x="3962400" y="4724400"/>
              <a:ext cx="1143000" cy="304800"/>
            </a:xfrm>
            <a:prstGeom prst="left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766533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Nope, we can do better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How?</a:t>
            </a:r>
          </a:p>
          <a:p>
            <a:r>
              <a:rPr lang="en-US" sz="2400" dirty="0"/>
              <a:t>They key is that you can actually cut the number of balls into three parts each time</a:t>
            </a:r>
          </a:p>
          <a:p>
            <a:endParaRPr lang="en-US" sz="2400"/>
          </a:p>
          <a:p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We weigh 3 against 3, if they balance, then we know the 3 left out have the heavy ball</a:t>
            </a:r>
          </a:p>
          <a:p>
            <a:r>
              <a:rPr lang="en-US" sz="2400" dirty="0"/>
              <a:t>When it's down to 3, weigh 1 against 1, again knowing that it's the one left out that's heavy if they balance</a:t>
            </a:r>
          </a:p>
        </p:txBody>
      </p:sp>
      <p:grpSp>
        <p:nvGrpSpPr>
          <p:cNvPr id="4" name="Group 21"/>
          <p:cNvGrpSpPr/>
          <p:nvPr/>
        </p:nvGrpSpPr>
        <p:grpSpPr>
          <a:xfrm>
            <a:off x="2057400" y="2590800"/>
            <a:ext cx="8153400" cy="762000"/>
            <a:chOff x="533400" y="2819400"/>
            <a:chExt cx="8153400" cy="762000"/>
          </a:xfrm>
        </p:grpSpPr>
        <p:sp>
          <p:nvSpPr>
            <p:cNvPr id="5" name="Oval 4"/>
            <p:cNvSpPr/>
            <p:nvPr/>
          </p:nvSpPr>
          <p:spPr>
            <a:xfrm>
              <a:off x="533400" y="2819400"/>
              <a:ext cx="762000" cy="7620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ffectLst>
              <a:reflection blurRad="6350" stA="52000" endA="300" endPos="35000" dir="5400000" sy="-100000" algn="bl" rotWithShape="0"/>
            </a:effectLst>
            <a:scene3d>
              <a:camera prst="orthographicFront"/>
              <a:lightRig rig="threePt" dir="t"/>
            </a:scene3d>
            <a:sp3d>
              <a:bevelT w="381000" h="381000"/>
              <a:bevelB w="381000" h="381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/>
            <p:cNvSpPr/>
            <p:nvPr/>
          </p:nvSpPr>
          <p:spPr>
            <a:xfrm>
              <a:off x="1295400" y="2819400"/>
              <a:ext cx="762000" cy="7620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ffectLst>
              <a:reflection blurRad="6350" stA="52000" endA="300" endPos="35000" dir="5400000" sy="-100000" algn="bl" rotWithShape="0"/>
            </a:effectLst>
            <a:scene3d>
              <a:camera prst="orthographicFront"/>
              <a:lightRig rig="threePt" dir="t"/>
            </a:scene3d>
            <a:sp3d>
              <a:bevelT w="381000" h="381000"/>
              <a:bevelB w="381000" h="381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2057400" y="2819400"/>
              <a:ext cx="762000" cy="7620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ffectLst>
              <a:reflection blurRad="6350" stA="52000" endA="300" endPos="35000" dir="5400000" sy="-100000" algn="bl" rotWithShape="0"/>
            </a:effectLst>
            <a:scene3d>
              <a:camera prst="orthographicFront"/>
              <a:lightRig rig="threePt" dir="t"/>
            </a:scene3d>
            <a:sp3d>
              <a:bevelT w="381000" h="381000"/>
              <a:bevelB w="381000" h="381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3505200" y="2819400"/>
              <a:ext cx="762000" cy="7620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ffectLst>
              <a:reflection blurRad="6350" stA="52000" endA="300" endPos="35000" dir="5400000" sy="-100000" algn="bl" rotWithShape="0"/>
            </a:effectLst>
            <a:scene3d>
              <a:camera prst="orthographicFront"/>
              <a:lightRig rig="threePt" dir="t"/>
            </a:scene3d>
            <a:sp3d>
              <a:bevelT w="381000" h="381000"/>
              <a:bevelB w="381000" h="381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4267200" y="2819400"/>
              <a:ext cx="762000" cy="7620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ffectLst>
              <a:reflection blurRad="6350" stA="52000" endA="300" endPos="35000" dir="5400000" sy="-100000" algn="bl" rotWithShape="0"/>
            </a:effectLst>
            <a:scene3d>
              <a:camera prst="orthographicFront"/>
              <a:lightRig rig="threePt" dir="t"/>
            </a:scene3d>
            <a:sp3d>
              <a:bevelT w="381000" h="381000"/>
              <a:bevelB w="381000" h="381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5029200" y="2819400"/>
              <a:ext cx="762000" cy="7620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ffectLst>
              <a:reflection blurRad="6350" stA="52000" endA="300" endPos="35000" dir="5400000" sy="-100000" algn="bl" rotWithShape="0"/>
            </a:effectLst>
            <a:scene3d>
              <a:camera prst="orthographicFront"/>
              <a:lightRig rig="threePt" dir="t"/>
            </a:scene3d>
            <a:sp3d>
              <a:bevelT w="381000" h="381000"/>
              <a:bevelB w="381000" h="381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6400800" y="2819400"/>
              <a:ext cx="762000" cy="762000"/>
            </a:xfrm>
            <a:prstGeom prst="ellipse">
              <a:avLst/>
            </a:prstGeom>
            <a:solidFill>
              <a:srgbClr val="740000"/>
            </a:solidFill>
            <a:ln>
              <a:noFill/>
            </a:ln>
            <a:effectLst>
              <a:reflection blurRad="6350" stA="52000" endA="300" endPos="35000" dir="5400000" sy="-100000" algn="bl" rotWithShape="0"/>
            </a:effectLst>
            <a:scene3d>
              <a:camera prst="orthographicFront"/>
              <a:lightRig rig="threePt" dir="t"/>
            </a:scene3d>
            <a:sp3d>
              <a:bevelT w="381000" h="381000"/>
              <a:bevelB w="381000" h="381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7162800" y="2819400"/>
              <a:ext cx="762000" cy="762000"/>
            </a:xfrm>
            <a:prstGeom prst="ellipse">
              <a:avLst/>
            </a:prstGeom>
            <a:solidFill>
              <a:srgbClr val="740000"/>
            </a:solidFill>
            <a:ln>
              <a:noFill/>
            </a:ln>
            <a:effectLst>
              <a:reflection blurRad="6350" stA="52000" endA="300" endPos="35000" dir="5400000" sy="-100000" algn="bl" rotWithShape="0"/>
            </a:effectLst>
            <a:scene3d>
              <a:camera prst="orthographicFront"/>
              <a:lightRig rig="threePt" dir="t"/>
            </a:scene3d>
            <a:sp3d>
              <a:bevelT w="381000" h="381000"/>
              <a:bevelB w="381000" h="381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7924800" y="2819400"/>
              <a:ext cx="762000" cy="762000"/>
            </a:xfrm>
            <a:prstGeom prst="ellipse">
              <a:avLst/>
            </a:prstGeom>
            <a:solidFill>
              <a:srgbClr val="740000"/>
            </a:solidFill>
            <a:ln>
              <a:noFill/>
            </a:ln>
            <a:effectLst>
              <a:reflection blurRad="6350" stA="52000" endA="300" endPos="35000" dir="5400000" sy="-100000" algn="bl" rotWithShape="0"/>
            </a:effectLst>
            <a:scene3d>
              <a:camera prst="orthographicFront"/>
              <a:lightRig rig="threePt" dir="t"/>
            </a:scene3d>
            <a:sp3d>
              <a:bevelT w="381000" h="381000"/>
              <a:bevelB w="381000" h="381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Left-Right Arrow 17"/>
            <p:cNvSpPr/>
            <p:nvPr/>
          </p:nvSpPr>
          <p:spPr>
            <a:xfrm>
              <a:off x="2895600" y="3048000"/>
              <a:ext cx="533400" cy="304800"/>
            </a:xfrm>
            <a:prstGeom prst="left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" name="Group 22"/>
          <p:cNvGrpSpPr/>
          <p:nvPr/>
        </p:nvGrpSpPr>
        <p:grpSpPr>
          <a:xfrm>
            <a:off x="3581400" y="3581400"/>
            <a:ext cx="3733800" cy="762000"/>
            <a:chOff x="2057400" y="3810000"/>
            <a:chExt cx="3733800" cy="762000"/>
          </a:xfrm>
        </p:grpSpPr>
        <p:sp>
          <p:nvSpPr>
            <p:cNvPr id="14" name="Oval 13"/>
            <p:cNvSpPr/>
            <p:nvPr/>
          </p:nvSpPr>
          <p:spPr>
            <a:xfrm>
              <a:off x="2057400" y="3810000"/>
              <a:ext cx="762000" cy="7620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ffectLst>
              <a:reflection blurRad="6350" stA="52000" endA="300" endPos="35000" dir="5400000" sy="-100000" algn="bl" rotWithShape="0"/>
            </a:effectLst>
            <a:scene3d>
              <a:camera prst="orthographicFront"/>
              <a:lightRig rig="threePt" dir="t"/>
            </a:scene3d>
            <a:sp3d>
              <a:bevelT w="381000" h="381000"/>
              <a:bevelB w="381000" h="381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5029200" y="3810000"/>
              <a:ext cx="762000" cy="762000"/>
            </a:xfrm>
            <a:prstGeom prst="ellipse">
              <a:avLst/>
            </a:prstGeom>
            <a:solidFill>
              <a:srgbClr val="740000"/>
            </a:solidFill>
            <a:ln>
              <a:noFill/>
            </a:ln>
            <a:effectLst>
              <a:reflection blurRad="6350" stA="52000" endA="300" endPos="35000" dir="5400000" sy="-100000" algn="bl" rotWithShape="0"/>
            </a:effectLst>
            <a:scene3d>
              <a:camera prst="orthographicFront"/>
              <a:lightRig rig="threePt" dir="t"/>
            </a:scene3d>
            <a:sp3d>
              <a:bevelT w="381000" h="381000"/>
              <a:bevelB w="381000" h="381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3505200" y="3810000"/>
              <a:ext cx="762000" cy="7620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ffectLst>
              <a:reflection blurRad="6350" stA="52000" endA="300" endPos="35000" dir="5400000" sy="-100000" algn="bl" rotWithShape="0"/>
            </a:effectLst>
            <a:scene3d>
              <a:camera prst="orthographicFront"/>
              <a:lightRig rig="threePt" dir="t"/>
            </a:scene3d>
            <a:sp3d>
              <a:bevelT w="381000" h="381000"/>
              <a:bevelB w="381000" h="381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Left-Right Arrow 18"/>
            <p:cNvSpPr/>
            <p:nvPr/>
          </p:nvSpPr>
          <p:spPr>
            <a:xfrm>
              <a:off x="2895600" y="4038600"/>
              <a:ext cx="533400" cy="304800"/>
            </a:xfrm>
            <a:prstGeom prst="left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533495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Thinking outside the box, </a:t>
            </a:r>
            <a:r>
              <a:rPr lang="en-US" dirty="0" err="1"/>
              <a:t>er</a:t>
            </a:r>
            <a:r>
              <a:rPr lang="en-US" dirty="0"/>
              <a:t>, ball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 cool thing is…</a:t>
            </a:r>
          </a:p>
          <a:p>
            <a:pPr lvl="1"/>
            <a:r>
              <a:rPr lang="en-US" dirty="0"/>
              <a:t>Yes, this is "cool" in the CS sense, not in the real sense</a:t>
            </a:r>
          </a:p>
          <a:p>
            <a:r>
              <a:rPr lang="en-US" dirty="0"/>
              <a:t>Anyway, the cool thing is that we are trisecting the search space each time</a:t>
            </a:r>
          </a:p>
          <a:p>
            <a:r>
              <a:rPr lang="en-US" dirty="0"/>
              <a:t>This means that it takes log</a:t>
            </a:r>
            <a:r>
              <a:rPr lang="en-US" baseline="-25000" dirty="0"/>
              <a:t>3</a:t>
            </a:r>
            <a:r>
              <a:rPr lang="en-US" dirty="0"/>
              <a:t> </a:t>
            </a:r>
            <a:r>
              <a:rPr lang="en-US" b="1" i="1" dirty="0"/>
              <a:t>n</a:t>
            </a:r>
            <a:r>
              <a:rPr lang="en-US" dirty="0"/>
              <a:t> </a:t>
            </a:r>
            <a:r>
              <a:rPr lang="en-US" dirty="0" err="1"/>
              <a:t>weighings</a:t>
            </a:r>
            <a:r>
              <a:rPr lang="en-US" dirty="0"/>
              <a:t> to find the heaviest ball</a:t>
            </a:r>
          </a:p>
          <a:p>
            <a:r>
              <a:rPr lang="en-US" dirty="0"/>
              <a:t>We could do 27 balls in 3 </a:t>
            </a:r>
            <a:r>
              <a:rPr lang="en-US" dirty="0" err="1"/>
              <a:t>weighings</a:t>
            </a:r>
            <a:r>
              <a:rPr lang="en-US" dirty="0"/>
              <a:t>, 81 balls in 4 </a:t>
            </a:r>
            <a:r>
              <a:rPr lang="en-US" dirty="0" err="1"/>
              <a:t>weighings</a:t>
            </a:r>
            <a:r>
              <a:rPr lang="en-US" dirty="0"/>
              <a:t>, etc.</a:t>
            </a:r>
          </a:p>
        </p:txBody>
      </p:sp>
    </p:spTree>
    <p:extLst>
      <p:ext uri="{BB962C8B-B14F-4D97-AF65-F5344CB8AC3E}">
        <p14:creationId xmlns:p14="http://schemas.microsoft.com/office/powerpoint/2010/main" val="2403037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Sorting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The importance of sorting should be evident to you by now</a:t>
            </a:r>
          </a:p>
          <a:p>
            <a:r>
              <a:rPr lang="en-US" dirty="0"/>
              <a:t>Applications:</a:t>
            </a:r>
          </a:p>
          <a:p>
            <a:pPr lvl="1"/>
            <a:r>
              <a:rPr lang="en-US" dirty="0"/>
              <a:t>Sorting a column in Excel</a:t>
            </a:r>
          </a:p>
          <a:p>
            <a:pPr lvl="1"/>
            <a:r>
              <a:rPr lang="en-US" dirty="0"/>
              <a:t>Organizing your iTunes playlists by artist name</a:t>
            </a:r>
          </a:p>
          <a:p>
            <a:pPr lvl="1"/>
            <a:r>
              <a:rPr lang="en-US" dirty="0"/>
              <a:t>Ranking a high school graduating class</a:t>
            </a:r>
          </a:p>
          <a:p>
            <a:pPr lvl="1"/>
            <a:r>
              <a:rPr lang="en-US" dirty="0"/>
              <a:t>Finding a median score to report on an exam</a:t>
            </a:r>
          </a:p>
          <a:p>
            <a:pPr lvl="1"/>
            <a:r>
              <a:rPr lang="en-US" dirty="0"/>
              <a:t>Countless others…</a:t>
            </a:r>
          </a:p>
          <a:p>
            <a:r>
              <a:rPr lang="en-US" dirty="0"/>
              <a:t>And of course, we need to be able to sort in order to make binary search work</a:t>
            </a:r>
          </a:p>
        </p:txBody>
      </p:sp>
    </p:spTree>
    <p:extLst>
      <p:ext uri="{BB962C8B-B14F-4D97-AF65-F5344CB8AC3E}">
        <p14:creationId xmlns:p14="http://schemas.microsoft.com/office/powerpoint/2010/main" val="1056478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But, is it interesting?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Yes!</a:t>
            </a:r>
          </a:p>
          <a:p>
            <a:r>
              <a:rPr lang="en-US" dirty="0"/>
              <a:t>It's tricky</a:t>
            </a:r>
          </a:p>
          <a:p>
            <a:pPr lvl="1"/>
            <a:r>
              <a:rPr lang="en-US" dirty="0"/>
              <a:t>No, it's not!  Give me 100 names written on 100 index cards and I can sort them, no problem</a:t>
            </a:r>
          </a:p>
          <a:p>
            <a:r>
              <a:rPr lang="en-US" dirty="0"/>
              <a:t>One way to remind yourself that it's tricky is by increasing the problem size</a:t>
            </a:r>
          </a:p>
          <a:p>
            <a:r>
              <a:rPr lang="en-US" dirty="0"/>
              <a:t>What if I gave you 1,000,000 names written on 1,000,000 index cards</a:t>
            </a:r>
          </a:p>
          <a:p>
            <a:r>
              <a:rPr lang="en-US" dirty="0"/>
              <a:t>You might need some organizational system</a:t>
            </a:r>
          </a:p>
        </p:txBody>
      </p:sp>
    </p:spTree>
    <p:extLst>
      <p:ext uri="{BB962C8B-B14F-4D97-AF65-F5344CB8AC3E}">
        <p14:creationId xmlns:p14="http://schemas.microsoft.com/office/powerpoint/2010/main" val="718356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Computers are stupid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Oh, yes, and there's that mantra of this class</a:t>
            </a:r>
          </a:p>
          <a:p>
            <a:r>
              <a:rPr lang="en-US" dirty="0"/>
              <a:t>A computer can't "jump" to the M section, unless you explicitly create an M section or something</a:t>
            </a:r>
          </a:p>
          <a:p>
            <a:r>
              <a:rPr lang="en-US" dirty="0"/>
              <a:t>For most common sorts, the computer has to compare two numbers (or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dirty="0"/>
              <a:t>s or whatever) at a time</a:t>
            </a:r>
          </a:p>
          <a:p>
            <a:r>
              <a:rPr lang="en-US" dirty="0"/>
              <a:t>Based on that comparison, it has to take another step in the algorithm</a:t>
            </a:r>
          </a:p>
          <a:p>
            <a:r>
              <a:rPr lang="en-US" dirty="0"/>
              <a:t>Remember, we have to swap things around in an array</a:t>
            </a:r>
          </a:p>
        </p:txBody>
      </p:sp>
    </p:spTree>
    <p:extLst>
      <p:ext uri="{BB962C8B-B14F-4D97-AF65-F5344CB8AC3E}">
        <p14:creationId xmlns:p14="http://schemas.microsoft.com/office/powerpoint/2010/main" val="4183920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E2B561-E3DC-F72F-B616-F9785B741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Alerts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2342DB-E5E5-88CE-CC69-4C92571A81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312256"/>
            <a:ext cx="10136188" cy="5056794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/>
              <a:t>Project 5 is available: due December 3</a:t>
            </a:r>
          </a:p>
          <a:p>
            <a:pPr lvl="1">
              <a:lnSpc>
                <a:spcPct val="100000"/>
              </a:lnSpc>
            </a:pPr>
            <a:r>
              <a:rPr lang="en-US"/>
              <a:t>Get started early, finish early</a:t>
            </a:r>
          </a:p>
          <a:p>
            <a:pPr>
              <a:lnSpc>
                <a:spcPct val="100000"/>
              </a:lnSpc>
            </a:pPr>
            <a:r>
              <a:rPr lang="en-US"/>
              <a:t>Read Chapter 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2823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Bubble sort is a classic sorting algorithm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is very simple to understand</a:t>
            </a:r>
          </a:p>
          <a:p>
            <a:r>
              <a:rPr lang="en-US" dirty="0"/>
              <a:t>It is very simple to code</a:t>
            </a:r>
          </a:p>
          <a:p>
            <a:r>
              <a:rPr lang="en-US" dirty="0"/>
              <a:t>It is not very fast</a:t>
            </a:r>
          </a:p>
          <a:p>
            <a:r>
              <a:rPr lang="en-US" dirty="0"/>
              <a:t>The idea is simply to go through your array, swapping out of order elements until nothing is out of order</a:t>
            </a:r>
          </a:p>
        </p:txBody>
      </p:sp>
    </p:spTree>
    <p:extLst>
      <p:ext uri="{BB962C8B-B14F-4D97-AF65-F5344CB8AC3E}">
        <p14:creationId xmlns:p14="http://schemas.microsoft.com/office/powerpoint/2010/main" val="1148110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Code for a single pass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One "pass" of the bubble sort algorithm goes through the array once, swapping out of order elements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141412" y="2743200"/>
            <a:ext cx="9905999" cy="304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for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j = 0; j &lt;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array.length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- 1</a:t>
            </a:r>
            <a:r>
              <a:rPr lang="en-US" sz="2700" b="1">
                <a:latin typeface="Courier New" pitchFamily="49" charset="0"/>
                <a:cs typeface="Courier New" pitchFamily="49" charset="0"/>
              </a:rPr>
              <a:t>; j++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700" b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 array[j] &gt; array[j + 1] ) {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700" b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temp = array[j];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>
                <a:latin typeface="Courier New" pitchFamily="49" charset="0"/>
                <a:cs typeface="Courier New" pitchFamily="49" charset="0"/>
              </a:rPr>
              <a:t>    array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[j] = array[j + 1];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>
                <a:latin typeface="Courier New" pitchFamily="49" charset="0"/>
                <a:cs typeface="Courier New" pitchFamily="49" charset="0"/>
              </a:rPr>
              <a:t>    array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[j + 1] = temp;   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>
                <a:latin typeface="Courier New" pitchFamily="49" charset="0"/>
                <a:cs typeface="Courier New" pitchFamily="49" charset="0"/>
              </a:rPr>
              <a:t>  }</a:t>
            </a:r>
            <a:endParaRPr lang="en-US" sz="2700" b="1" dirty="0"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393482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6477000" cy="4625609"/>
          </a:xfrm>
        </p:spPr>
        <p:txBody>
          <a:bodyPr/>
          <a:lstStyle/>
          <a:p>
            <a:r>
              <a:rPr lang="en-US" dirty="0"/>
              <a:t>Run through the whole array, swapping any entries that are out of order</a:t>
            </a:r>
          </a:p>
        </p:txBody>
      </p:sp>
      <p:grpSp>
        <p:nvGrpSpPr>
          <p:cNvPr id="2" name="Group 3"/>
          <p:cNvGrpSpPr/>
          <p:nvPr/>
        </p:nvGrpSpPr>
        <p:grpSpPr>
          <a:xfrm rot="5400000">
            <a:off x="6400800" y="3733800"/>
            <a:ext cx="4800600" cy="685800"/>
            <a:chOff x="1981200" y="3200400"/>
            <a:chExt cx="4800600" cy="685800"/>
          </a:xfrm>
          <a:effectLst/>
        </p:grpSpPr>
        <p:sp>
          <p:nvSpPr>
            <p:cNvPr id="7" name="Rectangle 6"/>
            <p:cNvSpPr/>
            <p:nvPr/>
          </p:nvSpPr>
          <p:spPr>
            <a:xfrm rot="16200000">
              <a:off x="1981200" y="3200400"/>
              <a:ext cx="685800" cy="685800"/>
            </a:xfrm>
            <a:prstGeom prst="rect">
              <a:avLst/>
            </a:prstGeom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7</a:t>
              </a:r>
            </a:p>
          </p:txBody>
        </p:sp>
        <p:sp>
          <p:nvSpPr>
            <p:cNvPr id="8" name="Rectangle 7"/>
            <p:cNvSpPr/>
            <p:nvPr/>
          </p:nvSpPr>
          <p:spPr>
            <a:xfrm rot="16200000">
              <a:off x="2667000" y="3200400"/>
              <a:ext cx="685800" cy="685800"/>
            </a:xfrm>
            <a:prstGeom prst="rect">
              <a:avLst/>
            </a:prstGeom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45</a:t>
              </a:r>
            </a:p>
          </p:txBody>
        </p:sp>
        <p:sp>
          <p:nvSpPr>
            <p:cNvPr id="9" name="Rectangle 8"/>
            <p:cNvSpPr/>
            <p:nvPr/>
          </p:nvSpPr>
          <p:spPr>
            <a:xfrm rot="16200000">
              <a:off x="3352800" y="3200400"/>
              <a:ext cx="685800" cy="685800"/>
            </a:xfrm>
            <a:prstGeom prst="rect">
              <a:avLst/>
            </a:prstGeom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0</a:t>
              </a:r>
            </a:p>
          </p:txBody>
        </p:sp>
        <p:sp>
          <p:nvSpPr>
            <p:cNvPr id="10" name="Rectangle 9"/>
            <p:cNvSpPr/>
            <p:nvPr/>
          </p:nvSpPr>
          <p:spPr>
            <a:xfrm rot="16200000">
              <a:off x="4038600" y="3200400"/>
              <a:ext cx="685800" cy="685800"/>
            </a:xfrm>
            <a:prstGeom prst="rect">
              <a:avLst/>
            </a:prstGeom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54</a:t>
              </a:r>
            </a:p>
          </p:txBody>
        </p:sp>
        <p:sp>
          <p:nvSpPr>
            <p:cNvPr id="11" name="Rectangle 10"/>
            <p:cNvSpPr/>
            <p:nvPr/>
          </p:nvSpPr>
          <p:spPr>
            <a:xfrm rot="16200000">
              <a:off x="4724400" y="3200400"/>
              <a:ext cx="685800" cy="685800"/>
            </a:xfrm>
            <a:prstGeom prst="rect">
              <a:avLst/>
            </a:prstGeom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37</a:t>
              </a:r>
            </a:p>
          </p:txBody>
        </p:sp>
        <p:sp>
          <p:nvSpPr>
            <p:cNvPr id="12" name="Rectangle 11"/>
            <p:cNvSpPr/>
            <p:nvPr/>
          </p:nvSpPr>
          <p:spPr>
            <a:xfrm rot="16200000">
              <a:off x="5410200" y="3200400"/>
              <a:ext cx="685800" cy="685800"/>
            </a:xfrm>
            <a:prstGeom prst="rect">
              <a:avLst/>
            </a:prstGeom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108</a:t>
              </a:r>
            </a:p>
          </p:txBody>
        </p:sp>
        <p:sp>
          <p:nvSpPr>
            <p:cNvPr id="13" name="Rectangle 12"/>
            <p:cNvSpPr/>
            <p:nvPr/>
          </p:nvSpPr>
          <p:spPr>
            <a:xfrm rot="16200000">
              <a:off x="6096000" y="3200400"/>
              <a:ext cx="685800" cy="685800"/>
            </a:xfrm>
            <a:prstGeom prst="rect">
              <a:avLst/>
            </a:prstGeom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51</a:t>
              </a:r>
            </a:p>
          </p:txBody>
        </p:sp>
      </p:grp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Single pass example</a:t>
            </a:r>
          </a:p>
        </p:txBody>
      </p:sp>
      <p:sp>
        <p:nvSpPr>
          <p:cNvPr id="17" name="Right Arrow 16"/>
          <p:cNvSpPr/>
          <p:nvPr/>
        </p:nvSpPr>
        <p:spPr>
          <a:xfrm>
            <a:off x="7696200" y="2209800"/>
            <a:ext cx="609600" cy="3048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9906000" y="2129136"/>
            <a:ext cx="144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cs typeface="Courier New" pitchFamily="49" charset="0"/>
              </a:rPr>
              <a:t>No swap</a:t>
            </a:r>
          </a:p>
        </p:txBody>
      </p:sp>
      <p:sp>
        <p:nvSpPr>
          <p:cNvPr id="19" name="Right Arrow 18"/>
          <p:cNvSpPr/>
          <p:nvPr/>
        </p:nvSpPr>
        <p:spPr>
          <a:xfrm>
            <a:off x="7696200" y="2895600"/>
            <a:ext cx="609600" cy="3048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9906000" y="2814936"/>
            <a:ext cx="144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cs typeface="Courier New" pitchFamily="49" charset="0"/>
              </a:rPr>
              <a:t>Swap</a:t>
            </a:r>
          </a:p>
        </p:txBody>
      </p:sp>
      <p:sp>
        <p:nvSpPr>
          <p:cNvPr id="21" name="Curved Left Arrow 20"/>
          <p:cNvSpPr/>
          <p:nvPr/>
        </p:nvSpPr>
        <p:spPr>
          <a:xfrm>
            <a:off x="9296400" y="2819400"/>
            <a:ext cx="457200" cy="685800"/>
          </a:xfrm>
          <a:prstGeom prst="curved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4" name="Group 23"/>
          <p:cNvGrpSpPr/>
          <p:nvPr/>
        </p:nvGrpSpPr>
        <p:grpSpPr>
          <a:xfrm>
            <a:off x="8458200" y="2362200"/>
            <a:ext cx="685800" cy="1371600"/>
            <a:chOff x="7391400" y="2819400"/>
            <a:chExt cx="685800" cy="1371600"/>
          </a:xfrm>
        </p:grpSpPr>
        <p:sp>
          <p:nvSpPr>
            <p:cNvPr id="22" name="Rectangle 21"/>
            <p:cNvSpPr/>
            <p:nvPr/>
          </p:nvSpPr>
          <p:spPr>
            <a:xfrm>
              <a:off x="7391400" y="3505200"/>
              <a:ext cx="685800" cy="685800"/>
            </a:xfrm>
            <a:prstGeom prst="rect">
              <a:avLst/>
            </a:prstGeom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45</a:t>
              </a: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7391400" y="2819400"/>
              <a:ext cx="685800" cy="685800"/>
            </a:xfrm>
            <a:prstGeom prst="rect">
              <a:avLst/>
            </a:prstGeom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0</a:t>
              </a:r>
            </a:p>
          </p:txBody>
        </p:sp>
      </p:grpSp>
      <p:sp>
        <p:nvSpPr>
          <p:cNvPr id="25" name="Right Arrow 24"/>
          <p:cNvSpPr/>
          <p:nvPr/>
        </p:nvSpPr>
        <p:spPr>
          <a:xfrm>
            <a:off x="7696200" y="3581400"/>
            <a:ext cx="609600" cy="3048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9906000" y="3500736"/>
            <a:ext cx="144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cs typeface="Courier New" pitchFamily="49" charset="0"/>
              </a:rPr>
              <a:t>No swap</a:t>
            </a:r>
          </a:p>
        </p:txBody>
      </p:sp>
      <p:sp>
        <p:nvSpPr>
          <p:cNvPr id="27" name="Right Arrow 26"/>
          <p:cNvSpPr/>
          <p:nvPr/>
        </p:nvSpPr>
        <p:spPr>
          <a:xfrm>
            <a:off x="7696200" y="4267200"/>
            <a:ext cx="609600" cy="3048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9906000" y="4186536"/>
            <a:ext cx="144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cs typeface="Courier New" pitchFamily="49" charset="0"/>
              </a:rPr>
              <a:t>Swap</a:t>
            </a:r>
          </a:p>
        </p:txBody>
      </p:sp>
      <p:sp>
        <p:nvSpPr>
          <p:cNvPr id="29" name="Curved Left Arrow 28"/>
          <p:cNvSpPr/>
          <p:nvPr/>
        </p:nvSpPr>
        <p:spPr>
          <a:xfrm>
            <a:off x="9296400" y="4114800"/>
            <a:ext cx="457200" cy="685800"/>
          </a:xfrm>
          <a:prstGeom prst="curved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5" name="Group 31"/>
          <p:cNvGrpSpPr/>
          <p:nvPr/>
        </p:nvGrpSpPr>
        <p:grpSpPr>
          <a:xfrm>
            <a:off x="8458200" y="3733800"/>
            <a:ext cx="685800" cy="1371600"/>
            <a:chOff x="8153400" y="4419600"/>
            <a:chExt cx="685800" cy="1371600"/>
          </a:xfrm>
        </p:grpSpPr>
        <p:sp>
          <p:nvSpPr>
            <p:cNvPr id="30" name="Rectangle 29"/>
            <p:cNvSpPr/>
            <p:nvPr/>
          </p:nvSpPr>
          <p:spPr>
            <a:xfrm>
              <a:off x="8153400" y="5105400"/>
              <a:ext cx="685800" cy="685800"/>
            </a:xfrm>
            <a:prstGeom prst="rect">
              <a:avLst/>
            </a:prstGeom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54</a:t>
              </a: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8153400" y="4419600"/>
              <a:ext cx="685800" cy="685800"/>
            </a:xfrm>
            <a:prstGeom prst="rect">
              <a:avLst/>
            </a:prstGeom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37</a:t>
              </a:r>
            </a:p>
          </p:txBody>
        </p:sp>
      </p:grpSp>
      <p:sp>
        <p:nvSpPr>
          <p:cNvPr id="33" name="Right Arrow 32"/>
          <p:cNvSpPr/>
          <p:nvPr/>
        </p:nvSpPr>
        <p:spPr>
          <a:xfrm>
            <a:off x="7696200" y="4953000"/>
            <a:ext cx="609600" cy="3048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9906000" y="4872336"/>
            <a:ext cx="144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cs typeface="Courier New" pitchFamily="49" charset="0"/>
              </a:rPr>
              <a:t>No swap</a:t>
            </a:r>
          </a:p>
        </p:txBody>
      </p:sp>
      <p:sp>
        <p:nvSpPr>
          <p:cNvPr id="35" name="Right Arrow 34"/>
          <p:cNvSpPr/>
          <p:nvPr/>
        </p:nvSpPr>
        <p:spPr>
          <a:xfrm>
            <a:off x="7696200" y="5638800"/>
            <a:ext cx="609600" cy="3048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Curved Left Arrow 35"/>
          <p:cNvSpPr/>
          <p:nvPr/>
        </p:nvSpPr>
        <p:spPr>
          <a:xfrm>
            <a:off x="9296400" y="5486400"/>
            <a:ext cx="457200" cy="685800"/>
          </a:xfrm>
          <a:prstGeom prst="curved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9906000" y="5558136"/>
            <a:ext cx="144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cs typeface="Courier New" pitchFamily="49" charset="0"/>
              </a:rPr>
              <a:t>Swap</a:t>
            </a:r>
          </a:p>
        </p:txBody>
      </p:sp>
      <p:grpSp>
        <p:nvGrpSpPr>
          <p:cNvPr id="6" name="Group 39"/>
          <p:cNvGrpSpPr/>
          <p:nvPr/>
        </p:nvGrpSpPr>
        <p:grpSpPr>
          <a:xfrm>
            <a:off x="8458200" y="5105400"/>
            <a:ext cx="685800" cy="1371600"/>
            <a:chOff x="8153400" y="4495800"/>
            <a:chExt cx="685800" cy="1371600"/>
          </a:xfrm>
        </p:grpSpPr>
        <p:sp>
          <p:nvSpPr>
            <p:cNvPr id="38" name="Rectangle 37"/>
            <p:cNvSpPr/>
            <p:nvPr/>
          </p:nvSpPr>
          <p:spPr>
            <a:xfrm>
              <a:off x="8153400" y="5181600"/>
              <a:ext cx="685800" cy="685800"/>
            </a:xfrm>
            <a:prstGeom prst="rect">
              <a:avLst/>
            </a:prstGeom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108</a:t>
              </a: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153400" y="4495800"/>
              <a:ext cx="685800" cy="685800"/>
            </a:xfrm>
            <a:prstGeom prst="rect">
              <a:avLst/>
            </a:prstGeom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51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50437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7" grpId="1" animBg="1"/>
      <p:bldP spid="18" grpId="0"/>
      <p:bldP spid="19" grpId="0" animBg="1"/>
      <p:bldP spid="19" grpId="1" animBg="1"/>
      <p:bldP spid="20" grpId="0"/>
      <p:bldP spid="21" grpId="0" animBg="1"/>
      <p:bldP spid="25" grpId="0" animBg="1"/>
      <p:bldP spid="25" grpId="1" animBg="1"/>
      <p:bldP spid="26" grpId="0"/>
      <p:bldP spid="27" grpId="0" animBg="1"/>
      <p:bldP spid="27" grpId="1" animBg="1"/>
      <p:bldP spid="28" grpId="0"/>
      <p:bldP spid="29" grpId="0" animBg="1"/>
      <p:bldP spid="33" grpId="0" animBg="1"/>
      <p:bldP spid="33" grpId="1" animBg="1"/>
      <p:bldP spid="34" grpId="0"/>
      <p:bldP spid="35" grpId="0" animBg="1"/>
      <p:bldP spid="35" grpId="1" animBg="1"/>
      <p:bldP spid="36" grpId="0" animBg="1"/>
      <p:bldP spid="37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many passes do we need?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8077200" cy="4625609"/>
          </a:xfrm>
        </p:spPr>
        <p:txBody>
          <a:bodyPr/>
          <a:lstStyle/>
          <a:p>
            <a:r>
              <a:rPr lang="en-US" dirty="0"/>
              <a:t>How bad could it be?</a:t>
            </a:r>
          </a:p>
          <a:p>
            <a:r>
              <a:rPr lang="en-US" dirty="0"/>
              <a:t>What if the array was in reverse-sorted order?</a:t>
            </a:r>
          </a:p>
          <a:p>
            <a:r>
              <a:rPr lang="en-US" dirty="0"/>
              <a:t>One pass would only move the largest number to the bottom</a:t>
            </a:r>
          </a:p>
          <a:p>
            <a:r>
              <a:rPr lang="en-US" dirty="0"/>
              <a:t>We would need </a:t>
            </a:r>
            <a:r>
              <a:rPr lang="en-US" b="1" i="1" dirty="0"/>
              <a:t>n</a:t>
            </a:r>
            <a:r>
              <a:rPr lang="en-US" dirty="0"/>
              <a:t> – 1 passes to sort the whole array</a:t>
            </a:r>
          </a:p>
        </p:txBody>
      </p:sp>
      <p:grpSp>
        <p:nvGrpSpPr>
          <p:cNvPr id="4" name="Group 3"/>
          <p:cNvGrpSpPr/>
          <p:nvPr/>
        </p:nvGrpSpPr>
        <p:grpSpPr>
          <a:xfrm rot="5400000">
            <a:off x="6858000" y="3733800"/>
            <a:ext cx="4800600" cy="685800"/>
            <a:chOff x="1981200" y="3200400"/>
            <a:chExt cx="4800600" cy="685800"/>
          </a:xfrm>
          <a:effectLst/>
        </p:grpSpPr>
        <p:sp>
          <p:nvSpPr>
            <p:cNvPr id="5" name="Rectangle 4"/>
            <p:cNvSpPr/>
            <p:nvPr/>
          </p:nvSpPr>
          <p:spPr>
            <a:xfrm rot="16200000">
              <a:off x="1981200" y="3200400"/>
              <a:ext cx="685800" cy="685800"/>
            </a:xfrm>
            <a:prstGeom prst="rect">
              <a:avLst/>
            </a:prstGeom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7</a:t>
              </a:r>
            </a:p>
          </p:txBody>
        </p:sp>
        <p:sp>
          <p:nvSpPr>
            <p:cNvPr id="6" name="Rectangle 5"/>
            <p:cNvSpPr/>
            <p:nvPr/>
          </p:nvSpPr>
          <p:spPr>
            <a:xfrm rot="16200000">
              <a:off x="2667000" y="3200400"/>
              <a:ext cx="685800" cy="685800"/>
            </a:xfrm>
            <a:prstGeom prst="rect">
              <a:avLst/>
            </a:prstGeom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6</a:t>
              </a:r>
            </a:p>
          </p:txBody>
        </p:sp>
        <p:sp>
          <p:nvSpPr>
            <p:cNvPr id="7" name="Rectangle 6"/>
            <p:cNvSpPr/>
            <p:nvPr/>
          </p:nvSpPr>
          <p:spPr>
            <a:xfrm rot="16200000">
              <a:off x="3352800" y="3200400"/>
              <a:ext cx="685800" cy="685800"/>
            </a:xfrm>
            <a:prstGeom prst="rect">
              <a:avLst/>
            </a:prstGeom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5</a:t>
              </a:r>
            </a:p>
          </p:txBody>
        </p:sp>
        <p:sp>
          <p:nvSpPr>
            <p:cNvPr id="8" name="Rectangle 7"/>
            <p:cNvSpPr/>
            <p:nvPr/>
          </p:nvSpPr>
          <p:spPr>
            <a:xfrm rot="16200000">
              <a:off x="4038600" y="3200400"/>
              <a:ext cx="685800" cy="685800"/>
            </a:xfrm>
            <a:prstGeom prst="rect">
              <a:avLst/>
            </a:prstGeom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4</a:t>
              </a:r>
            </a:p>
          </p:txBody>
        </p:sp>
        <p:sp>
          <p:nvSpPr>
            <p:cNvPr id="9" name="Rectangle 8"/>
            <p:cNvSpPr/>
            <p:nvPr/>
          </p:nvSpPr>
          <p:spPr>
            <a:xfrm rot="16200000">
              <a:off x="4724400" y="3200400"/>
              <a:ext cx="685800" cy="685800"/>
            </a:xfrm>
            <a:prstGeom prst="rect">
              <a:avLst/>
            </a:prstGeom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3</a:t>
              </a:r>
            </a:p>
          </p:txBody>
        </p:sp>
        <p:sp>
          <p:nvSpPr>
            <p:cNvPr id="10" name="Rectangle 9"/>
            <p:cNvSpPr/>
            <p:nvPr/>
          </p:nvSpPr>
          <p:spPr>
            <a:xfrm rot="16200000">
              <a:off x="5410200" y="3200400"/>
              <a:ext cx="685800" cy="685800"/>
            </a:xfrm>
            <a:prstGeom prst="rect">
              <a:avLst/>
            </a:prstGeom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2</a:t>
              </a:r>
            </a:p>
          </p:txBody>
        </p:sp>
        <p:sp>
          <p:nvSpPr>
            <p:cNvPr id="11" name="Rectangle 10"/>
            <p:cNvSpPr/>
            <p:nvPr/>
          </p:nvSpPr>
          <p:spPr>
            <a:xfrm rot="16200000">
              <a:off x="6096000" y="3200400"/>
              <a:ext cx="685800" cy="685800"/>
            </a:xfrm>
            <a:prstGeom prst="rect">
              <a:avLst/>
            </a:prstGeom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1</a:t>
              </a:r>
            </a:p>
          </p:txBody>
        </p:sp>
      </p:grpSp>
      <p:grpSp>
        <p:nvGrpSpPr>
          <p:cNvPr id="12" name="Group 11"/>
          <p:cNvGrpSpPr/>
          <p:nvPr/>
        </p:nvGrpSpPr>
        <p:grpSpPr>
          <a:xfrm rot="5400000">
            <a:off x="6858000" y="3733800"/>
            <a:ext cx="4800600" cy="685800"/>
            <a:chOff x="1981200" y="3200400"/>
            <a:chExt cx="4800600" cy="685800"/>
          </a:xfrm>
          <a:effectLst/>
        </p:grpSpPr>
        <p:sp>
          <p:nvSpPr>
            <p:cNvPr id="13" name="Rectangle 12"/>
            <p:cNvSpPr/>
            <p:nvPr/>
          </p:nvSpPr>
          <p:spPr>
            <a:xfrm rot="16200000">
              <a:off x="1981200" y="3200400"/>
              <a:ext cx="685800" cy="685800"/>
            </a:xfrm>
            <a:prstGeom prst="rect">
              <a:avLst/>
            </a:prstGeom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6</a:t>
              </a:r>
            </a:p>
          </p:txBody>
        </p:sp>
        <p:sp>
          <p:nvSpPr>
            <p:cNvPr id="14" name="Rectangle 13"/>
            <p:cNvSpPr/>
            <p:nvPr/>
          </p:nvSpPr>
          <p:spPr>
            <a:xfrm rot="16200000">
              <a:off x="2667000" y="3200400"/>
              <a:ext cx="685800" cy="685800"/>
            </a:xfrm>
            <a:prstGeom prst="rect">
              <a:avLst/>
            </a:prstGeom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7</a:t>
              </a:r>
            </a:p>
          </p:txBody>
        </p:sp>
        <p:sp>
          <p:nvSpPr>
            <p:cNvPr id="15" name="Rectangle 14"/>
            <p:cNvSpPr/>
            <p:nvPr/>
          </p:nvSpPr>
          <p:spPr>
            <a:xfrm rot="16200000">
              <a:off x="3352800" y="3200400"/>
              <a:ext cx="685800" cy="685800"/>
            </a:xfrm>
            <a:prstGeom prst="rect">
              <a:avLst/>
            </a:prstGeom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5</a:t>
              </a:r>
            </a:p>
          </p:txBody>
        </p:sp>
        <p:sp>
          <p:nvSpPr>
            <p:cNvPr id="16" name="Rectangle 15"/>
            <p:cNvSpPr/>
            <p:nvPr/>
          </p:nvSpPr>
          <p:spPr>
            <a:xfrm rot="16200000">
              <a:off x="4038600" y="3200400"/>
              <a:ext cx="685800" cy="685800"/>
            </a:xfrm>
            <a:prstGeom prst="rect">
              <a:avLst/>
            </a:prstGeom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4</a:t>
              </a:r>
            </a:p>
          </p:txBody>
        </p:sp>
        <p:sp>
          <p:nvSpPr>
            <p:cNvPr id="17" name="Rectangle 16"/>
            <p:cNvSpPr/>
            <p:nvPr/>
          </p:nvSpPr>
          <p:spPr>
            <a:xfrm rot="16200000">
              <a:off x="4724400" y="3200400"/>
              <a:ext cx="685800" cy="685800"/>
            </a:xfrm>
            <a:prstGeom prst="rect">
              <a:avLst/>
            </a:prstGeom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3</a:t>
              </a:r>
            </a:p>
          </p:txBody>
        </p:sp>
        <p:sp>
          <p:nvSpPr>
            <p:cNvPr id="18" name="Rectangle 17"/>
            <p:cNvSpPr/>
            <p:nvPr/>
          </p:nvSpPr>
          <p:spPr>
            <a:xfrm rot="16200000">
              <a:off x="5410200" y="3200400"/>
              <a:ext cx="685800" cy="685800"/>
            </a:xfrm>
            <a:prstGeom prst="rect">
              <a:avLst/>
            </a:prstGeom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2</a:t>
              </a:r>
            </a:p>
          </p:txBody>
        </p:sp>
        <p:sp>
          <p:nvSpPr>
            <p:cNvPr id="19" name="Rectangle 18"/>
            <p:cNvSpPr/>
            <p:nvPr/>
          </p:nvSpPr>
          <p:spPr>
            <a:xfrm rot="16200000">
              <a:off x="6096000" y="3200400"/>
              <a:ext cx="685800" cy="685800"/>
            </a:xfrm>
            <a:prstGeom prst="rect">
              <a:avLst/>
            </a:prstGeom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1</a:t>
              </a:r>
            </a:p>
          </p:txBody>
        </p:sp>
      </p:grpSp>
      <p:sp>
        <p:nvSpPr>
          <p:cNvPr id="20" name="Curved Left Arrow 19"/>
          <p:cNvSpPr/>
          <p:nvPr/>
        </p:nvSpPr>
        <p:spPr>
          <a:xfrm>
            <a:off x="9753600" y="1905000"/>
            <a:ext cx="457200" cy="685800"/>
          </a:xfrm>
          <a:prstGeom prst="curved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Curved Left Arrow 20"/>
          <p:cNvSpPr/>
          <p:nvPr/>
        </p:nvSpPr>
        <p:spPr>
          <a:xfrm>
            <a:off x="9753600" y="2667000"/>
            <a:ext cx="457200" cy="685800"/>
          </a:xfrm>
          <a:prstGeom prst="curved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22" name="Group 21"/>
          <p:cNvGrpSpPr/>
          <p:nvPr/>
        </p:nvGrpSpPr>
        <p:grpSpPr>
          <a:xfrm rot="5400000">
            <a:off x="6858000" y="3733800"/>
            <a:ext cx="4800600" cy="685800"/>
            <a:chOff x="1981200" y="3200400"/>
            <a:chExt cx="4800600" cy="685800"/>
          </a:xfrm>
          <a:effectLst/>
        </p:grpSpPr>
        <p:sp>
          <p:nvSpPr>
            <p:cNvPr id="23" name="Rectangle 22"/>
            <p:cNvSpPr/>
            <p:nvPr/>
          </p:nvSpPr>
          <p:spPr>
            <a:xfrm rot="16200000">
              <a:off x="1981200" y="3200400"/>
              <a:ext cx="685800" cy="685800"/>
            </a:xfrm>
            <a:prstGeom prst="rect">
              <a:avLst/>
            </a:prstGeom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6</a:t>
              </a:r>
            </a:p>
          </p:txBody>
        </p:sp>
        <p:sp>
          <p:nvSpPr>
            <p:cNvPr id="24" name="Rectangle 23"/>
            <p:cNvSpPr/>
            <p:nvPr/>
          </p:nvSpPr>
          <p:spPr>
            <a:xfrm rot="16200000">
              <a:off x="2667000" y="3200400"/>
              <a:ext cx="685800" cy="685800"/>
            </a:xfrm>
            <a:prstGeom prst="rect">
              <a:avLst/>
            </a:prstGeom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5</a:t>
              </a:r>
            </a:p>
          </p:txBody>
        </p:sp>
        <p:sp>
          <p:nvSpPr>
            <p:cNvPr id="25" name="Rectangle 24"/>
            <p:cNvSpPr/>
            <p:nvPr/>
          </p:nvSpPr>
          <p:spPr>
            <a:xfrm rot="16200000">
              <a:off x="3352800" y="3200400"/>
              <a:ext cx="685800" cy="685800"/>
            </a:xfrm>
            <a:prstGeom prst="rect">
              <a:avLst/>
            </a:prstGeom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7</a:t>
              </a:r>
            </a:p>
          </p:txBody>
        </p:sp>
        <p:sp>
          <p:nvSpPr>
            <p:cNvPr id="26" name="Rectangle 25"/>
            <p:cNvSpPr/>
            <p:nvPr/>
          </p:nvSpPr>
          <p:spPr>
            <a:xfrm rot="16200000">
              <a:off x="4038600" y="3200400"/>
              <a:ext cx="685800" cy="685800"/>
            </a:xfrm>
            <a:prstGeom prst="rect">
              <a:avLst/>
            </a:prstGeom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4</a:t>
              </a:r>
            </a:p>
          </p:txBody>
        </p:sp>
        <p:sp>
          <p:nvSpPr>
            <p:cNvPr id="27" name="Rectangle 26"/>
            <p:cNvSpPr/>
            <p:nvPr/>
          </p:nvSpPr>
          <p:spPr>
            <a:xfrm rot="16200000">
              <a:off x="4724400" y="3200400"/>
              <a:ext cx="685800" cy="685800"/>
            </a:xfrm>
            <a:prstGeom prst="rect">
              <a:avLst/>
            </a:prstGeom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3</a:t>
              </a:r>
            </a:p>
          </p:txBody>
        </p:sp>
        <p:sp>
          <p:nvSpPr>
            <p:cNvPr id="28" name="Rectangle 27"/>
            <p:cNvSpPr/>
            <p:nvPr/>
          </p:nvSpPr>
          <p:spPr>
            <a:xfrm rot="16200000">
              <a:off x="5410200" y="3200400"/>
              <a:ext cx="685800" cy="685800"/>
            </a:xfrm>
            <a:prstGeom prst="rect">
              <a:avLst/>
            </a:prstGeom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2</a:t>
              </a:r>
            </a:p>
          </p:txBody>
        </p:sp>
        <p:sp>
          <p:nvSpPr>
            <p:cNvPr id="29" name="Rectangle 28"/>
            <p:cNvSpPr/>
            <p:nvPr/>
          </p:nvSpPr>
          <p:spPr>
            <a:xfrm rot="16200000">
              <a:off x="6096000" y="3200400"/>
              <a:ext cx="685800" cy="685800"/>
            </a:xfrm>
            <a:prstGeom prst="rect">
              <a:avLst/>
            </a:prstGeom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1</a:t>
              </a:r>
            </a:p>
          </p:txBody>
        </p:sp>
      </p:grpSp>
      <p:sp>
        <p:nvSpPr>
          <p:cNvPr id="30" name="Curved Left Arrow 29"/>
          <p:cNvSpPr/>
          <p:nvPr/>
        </p:nvSpPr>
        <p:spPr>
          <a:xfrm>
            <a:off x="9753600" y="3352800"/>
            <a:ext cx="457200" cy="685800"/>
          </a:xfrm>
          <a:prstGeom prst="curved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31" name="Group 30"/>
          <p:cNvGrpSpPr/>
          <p:nvPr/>
        </p:nvGrpSpPr>
        <p:grpSpPr>
          <a:xfrm rot="5400000">
            <a:off x="6858000" y="3733800"/>
            <a:ext cx="4800600" cy="685800"/>
            <a:chOff x="1981200" y="3200400"/>
            <a:chExt cx="4800600" cy="685800"/>
          </a:xfrm>
          <a:effectLst/>
        </p:grpSpPr>
        <p:sp>
          <p:nvSpPr>
            <p:cNvPr id="32" name="Rectangle 31"/>
            <p:cNvSpPr/>
            <p:nvPr/>
          </p:nvSpPr>
          <p:spPr>
            <a:xfrm rot="16200000">
              <a:off x="1981200" y="3200400"/>
              <a:ext cx="685800" cy="685800"/>
            </a:xfrm>
            <a:prstGeom prst="rect">
              <a:avLst/>
            </a:prstGeom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6</a:t>
              </a:r>
            </a:p>
          </p:txBody>
        </p:sp>
        <p:sp>
          <p:nvSpPr>
            <p:cNvPr id="33" name="Rectangle 32"/>
            <p:cNvSpPr/>
            <p:nvPr/>
          </p:nvSpPr>
          <p:spPr>
            <a:xfrm rot="16200000">
              <a:off x="2667000" y="3200400"/>
              <a:ext cx="685800" cy="685800"/>
            </a:xfrm>
            <a:prstGeom prst="rect">
              <a:avLst/>
            </a:prstGeom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5</a:t>
              </a:r>
            </a:p>
          </p:txBody>
        </p:sp>
        <p:sp>
          <p:nvSpPr>
            <p:cNvPr id="34" name="Rectangle 33"/>
            <p:cNvSpPr/>
            <p:nvPr/>
          </p:nvSpPr>
          <p:spPr>
            <a:xfrm rot="16200000">
              <a:off x="3352800" y="3200400"/>
              <a:ext cx="685800" cy="685800"/>
            </a:xfrm>
            <a:prstGeom prst="rect">
              <a:avLst/>
            </a:prstGeom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4</a:t>
              </a:r>
            </a:p>
          </p:txBody>
        </p:sp>
        <p:sp>
          <p:nvSpPr>
            <p:cNvPr id="35" name="Rectangle 34"/>
            <p:cNvSpPr/>
            <p:nvPr/>
          </p:nvSpPr>
          <p:spPr>
            <a:xfrm rot="16200000">
              <a:off x="4038600" y="3200400"/>
              <a:ext cx="685800" cy="685800"/>
            </a:xfrm>
            <a:prstGeom prst="rect">
              <a:avLst/>
            </a:prstGeom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7</a:t>
              </a:r>
            </a:p>
          </p:txBody>
        </p:sp>
        <p:sp>
          <p:nvSpPr>
            <p:cNvPr id="36" name="Rectangle 35"/>
            <p:cNvSpPr/>
            <p:nvPr/>
          </p:nvSpPr>
          <p:spPr>
            <a:xfrm rot="16200000">
              <a:off x="4724400" y="3200400"/>
              <a:ext cx="685800" cy="685800"/>
            </a:xfrm>
            <a:prstGeom prst="rect">
              <a:avLst/>
            </a:prstGeom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3</a:t>
              </a:r>
            </a:p>
          </p:txBody>
        </p:sp>
        <p:sp>
          <p:nvSpPr>
            <p:cNvPr id="37" name="Rectangle 36"/>
            <p:cNvSpPr/>
            <p:nvPr/>
          </p:nvSpPr>
          <p:spPr>
            <a:xfrm rot="16200000">
              <a:off x="5410200" y="3200400"/>
              <a:ext cx="685800" cy="685800"/>
            </a:xfrm>
            <a:prstGeom prst="rect">
              <a:avLst/>
            </a:prstGeom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2</a:t>
              </a:r>
            </a:p>
          </p:txBody>
        </p:sp>
        <p:sp>
          <p:nvSpPr>
            <p:cNvPr id="38" name="Rectangle 37"/>
            <p:cNvSpPr/>
            <p:nvPr/>
          </p:nvSpPr>
          <p:spPr>
            <a:xfrm rot="16200000">
              <a:off x="6096000" y="3200400"/>
              <a:ext cx="685800" cy="685800"/>
            </a:xfrm>
            <a:prstGeom prst="rect">
              <a:avLst/>
            </a:prstGeom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1</a:t>
              </a:r>
            </a:p>
          </p:txBody>
        </p:sp>
      </p:grpSp>
      <p:sp>
        <p:nvSpPr>
          <p:cNvPr id="39" name="Curved Left Arrow 38"/>
          <p:cNvSpPr/>
          <p:nvPr/>
        </p:nvSpPr>
        <p:spPr>
          <a:xfrm>
            <a:off x="9753600" y="4038600"/>
            <a:ext cx="457200" cy="685800"/>
          </a:xfrm>
          <a:prstGeom prst="curved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40" name="Group 39"/>
          <p:cNvGrpSpPr/>
          <p:nvPr/>
        </p:nvGrpSpPr>
        <p:grpSpPr>
          <a:xfrm rot="5400000">
            <a:off x="6858000" y="3733800"/>
            <a:ext cx="4800600" cy="685800"/>
            <a:chOff x="1981200" y="3200400"/>
            <a:chExt cx="4800600" cy="685800"/>
          </a:xfrm>
          <a:effectLst/>
        </p:grpSpPr>
        <p:sp>
          <p:nvSpPr>
            <p:cNvPr id="41" name="Rectangle 40"/>
            <p:cNvSpPr/>
            <p:nvPr/>
          </p:nvSpPr>
          <p:spPr>
            <a:xfrm rot="16200000">
              <a:off x="1981200" y="3200400"/>
              <a:ext cx="685800" cy="685800"/>
            </a:xfrm>
            <a:prstGeom prst="rect">
              <a:avLst/>
            </a:prstGeom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6</a:t>
              </a:r>
            </a:p>
          </p:txBody>
        </p:sp>
        <p:sp>
          <p:nvSpPr>
            <p:cNvPr id="42" name="Rectangle 41"/>
            <p:cNvSpPr/>
            <p:nvPr/>
          </p:nvSpPr>
          <p:spPr>
            <a:xfrm rot="16200000">
              <a:off x="2667000" y="3200400"/>
              <a:ext cx="685800" cy="685800"/>
            </a:xfrm>
            <a:prstGeom prst="rect">
              <a:avLst/>
            </a:prstGeom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5</a:t>
              </a:r>
            </a:p>
          </p:txBody>
        </p:sp>
        <p:sp>
          <p:nvSpPr>
            <p:cNvPr id="43" name="Rectangle 42"/>
            <p:cNvSpPr/>
            <p:nvPr/>
          </p:nvSpPr>
          <p:spPr>
            <a:xfrm rot="16200000">
              <a:off x="3352800" y="3200400"/>
              <a:ext cx="685800" cy="685800"/>
            </a:xfrm>
            <a:prstGeom prst="rect">
              <a:avLst/>
            </a:prstGeom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4</a:t>
              </a:r>
            </a:p>
          </p:txBody>
        </p:sp>
        <p:sp>
          <p:nvSpPr>
            <p:cNvPr id="44" name="Rectangle 43"/>
            <p:cNvSpPr/>
            <p:nvPr/>
          </p:nvSpPr>
          <p:spPr>
            <a:xfrm rot="16200000">
              <a:off x="4038600" y="3200400"/>
              <a:ext cx="685800" cy="685800"/>
            </a:xfrm>
            <a:prstGeom prst="rect">
              <a:avLst/>
            </a:prstGeom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3</a:t>
              </a:r>
            </a:p>
          </p:txBody>
        </p:sp>
        <p:sp>
          <p:nvSpPr>
            <p:cNvPr id="45" name="Rectangle 44"/>
            <p:cNvSpPr/>
            <p:nvPr/>
          </p:nvSpPr>
          <p:spPr>
            <a:xfrm rot="16200000">
              <a:off x="4724400" y="3200400"/>
              <a:ext cx="685800" cy="685800"/>
            </a:xfrm>
            <a:prstGeom prst="rect">
              <a:avLst/>
            </a:prstGeom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7</a:t>
              </a:r>
            </a:p>
          </p:txBody>
        </p:sp>
        <p:sp>
          <p:nvSpPr>
            <p:cNvPr id="46" name="Rectangle 45"/>
            <p:cNvSpPr/>
            <p:nvPr/>
          </p:nvSpPr>
          <p:spPr>
            <a:xfrm rot="16200000">
              <a:off x="5410200" y="3200400"/>
              <a:ext cx="685800" cy="685800"/>
            </a:xfrm>
            <a:prstGeom prst="rect">
              <a:avLst/>
            </a:prstGeom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2</a:t>
              </a:r>
            </a:p>
          </p:txBody>
        </p:sp>
        <p:sp>
          <p:nvSpPr>
            <p:cNvPr id="47" name="Rectangle 46"/>
            <p:cNvSpPr/>
            <p:nvPr/>
          </p:nvSpPr>
          <p:spPr>
            <a:xfrm rot="16200000">
              <a:off x="6096000" y="3200400"/>
              <a:ext cx="685800" cy="685800"/>
            </a:xfrm>
            <a:prstGeom prst="rect">
              <a:avLst/>
            </a:prstGeom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1</a:t>
              </a:r>
            </a:p>
          </p:txBody>
        </p:sp>
      </p:grpSp>
      <p:sp>
        <p:nvSpPr>
          <p:cNvPr id="48" name="Curved Left Arrow 47"/>
          <p:cNvSpPr/>
          <p:nvPr/>
        </p:nvSpPr>
        <p:spPr>
          <a:xfrm>
            <a:off x="9753600" y="4724400"/>
            <a:ext cx="457200" cy="685800"/>
          </a:xfrm>
          <a:prstGeom prst="curved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49" name="Group 48"/>
          <p:cNvGrpSpPr/>
          <p:nvPr/>
        </p:nvGrpSpPr>
        <p:grpSpPr>
          <a:xfrm rot="5400000">
            <a:off x="6858000" y="3733800"/>
            <a:ext cx="4800600" cy="685800"/>
            <a:chOff x="1981200" y="3200400"/>
            <a:chExt cx="4800600" cy="685800"/>
          </a:xfrm>
          <a:effectLst/>
        </p:grpSpPr>
        <p:sp>
          <p:nvSpPr>
            <p:cNvPr id="50" name="Rectangle 49"/>
            <p:cNvSpPr/>
            <p:nvPr/>
          </p:nvSpPr>
          <p:spPr>
            <a:xfrm rot="16200000">
              <a:off x="1981200" y="3200400"/>
              <a:ext cx="685800" cy="685800"/>
            </a:xfrm>
            <a:prstGeom prst="rect">
              <a:avLst/>
            </a:prstGeom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6</a:t>
              </a:r>
            </a:p>
          </p:txBody>
        </p:sp>
        <p:sp>
          <p:nvSpPr>
            <p:cNvPr id="51" name="Rectangle 50"/>
            <p:cNvSpPr/>
            <p:nvPr/>
          </p:nvSpPr>
          <p:spPr>
            <a:xfrm rot="16200000">
              <a:off x="2667000" y="3200400"/>
              <a:ext cx="685800" cy="685800"/>
            </a:xfrm>
            <a:prstGeom prst="rect">
              <a:avLst/>
            </a:prstGeom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5</a:t>
              </a:r>
            </a:p>
          </p:txBody>
        </p:sp>
        <p:sp>
          <p:nvSpPr>
            <p:cNvPr id="52" name="Rectangle 51"/>
            <p:cNvSpPr/>
            <p:nvPr/>
          </p:nvSpPr>
          <p:spPr>
            <a:xfrm rot="16200000">
              <a:off x="3352800" y="3200400"/>
              <a:ext cx="685800" cy="685800"/>
            </a:xfrm>
            <a:prstGeom prst="rect">
              <a:avLst/>
            </a:prstGeom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4</a:t>
              </a:r>
            </a:p>
          </p:txBody>
        </p:sp>
        <p:sp>
          <p:nvSpPr>
            <p:cNvPr id="53" name="Rectangle 52"/>
            <p:cNvSpPr/>
            <p:nvPr/>
          </p:nvSpPr>
          <p:spPr>
            <a:xfrm rot="16200000">
              <a:off x="4038600" y="3200400"/>
              <a:ext cx="685800" cy="685800"/>
            </a:xfrm>
            <a:prstGeom prst="rect">
              <a:avLst/>
            </a:prstGeom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3</a:t>
              </a:r>
            </a:p>
          </p:txBody>
        </p:sp>
        <p:sp>
          <p:nvSpPr>
            <p:cNvPr id="54" name="Rectangle 53"/>
            <p:cNvSpPr/>
            <p:nvPr/>
          </p:nvSpPr>
          <p:spPr>
            <a:xfrm rot="16200000">
              <a:off x="4724400" y="3200400"/>
              <a:ext cx="685800" cy="685800"/>
            </a:xfrm>
            <a:prstGeom prst="rect">
              <a:avLst/>
            </a:prstGeom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2</a:t>
              </a:r>
            </a:p>
          </p:txBody>
        </p:sp>
        <p:sp>
          <p:nvSpPr>
            <p:cNvPr id="55" name="Rectangle 54"/>
            <p:cNvSpPr/>
            <p:nvPr/>
          </p:nvSpPr>
          <p:spPr>
            <a:xfrm rot="16200000">
              <a:off x="5410200" y="3200400"/>
              <a:ext cx="685800" cy="685800"/>
            </a:xfrm>
            <a:prstGeom prst="rect">
              <a:avLst/>
            </a:prstGeom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7</a:t>
              </a:r>
            </a:p>
          </p:txBody>
        </p:sp>
        <p:sp>
          <p:nvSpPr>
            <p:cNvPr id="56" name="Rectangle 55"/>
            <p:cNvSpPr/>
            <p:nvPr/>
          </p:nvSpPr>
          <p:spPr>
            <a:xfrm rot="16200000">
              <a:off x="6096000" y="3200400"/>
              <a:ext cx="685800" cy="685800"/>
            </a:xfrm>
            <a:prstGeom prst="rect">
              <a:avLst/>
            </a:prstGeom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1</a:t>
              </a:r>
            </a:p>
          </p:txBody>
        </p:sp>
      </p:grpSp>
      <p:sp>
        <p:nvSpPr>
          <p:cNvPr id="57" name="Curved Left Arrow 56"/>
          <p:cNvSpPr/>
          <p:nvPr/>
        </p:nvSpPr>
        <p:spPr>
          <a:xfrm>
            <a:off x="9753600" y="5410200"/>
            <a:ext cx="457200" cy="685800"/>
          </a:xfrm>
          <a:prstGeom prst="curved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58" name="Group 57"/>
          <p:cNvGrpSpPr/>
          <p:nvPr/>
        </p:nvGrpSpPr>
        <p:grpSpPr>
          <a:xfrm rot="5400000">
            <a:off x="6858000" y="3733800"/>
            <a:ext cx="4800600" cy="685800"/>
            <a:chOff x="1981200" y="3200400"/>
            <a:chExt cx="4800600" cy="685800"/>
          </a:xfrm>
          <a:effectLst/>
        </p:grpSpPr>
        <p:sp>
          <p:nvSpPr>
            <p:cNvPr id="59" name="Rectangle 58"/>
            <p:cNvSpPr/>
            <p:nvPr/>
          </p:nvSpPr>
          <p:spPr>
            <a:xfrm rot="16200000">
              <a:off x="1981200" y="3200400"/>
              <a:ext cx="685800" cy="685800"/>
            </a:xfrm>
            <a:prstGeom prst="rect">
              <a:avLst/>
            </a:prstGeom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6</a:t>
              </a:r>
            </a:p>
          </p:txBody>
        </p:sp>
        <p:sp>
          <p:nvSpPr>
            <p:cNvPr id="60" name="Rectangle 59"/>
            <p:cNvSpPr/>
            <p:nvPr/>
          </p:nvSpPr>
          <p:spPr>
            <a:xfrm rot="16200000">
              <a:off x="2667000" y="3200400"/>
              <a:ext cx="685800" cy="685800"/>
            </a:xfrm>
            <a:prstGeom prst="rect">
              <a:avLst/>
            </a:prstGeom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5</a:t>
              </a:r>
            </a:p>
          </p:txBody>
        </p:sp>
        <p:sp>
          <p:nvSpPr>
            <p:cNvPr id="61" name="Rectangle 60"/>
            <p:cNvSpPr/>
            <p:nvPr/>
          </p:nvSpPr>
          <p:spPr>
            <a:xfrm rot="16200000">
              <a:off x="3352800" y="3200400"/>
              <a:ext cx="685800" cy="685800"/>
            </a:xfrm>
            <a:prstGeom prst="rect">
              <a:avLst/>
            </a:prstGeom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4</a:t>
              </a:r>
            </a:p>
          </p:txBody>
        </p:sp>
        <p:sp>
          <p:nvSpPr>
            <p:cNvPr id="62" name="Rectangle 61"/>
            <p:cNvSpPr/>
            <p:nvPr/>
          </p:nvSpPr>
          <p:spPr>
            <a:xfrm rot="16200000">
              <a:off x="4038600" y="3200400"/>
              <a:ext cx="685800" cy="685800"/>
            </a:xfrm>
            <a:prstGeom prst="rect">
              <a:avLst/>
            </a:prstGeom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3</a:t>
              </a:r>
            </a:p>
          </p:txBody>
        </p:sp>
        <p:sp>
          <p:nvSpPr>
            <p:cNvPr id="63" name="Rectangle 62"/>
            <p:cNvSpPr/>
            <p:nvPr/>
          </p:nvSpPr>
          <p:spPr>
            <a:xfrm rot="16200000">
              <a:off x="4724400" y="3200400"/>
              <a:ext cx="685800" cy="685800"/>
            </a:xfrm>
            <a:prstGeom prst="rect">
              <a:avLst/>
            </a:prstGeom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2</a:t>
              </a:r>
            </a:p>
          </p:txBody>
        </p:sp>
        <p:sp>
          <p:nvSpPr>
            <p:cNvPr id="64" name="Rectangle 63"/>
            <p:cNvSpPr/>
            <p:nvPr/>
          </p:nvSpPr>
          <p:spPr>
            <a:xfrm rot="16200000">
              <a:off x="5410200" y="3200400"/>
              <a:ext cx="685800" cy="685800"/>
            </a:xfrm>
            <a:prstGeom prst="rect">
              <a:avLst/>
            </a:prstGeom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1</a:t>
              </a:r>
            </a:p>
          </p:txBody>
        </p:sp>
        <p:sp>
          <p:nvSpPr>
            <p:cNvPr id="65" name="Rectangle 64"/>
            <p:cNvSpPr/>
            <p:nvPr/>
          </p:nvSpPr>
          <p:spPr>
            <a:xfrm rot="16200000">
              <a:off x="6096000" y="3200400"/>
              <a:ext cx="685800" cy="685800"/>
            </a:xfrm>
            <a:prstGeom prst="rect">
              <a:avLst/>
            </a:prstGeom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7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4133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0" grpId="0" animBg="1"/>
      <p:bldP spid="21" grpId="0" animBg="1"/>
      <p:bldP spid="30" grpId="0" animBg="1"/>
      <p:bldP spid="39" grpId="0" animBg="1"/>
      <p:bldP spid="48" grpId="0" animBg="1"/>
      <p:bldP spid="57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Full bubble sort code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dirty="0"/>
              <a:t>The full Java method for bubble sort would require us to have at least </a:t>
            </a:r>
            <a:r>
              <a:rPr lang="en-US" b="1" i="1" dirty="0"/>
              <a:t>n</a:t>
            </a:r>
            <a:r>
              <a:rPr lang="en-US" dirty="0"/>
              <a:t> – 1 passes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dirty="0"/>
              <a:t>Alternatively, we could keep a flag to indicate that no swaps were needed on a given pass</a:t>
            </a:r>
          </a:p>
        </p:txBody>
      </p:sp>
      <p:sp>
        <p:nvSpPr>
          <p:cNvPr id="68" name="Content Placeholder 2"/>
          <p:cNvSpPr txBox="1">
            <a:spLocks/>
          </p:cNvSpPr>
          <p:nvPr/>
        </p:nvSpPr>
        <p:spPr>
          <a:xfrm>
            <a:off x="1141412" y="3581400"/>
            <a:ext cx="9905999" cy="304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 fontScale="92500" lnSpcReduction="20000"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for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= 0;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&lt;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array.length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– 1; ++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) {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700" b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for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j = 0; j &lt;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array.length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- 1; ++j ) {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700" b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 array[j] &gt; array[j + 1] ) {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    int</a:t>
            </a:r>
            <a:r>
              <a:rPr lang="en-US" sz="2700" b="1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temp = array[j];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>
                <a:latin typeface="Courier New" pitchFamily="49" charset="0"/>
                <a:cs typeface="Courier New" pitchFamily="49" charset="0"/>
              </a:rPr>
              <a:t>      array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[j] = array[j + 1];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>
                <a:latin typeface="Courier New" pitchFamily="49" charset="0"/>
                <a:cs typeface="Courier New" pitchFamily="49" charset="0"/>
              </a:rPr>
              <a:t>      array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[j + 1] = temp;   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>
                <a:latin typeface="Courier New" pitchFamily="49" charset="0"/>
                <a:cs typeface="Courier New" pitchFamily="49" charset="0"/>
              </a:rPr>
              <a:t>    } </a:t>
            </a:r>
            <a:endParaRPr lang="en-US" sz="2700" b="1" dirty="0"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>
                <a:latin typeface="Courier New" pitchFamily="49" charset="0"/>
                <a:cs typeface="Courier New" pitchFamily="49" charset="0"/>
              </a:rPr>
              <a:t>  }</a:t>
            </a:r>
            <a:endParaRPr lang="en-US" sz="2700" b="1" dirty="0"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531111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8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Ascending sort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bubble sort we saw sorts integers in </a:t>
            </a:r>
            <a:r>
              <a:rPr lang="en-US" i="1" dirty="0"/>
              <a:t>ascending</a:t>
            </a:r>
            <a:r>
              <a:rPr lang="en-US" dirty="0"/>
              <a:t> order</a:t>
            </a:r>
          </a:p>
          <a:p>
            <a:r>
              <a:rPr lang="en-US" dirty="0"/>
              <a:t>What if you wanted to sort them in descending order?</a:t>
            </a:r>
          </a:p>
          <a:p>
            <a:r>
              <a:rPr lang="en-US" dirty="0"/>
              <a:t>Only a single change is needed to the inner loop: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04AC079-1B53-44C6-855C-8A05E302412F}"/>
              </a:ext>
            </a:extLst>
          </p:cNvPr>
          <p:cNvSpPr txBox="1">
            <a:spLocks/>
          </p:cNvSpPr>
          <p:nvPr/>
        </p:nvSpPr>
        <p:spPr>
          <a:xfrm>
            <a:off x="1141412" y="3581401"/>
            <a:ext cx="9831388" cy="3047999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 fontScale="92500" lnSpcReduction="20000"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for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= 0;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&lt;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array.length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– 1; ++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) {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700" b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for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j = 0; j &lt;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array.length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- 1; ++j ) {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700" b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 array[j] &lt; array[j + 1] ) {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700" b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temp = array[j];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>
                <a:latin typeface="Courier New" pitchFamily="49" charset="0"/>
                <a:cs typeface="Courier New" pitchFamily="49" charset="0"/>
              </a:rPr>
              <a:t>      array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[j] = array[j + 1];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>
                <a:latin typeface="Courier New" pitchFamily="49" charset="0"/>
                <a:cs typeface="Courier New" pitchFamily="49" charset="0"/>
              </a:rPr>
              <a:t>      array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[j + 1] = temp;   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>
                <a:latin typeface="Courier New" pitchFamily="49" charset="0"/>
                <a:cs typeface="Courier New" pitchFamily="49" charset="0"/>
              </a:rPr>
              <a:t>    }</a:t>
            </a:r>
            <a:endParaRPr lang="en-US" sz="2700" b="1" dirty="0"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>
                <a:latin typeface="Courier New" pitchFamily="49" charset="0"/>
                <a:cs typeface="Courier New" pitchFamily="49" charset="0"/>
              </a:rPr>
              <a:t>  }</a:t>
            </a:r>
            <a:endParaRPr lang="en-US" sz="2700" b="1" dirty="0"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605187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What's the running time of bubble sort?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outer loop runs </a:t>
            </a:r>
            <a:r>
              <a:rPr lang="en-US" b="1" i="1" dirty="0"/>
              <a:t>n</a:t>
            </a:r>
            <a:r>
              <a:rPr lang="en-US" dirty="0"/>
              <a:t> – 1 times</a:t>
            </a:r>
          </a:p>
          <a:p>
            <a:r>
              <a:rPr lang="en-US" dirty="0"/>
              <a:t>The inner loop runs </a:t>
            </a:r>
            <a:r>
              <a:rPr lang="en-US" b="1" i="1" dirty="0"/>
              <a:t>n</a:t>
            </a:r>
            <a:r>
              <a:rPr lang="en-US" dirty="0"/>
              <a:t> – 1 times</a:t>
            </a:r>
          </a:p>
          <a:p>
            <a:r>
              <a:rPr lang="en-US" dirty="0"/>
              <a:t>The inner loop has a constant amount of work inside of it, call it </a:t>
            </a:r>
            <a:r>
              <a:rPr lang="en-US" b="1" i="1" dirty="0"/>
              <a:t>c</a:t>
            </a:r>
          </a:p>
          <a:p>
            <a:r>
              <a:rPr lang="en-US" dirty="0"/>
              <a:t>(</a:t>
            </a:r>
            <a:r>
              <a:rPr lang="en-US" b="1" i="1" dirty="0"/>
              <a:t>n</a:t>
            </a:r>
            <a:r>
              <a:rPr lang="en-US" dirty="0"/>
              <a:t> – 1)(</a:t>
            </a:r>
            <a:r>
              <a:rPr lang="en-US" b="1" i="1" dirty="0"/>
              <a:t>n</a:t>
            </a:r>
            <a:r>
              <a:rPr lang="en-US" dirty="0"/>
              <a:t> – 1)</a:t>
            </a:r>
            <a:r>
              <a:rPr lang="en-US" b="1" i="1" dirty="0"/>
              <a:t>c</a:t>
            </a:r>
            <a:r>
              <a:rPr lang="en-US" dirty="0"/>
              <a:t> = </a:t>
            </a:r>
            <a:r>
              <a:rPr lang="en-US" b="1" i="1" dirty="0"/>
              <a:t>cn</a:t>
            </a:r>
            <a:r>
              <a:rPr lang="en-US" baseline="30000" dirty="0"/>
              <a:t>2</a:t>
            </a:r>
            <a:r>
              <a:rPr lang="en-US" dirty="0"/>
              <a:t> – 2</a:t>
            </a:r>
            <a:r>
              <a:rPr lang="en-US" b="1" i="1" dirty="0"/>
              <a:t>cn</a:t>
            </a:r>
            <a:r>
              <a:rPr lang="en-US" dirty="0"/>
              <a:t> + </a:t>
            </a:r>
            <a:r>
              <a:rPr lang="en-US" b="1" i="1" dirty="0"/>
              <a:t>c</a:t>
            </a:r>
            <a:r>
              <a:rPr lang="en-US" dirty="0"/>
              <a:t>, which is…</a:t>
            </a:r>
          </a:p>
          <a:p>
            <a:r>
              <a:rPr lang="en-US" b="1" i="1" dirty="0"/>
              <a:t>O</a:t>
            </a:r>
            <a:r>
              <a:rPr lang="en-US" dirty="0"/>
              <a:t>(</a:t>
            </a:r>
            <a:r>
              <a:rPr lang="en-US" b="1" i="1" dirty="0"/>
              <a:t>n</a:t>
            </a:r>
            <a:r>
              <a:rPr lang="en-US" baseline="30000" dirty="0"/>
              <a:t>2</a:t>
            </a:r>
            <a:r>
              <a:rPr lang="en-US" dirty="0"/>
              <a:t>)</a:t>
            </a:r>
          </a:p>
          <a:p>
            <a:r>
              <a:rPr lang="en-US" dirty="0"/>
              <a:t>Hmm, not great, let's try another sort</a:t>
            </a:r>
          </a:p>
        </p:txBody>
      </p:sp>
    </p:spTree>
    <p:extLst>
      <p:ext uri="{BB962C8B-B14F-4D97-AF65-F5344CB8AC3E}">
        <p14:creationId xmlns:p14="http://schemas.microsoft.com/office/powerpoint/2010/main" val="1005819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Selection sort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Instead of "bubbling" down the largest (or smallest) number, search through all the numbers to find the smallest, and put it first</a:t>
            </a:r>
          </a:p>
          <a:p>
            <a:r>
              <a:rPr lang="en-US" dirty="0"/>
              <a:t>Then, move on to the next position in the array, and find the smallest number out of those that are left</a:t>
            </a:r>
          </a:p>
          <a:p>
            <a:r>
              <a:rPr lang="en-US" dirty="0"/>
              <a:t>Keep going, always finding the smallest number out of those that are left</a:t>
            </a:r>
          </a:p>
        </p:txBody>
      </p:sp>
    </p:spTree>
    <p:extLst>
      <p:ext uri="{BB962C8B-B14F-4D97-AF65-F5344CB8AC3E}">
        <p14:creationId xmlns:p14="http://schemas.microsoft.com/office/powerpoint/2010/main" val="1884200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 42"/>
          <p:cNvSpPr/>
          <p:nvPr/>
        </p:nvSpPr>
        <p:spPr>
          <a:xfrm>
            <a:off x="8077200" y="2438400"/>
            <a:ext cx="838200" cy="8382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5410200" cy="4625609"/>
          </a:xfrm>
        </p:spPr>
        <p:txBody>
          <a:bodyPr/>
          <a:lstStyle/>
          <a:p>
            <a:r>
              <a:rPr lang="en-US" dirty="0"/>
              <a:t>Look through everything from index 0 to the end, trying to find the smallest value</a:t>
            </a:r>
          </a:p>
          <a:p>
            <a:r>
              <a:rPr lang="en-US" dirty="0"/>
              <a:t>Finally, swap the lowest value with the index we're looking at</a:t>
            </a:r>
          </a:p>
        </p:txBody>
      </p:sp>
      <p:grpSp>
        <p:nvGrpSpPr>
          <p:cNvPr id="2" name="Group 3"/>
          <p:cNvGrpSpPr/>
          <p:nvPr/>
        </p:nvGrpSpPr>
        <p:grpSpPr>
          <a:xfrm rot="5400000">
            <a:off x="4724400" y="3810000"/>
            <a:ext cx="4800600" cy="685800"/>
            <a:chOff x="1981200" y="3200400"/>
            <a:chExt cx="4800600" cy="685800"/>
          </a:xfrm>
          <a:effectLst/>
        </p:grpSpPr>
        <p:sp>
          <p:nvSpPr>
            <p:cNvPr id="7" name="Rectangle 6"/>
            <p:cNvSpPr/>
            <p:nvPr/>
          </p:nvSpPr>
          <p:spPr>
            <a:xfrm rot="16200000">
              <a:off x="1981200" y="3200400"/>
              <a:ext cx="685800" cy="685800"/>
            </a:xfrm>
            <a:prstGeom prst="rect">
              <a:avLst/>
            </a:prstGeom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7</a:t>
              </a:r>
            </a:p>
          </p:txBody>
        </p:sp>
        <p:sp>
          <p:nvSpPr>
            <p:cNvPr id="8" name="Rectangle 7"/>
            <p:cNvSpPr/>
            <p:nvPr/>
          </p:nvSpPr>
          <p:spPr>
            <a:xfrm rot="16200000">
              <a:off x="2667000" y="3200400"/>
              <a:ext cx="685800" cy="685800"/>
            </a:xfrm>
            <a:prstGeom prst="rect">
              <a:avLst/>
            </a:prstGeom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45</a:t>
              </a:r>
            </a:p>
          </p:txBody>
        </p:sp>
        <p:sp>
          <p:nvSpPr>
            <p:cNvPr id="9" name="Rectangle 8"/>
            <p:cNvSpPr/>
            <p:nvPr/>
          </p:nvSpPr>
          <p:spPr>
            <a:xfrm rot="16200000">
              <a:off x="3352800" y="3200400"/>
              <a:ext cx="685800" cy="685800"/>
            </a:xfrm>
            <a:prstGeom prst="rect">
              <a:avLst/>
            </a:prstGeom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0</a:t>
              </a:r>
            </a:p>
          </p:txBody>
        </p:sp>
        <p:sp>
          <p:nvSpPr>
            <p:cNvPr id="10" name="Rectangle 9"/>
            <p:cNvSpPr/>
            <p:nvPr/>
          </p:nvSpPr>
          <p:spPr>
            <a:xfrm rot="16200000">
              <a:off x="4038600" y="3200400"/>
              <a:ext cx="685800" cy="685800"/>
            </a:xfrm>
            <a:prstGeom prst="rect">
              <a:avLst/>
            </a:prstGeom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54</a:t>
              </a:r>
            </a:p>
          </p:txBody>
        </p:sp>
        <p:sp>
          <p:nvSpPr>
            <p:cNvPr id="11" name="Rectangle 10"/>
            <p:cNvSpPr/>
            <p:nvPr/>
          </p:nvSpPr>
          <p:spPr>
            <a:xfrm rot="16200000">
              <a:off x="4724400" y="3200400"/>
              <a:ext cx="685800" cy="685800"/>
            </a:xfrm>
            <a:prstGeom prst="rect">
              <a:avLst/>
            </a:prstGeom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37</a:t>
              </a:r>
            </a:p>
          </p:txBody>
        </p:sp>
        <p:sp>
          <p:nvSpPr>
            <p:cNvPr id="12" name="Rectangle 11"/>
            <p:cNvSpPr/>
            <p:nvPr/>
          </p:nvSpPr>
          <p:spPr>
            <a:xfrm rot="16200000">
              <a:off x="5410200" y="3200400"/>
              <a:ext cx="685800" cy="685800"/>
            </a:xfrm>
            <a:prstGeom prst="rect">
              <a:avLst/>
            </a:prstGeom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108</a:t>
              </a:r>
            </a:p>
          </p:txBody>
        </p:sp>
        <p:sp>
          <p:nvSpPr>
            <p:cNvPr id="13" name="Rectangle 12"/>
            <p:cNvSpPr/>
            <p:nvPr/>
          </p:nvSpPr>
          <p:spPr>
            <a:xfrm rot="16200000">
              <a:off x="6096000" y="3200400"/>
              <a:ext cx="685800" cy="685800"/>
            </a:xfrm>
            <a:prstGeom prst="rect">
              <a:avLst/>
            </a:prstGeom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51</a:t>
              </a:r>
            </a:p>
          </p:txBody>
        </p:sp>
      </p:grp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Selection sort single pass</a:t>
            </a:r>
          </a:p>
        </p:txBody>
      </p:sp>
      <p:sp>
        <p:nvSpPr>
          <p:cNvPr id="17" name="Right Arrow 16"/>
          <p:cNvSpPr/>
          <p:nvPr/>
        </p:nvSpPr>
        <p:spPr>
          <a:xfrm>
            <a:off x="6019800" y="2590800"/>
            <a:ext cx="609600" cy="3048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ight Arrow 18"/>
          <p:cNvSpPr/>
          <p:nvPr/>
        </p:nvSpPr>
        <p:spPr>
          <a:xfrm>
            <a:off x="6019800" y="3276600"/>
            <a:ext cx="609600" cy="3048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ight Arrow 24"/>
          <p:cNvSpPr/>
          <p:nvPr/>
        </p:nvSpPr>
        <p:spPr>
          <a:xfrm>
            <a:off x="6019800" y="3962400"/>
            <a:ext cx="609600" cy="3048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ight Arrow 26"/>
          <p:cNvSpPr/>
          <p:nvPr/>
        </p:nvSpPr>
        <p:spPr>
          <a:xfrm>
            <a:off x="6019800" y="4648200"/>
            <a:ext cx="609600" cy="3048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ight Arrow 32"/>
          <p:cNvSpPr/>
          <p:nvPr/>
        </p:nvSpPr>
        <p:spPr>
          <a:xfrm>
            <a:off x="6019800" y="5334000"/>
            <a:ext cx="609600" cy="3048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ight Arrow 34"/>
          <p:cNvSpPr/>
          <p:nvPr/>
        </p:nvSpPr>
        <p:spPr>
          <a:xfrm>
            <a:off x="6019800" y="6019800"/>
            <a:ext cx="609600" cy="3048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ight Arrow 39"/>
          <p:cNvSpPr/>
          <p:nvPr/>
        </p:nvSpPr>
        <p:spPr>
          <a:xfrm>
            <a:off x="6019800" y="1981200"/>
            <a:ext cx="609600" cy="3048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8077200" y="2438400"/>
            <a:ext cx="838200" cy="8382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7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8077200" y="1828800"/>
            <a:ext cx="83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min</a:t>
            </a:r>
          </a:p>
        </p:txBody>
      </p:sp>
      <p:sp>
        <p:nvSpPr>
          <p:cNvPr id="44" name="Rectangle 43"/>
          <p:cNvSpPr/>
          <p:nvPr/>
        </p:nvSpPr>
        <p:spPr>
          <a:xfrm>
            <a:off x="8077200" y="2438400"/>
            <a:ext cx="838200" cy="8382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0</a:t>
            </a:r>
          </a:p>
        </p:txBody>
      </p:sp>
      <p:grpSp>
        <p:nvGrpSpPr>
          <p:cNvPr id="4" name="Group 3"/>
          <p:cNvGrpSpPr/>
          <p:nvPr/>
        </p:nvGrpSpPr>
        <p:grpSpPr>
          <a:xfrm rot="5400000">
            <a:off x="7543800" y="3810000"/>
            <a:ext cx="4800600" cy="685800"/>
            <a:chOff x="1981200" y="3200400"/>
            <a:chExt cx="4800600" cy="685800"/>
          </a:xfrm>
          <a:effectLst/>
        </p:grpSpPr>
        <p:sp>
          <p:nvSpPr>
            <p:cNvPr id="46" name="Rectangle 45"/>
            <p:cNvSpPr/>
            <p:nvPr/>
          </p:nvSpPr>
          <p:spPr>
            <a:xfrm rot="16200000">
              <a:off x="1981200" y="3200400"/>
              <a:ext cx="685800" cy="6858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0</a:t>
              </a:r>
            </a:p>
          </p:txBody>
        </p:sp>
        <p:sp>
          <p:nvSpPr>
            <p:cNvPr id="47" name="Rectangle 46"/>
            <p:cNvSpPr/>
            <p:nvPr/>
          </p:nvSpPr>
          <p:spPr>
            <a:xfrm rot="16200000">
              <a:off x="2667000" y="3200400"/>
              <a:ext cx="685800" cy="685800"/>
            </a:xfrm>
            <a:prstGeom prst="rect">
              <a:avLst/>
            </a:prstGeom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45</a:t>
              </a:r>
            </a:p>
          </p:txBody>
        </p:sp>
        <p:sp>
          <p:nvSpPr>
            <p:cNvPr id="48" name="Rectangle 47"/>
            <p:cNvSpPr/>
            <p:nvPr/>
          </p:nvSpPr>
          <p:spPr>
            <a:xfrm rot="16200000">
              <a:off x="3352800" y="3200400"/>
              <a:ext cx="685800" cy="685800"/>
            </a:xfrm>
            <a:prstGeom prst="rect">
              <a:avLst/>
            </a:prstGeom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7</a:t>
              </a:r>
            </a:p>
          </p:txBody>
        </p:sp>
        <p:sp>
          <p:nvSpPr>
            <p:cNvPr id="49" name="Rectangle 48"/>
            <p:cNvSpPr/>
            <p:nvPr/>
          </p:nvSpPr>
          <p:spPr>
            <a:xfrm rot="16200000">
              <a:off x="4038600" y="3200400"/>
              <a:ext cx="685800" cy="685800"/>
            </a:xfrm>
            <a:prstGeom prst="rect">
              <a:avLst/>
            </a:prstGeom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54</a:t>
              </a:r>
            </a:p>
          </p:txBody>
        </p:sp>
        <p:sp>
          <p:nvSpPr>
            <p:cNvPr id="50" name="Rectangle 49"/>
            <p:cNvSpPr/>
            <p:nvPr/>
          </p:nvSpPr>
          <p:spPr>
            <a:xfrm rot="16200000">
              <a:off x="4724400" y="3200400"/>
              <a:ext cx="685800" cy="685800"/>
            </a:xfrm>
            <a:prstGeom prst="rect">
              <a:avLst/>
            </a:prstGeom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37</a:t>
              </a:r>
            </a:p>
          </p:txBody>
        </p:sp>
        <p:sp>
          <p:nvSpPr>
            <p:cNvPr id="51" name="Rectangle 50"/>
            <p:cNvSpPr/>
            <p:nvPr/>
          </p:nvSpPr>
          <p:spPr>
            <a:xfrm rot="16200000">
              <a:off x="5410200" y="3200400"/>
              <a:ext cx="685800" cy="685800"/>
            </a:xfrm>
            <a:prstGeom prst="rect">
              <a:avLst/>
            </a:prstGeom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108</a:t>
              </a:r>
            </a:p>
          </p:txBody>
        </p:sp>
        <p:sp>
          <p:nvSpPr>
            <p:cNvPr id="52" name="Rectangle 51"/>
            <p:cNvSpPr/>
            <p:nvPr/>
          </p:nvSpPr>
          <p:spPr>
            <a:xfrm rot="16200000">
              <a:off x="6096000" y="3200400"/>
              <a:ext cx="685800" cy="685800"/>
            </a:xfrm>
            <a:prstGeom prst="rect">
              <a:avLst/>
            </a:prstGeom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51</a:t>
              </a:r>
            </a:p>
          </p:txBody>
        </p:sp>
      </p:grpSp>
      <p:sp>
        <p:nvSpPr>
          <p:cNvPr id="53" name="Right Arrow 52"/>
          <p:cNvSpPr/>
          <p:nvPr/>
        </p:nvSpPr>
        <p:spPr>
          <a:xfrm>
            <a:off x="8001000" y="3810000"/>
            <a:ext cx="1066800" cy="762000"/>
          </a:xfrm>
          <a:prstGeom prst="rightArrow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8077200" y="5562600"/>
            <a:ext cx="838200" cy="8382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b="1" dirty="0"/>
          </a:p>
        </p:txBody>
      </p:sp>
      <p:sp>
        <p:nvSpPr>
          <p:cNvPr id="55" name="Rectangle 54"/>
          <p:cNvSpPr/>
          <p:nvPr/>
        </p:nvSpPr>
        <p:spPr>
          <a:xfrm>
            <a:off x="8077200" y="5562600"/>
            <a:ext cx="838200" cy="8382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0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7696200" y="4953000"/>
            <a:ext cx="167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/>
              <a:t>minIndex</a:t>
            </a:r>
            <a:endParaRPr lang="en-US" sz="2800" b="1" dirty="0"/>
          </a:p>
        </p:txBody>
      </p:sp>
      <p:sp>
        <p:nvSpPr>
          <p:cNvPr id="57" name="Rectangle 56"/>
          <p:cNvSpPr/>
          <p:nvPr/>
        </p:nvSpPr>
        <p:spPr>
          <a:xfrm>
            <a:off x="8077200" y="5562600"/>
            <a:ext cx="838200" cy="8382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4293140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 animBg="1"/>
      <p:bldP spid="17" grpId="1" animBg="1"/>
      <p:bldP spid="19" grpId="0" animBg="1"/>
      <p:bldP spid="19" grpId="1" animBg="1"/>
      <p:bldP spid="25" grpId="0" animBg="1"/>
      <p:bldP spid="25" grpId="1" animBg="1"/>
      <p:bldP spid="27" grpId="0" animBg="1"/>
      <p:bldP spid="27" grpId="1" animBg="1"/>
      <p:bldP spid="33" grpId="0" animBg="1"/>
      <p:bldP spid="33" grpId="1" animBg="1"/>
      <p:bldP spid="35" grpId="0" animBg="1"/>
      <p:bldP spid="35" grpId="1" animBg="1"/>
      <p:bldP spid="40" grpId="0" animBg="1"/>
      <p:bldP spid="40" grpId="1" animBg="1"/>
      <p:bldP spid="40" grpId="2" animBg="1"/>
      <p:bldP spid="41" grpId="0" animBg="1"/>
      <p:bldP spid="44" grpId="0" animBg="1"/>
      <p:bldP spid="53" grpId="0" animBg="1"/>
      <p:bldP spid="55" grpId="0" animBg="1"/>
      <p:bldP spid="57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Inheritance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idea of inheritance is to take one class and generate a child class</a:t>
            </a:r>
          </a:p>
          <a:p>
            <a:r>
              <a:rPr lang="en-US" dirty="0"/>
              <a:t>This child class has everything that the parent class has (members and methods)</a:t>
            </a:r>
          </a:p>
          <a:p>
            <a:r>
              <a:rPr lang="en-US" dirty="0"/>
              <a:t>But, you can also add more functionality to the child</a:t>
            </a:r>
          </a:p>
          <a:p>
            <a:r>
              <a:rPr lang="en-US" dirty="0"/>
              <a:t>The child can be considered to be a </a:t>
            </a:r>
            <a:r>
              <a:rPr lang="en-US" b="1" dirty="0"/>
              <a:t>specialized</a:t>
            </a:r>
            <a:r>
              <a:rPr lang="en-US" dirty="0"/>
              <a:t> version of the parent</a:t>
            </a:r>
          </a:p>
        </p:txBody>
      </p:sp>
    </p:spTree>
    <p:extLst>
      <p:ext uri="{BB962C8B-B14F-4D97-AF65-F5344CB8AC3E}">
        <p14:creationId xmlns:p14="http://schemas.microsoft.com/office/powerpoint/2010/main" val="3993431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B80B7F-5E13-07C3-8309-C0C7ECFDAF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C66B48-39E6-913D-8C1D-A1962BDAD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D4F379-43EA-2015-49C9-53A0B4D123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312256"/>
            <a:ext cx="10136188" cy="5056794"/>
          </a:xfrm>
        </p:spPr>
        <p:txBody>
          <a:bodyPr>
            <a:normAutofit/>
          </a:bodyPr>
          <a:lstStyle/>
          <a:p>
            <a:r>
              <a:rPr lang="en-US" sz="3600"/>
              <a:t>Last time:</a:t>
            </a:r>
            <a:endParaRPr lang="en-US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sz="3200"/>
              <a:t>Images</a:t>
            </a:r>
          </a:p>
          <a:p>
            <a:pPr lvl="1"/>
            <a:r>
              <a:rPr lang="en-US" sz="3200"/>
              <a:t>Complexity &amp; Efficiency</a:t>
            </a:r>
          </a:p>
        </p:txBody>
      </p:sp>
    </p:spTree>
    <p:extLst>
      <p:ext uri="{BB962C8B-B14F-4D97-AF65-F5344CB8AC3E}">
        <p14:creationId xmlns:p14="http://schemas.microsoft.com/office/powerpoint/2010/main" val="1048236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Code reuse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key idea behind inheritance is safe code reuse</a:t>
            </a:r>
          </a:p>
          <a:p>
            <a:r>
              <a:rPr lang="en-US" dirty="0"/>
              <a:t>You can use old code that was designed to, say, sort lists of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Vehicle</a:t>
            </a:r>
            <a:r>
              <a:rPr lang="en-US" dirty="0"/>
              <a:t>s, and apply that code to lists of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Car</a:t>
            </a:r>
            <a:r>
              <a:rPr lang="en-US" dirty="0"/>
              <a:t>s</a:t>
            </a:r>
          </a:p>
          <a:p>
            <a:r>
              <a:rPr lang="en-US" dirty="0"/>
              <a:t>All that you have to do is make sure that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Car</a:t>
            </a:r>
            <a:r>
              <a:rPr lang="en-US" dirty="0"/>
              <a:t> is a subclass (or child class) of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Vehicle</a:t>
            </a:r>
          </a:p>
        </p:txBody>
      </p:sp>
    </p:spTree>
    <p:extLst>
      <p:ext uri="{BB962C8B-B14F-4D97-AF65-F5344CB8AC3E}">
        <p14:creationId xmlns:p14="http://schemas.microsoft.com/office/powerpoint/2010/main" val="2489275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Subclass relationship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Java respects the subclass relationship</a:t>
            </a:r>
          </a:p>
          <a:p>
            <a:r>
              <a:rPr lang="en-US" dirty="0"/>
              <a:t>If you have a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Vehicle</a:t>
            </a:r>
            <a:r>
              <a:rPr lang="en-US" dirty="0"/>
              <a:t> reference, you can store a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Car</a:t>
            </a:r>
            <a:r>
              <a:rPr lang="en-US" dirty="0"/>
              <a:t> object in that reference</a:t>
            </a:r>
          </a:p>
          <a:p>
            <a:r>
              <a:rPr lang="en-US" dirty="0"/>
              <a:t>A subclass (in this case a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Car</a:t>
            </a:r>
            <a:r>
              <a:rPr lang="en-US" dirty="0"/>
              <a:t>) is a more specific version of the </a:t>
            </a:r>
            <a:r>
              <a:rPr lang="en-US" dirty="0" err="1"/>
              <a:t>superclass</a:t>
            </a:r>
            <a:r>
              <a:rPr lang="en-US" dirty="0"/>
              <a:t> (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Vehicle</a:t>
            </a:r>
            <a:r>
              <a:rPr lang="en-US" dirty="0"/>
              <a:t>)</a:t>
            </a:r>
          </a:p>
          <a:p>
            <a:r>
              <a:rPr lang="en-US" dirty="0"/>
              <a:t>For this reason, you can use a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Car</a:t>
            </a:r>
            <a:r>
              <a:rPr lang="en-US" dirty="0"/>
              <a:t> anywhere you can use a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Vehicle</a:t>
            </a:r>
          </a:p>
          <a:p>
            <a:r>
              <a:rPr lang="en-US" dirty="0"/>
              <a:t>You </a:t>
            </a:r>
            <a:r>
              <a:rPr lang="en-US" b="1" dirty="0"/>
              <a:t>cannot</a:t>
            </a:r>
            <a:r>
              <a:rPr lang="en-US" dirty="0"/>
              <a:t> use a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Vehicle</a:t>
            </a:r>
            <a:r>
              <a:rPr lang="en-US" dirty="0"/>
              <a:t> anywhere you would use a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Car</a:t>
            </a:r>
          </a:p>
        </p:txBody>
      </p:sp>
    </p:spTree>
    <p:extLst>
      <p:ext uri="{BB962C8B-B14F-4D97-AF65-F5344CB8AC3E}">
        <p14:creationId xmlns:p14="http://schemas.microsoft.com/office/powerpoint/2010/main" val="65313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Subclass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As long as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Car</a:t>
            </a:r>
            <a:r>
              <a:rPr lang="en-US" dirty="0"/>
              <a:t> is a subclass of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Vehicle</a:t>
            </a:r>
            <a:r>
              <a:rPr lang="en-US" dirty="0"/>
              <a:t>, we can store a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Car</a:t>
            </a:r>
            <a:r>
              <a:rPr lang="en-US" dirty="0"/>
              <a:t> in a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Vehicle</a:t>
            </a:r>
            <a:r>
              <a:rPr lang="en-US" dirty="0"/>
              <a:t> reference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Even in an array </a:t>
            </a:r>
            <a:r>
              <a:rPr lang="en-US"/>
              <a:t>is fine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Storing a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Vehicle</a:t>
            </a:r>
            <a:r>
              <a:rPr lang="en-US" dirty="0"/>
              <a:t> into a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Car</a:t>
            </a:r>
            <a:r>
              <a:rPr lang="en-US" dirty="0"/>
              <a:t> doesn't work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141412" y="2438400"/>
            <a:ext cx="9905999" cy="5334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 anchor="ctr">
            <a:normAutofit fontScale="92500"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Vehicle v =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Car(</a:t>
            </a:r>
            <a:r>
              <a:rPr lang="en-US" sz="27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"Lancer Evolution"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); </a:t>
            </a:r>
            <a:r>
              <a:rPr lang="en-US" sz="2700" b="1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// okay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141412" y="3657600"/>
            <a:ext cx="9905999" cy="1143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 fontScale="92500" lnSpcReduction="20000"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Vehicle[] vehicles = </a:t>
            </a:r>
            <a:r>
              <a:rPr lang="en-US" sz="2700" b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sz="2700" b="1">
                <a:latin typeface="Courier New" pitchFamily="49" charset="0"/>
                <a:cs typeface="Courier New" pitchFamily="49" charset="0"/>
              </a:rPr>
              <a:t> Vehicle[100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];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for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 </a:t>
            </a:r>
            <a:r>
              <a:rPr lang="en-US" sz="27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= 0;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&lt;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vehicles.length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700" b="1">
                <a:latin typeface="Courier New" pitchFamily="49" charset="0"/>
                <a:cs typeface="Courier New" pitchFamily="49" charset="0"/>
              </a:rPr>
              <a:t>++ ){</a:t>
            </a:r>
            <a:endParaRPr lang="en-US" sz="2700" b="1" dirty="0"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>
                <a:latin typeface="Courier New" pitchFamily="49" charset="0"/>
                <a:cs typeface="Courier New" pitchFamily="49" charset="0"/>
              </a:rPr>
              <a:t>  vehicles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] =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RocketShip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();  </a:t>
            </a:r>
            <a:r>
              <a:rPr lang="en-US" sz="2700" b="1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// cool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solidFill>
                <a:schemeClr val="accent6">
                  <a:lumMod val="50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1141412" y="4953000"/>
            <a:ext cx="9905999" cy="6096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Car c =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Vehicle(); </a:t>
            </a:r>
            <a:r>
              <a:rPr lang="en-US" sz="2700" b="1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// gives error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2144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  <p:bldP spid="6" grpId="0" animBg="1"/>
      <p:bldP spid="7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/>
              <a:t>On Wednesday,</a:t>
            </a:r>
          </a:p>
          <a:p>
            <a:pPr lvl="1"/>
            <a:r>
              <a:rPr lang="en-US"/>
              <a:t>More Inheritance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31590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Searching for a number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Lets say that I give you a list of numbers, and I ask you, "Is 37 on this list?"</a:t>
            </a:r>
          </a:p>
          <a:p>
            <a:r>
              <a:rPr lang="en-US" dirty="0"/>
              <a:t>As a human, you have no problem answering this question, as long as the list is reasonably short</a:t>
            </a:r>
          </a:p>
          <a:p>
            <a:r>
              <a:rPr lang="en-US" dirty="0"/>
              <a:t>What if the list is an array, and I want you to write a Java program to find some number?</a:t>
            </a:r>
          </a:p>
        </p:txBody>
      </p:sp>
    </p:spTree>
    <p:extLst>
      <p:ext uri="{BB962C8B-B14F-4D97-AF65-F5344CB8AC3E}">
        <p14:creationId xmlns:p14="http://schemas.microsoft.com/office/powerpoint/2010/main" val="157851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Search algorithm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Easy!</a:t>
            </a:r>
          </a:p>
          <a:p>
            <a:r>
              <a:rPr lang="en-US" dirty="0"/>
              <a:t>We look through every element in the array until we find it or run out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If we find it, we return the index, otherwise we return -1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141412" y="3048000"/>
            <a:ext cx="9905999" cy="24384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 fontScale="85000" lnSpcReduction="20000"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public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static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find(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[] array, </a:t>
            </a:r>
            <a:r>
              <a:rPr lang="en-US" sz="27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number </a:t>
            </a:r>
            <a:r>
              <a:rPr lang="en-US" sz="2700" b="1">
                <a:latin typeface="Courier New" pitchFamily="49" charset="0"/>
                <a:cs typeface="Courier New" pitchFamily="49" charset="0"/>
              </a:rPr>
              <a:t>) {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for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= 0;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&lt;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array.length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++) {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700" b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(array[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] == number) {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700" b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sz="2700" b="1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>
                <a:latin typeface="Courier New" pitchFamily="49" charset="0"/>
                <a:cs typeface="Courier New" pitchFamily="49" charset="0"/>
              </a:rPr>
              <a:t>    }</a:t>
            </a:r>
            <a:endParaRPr lang="en-US" sz="2700" b="1" dirty="0"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700" b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}</a:t>
            </a:r>
            <a:endParaRPr lang="en-US" sz="2700" b="1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700" b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sz="2700" b="1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-1;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814680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long does it take?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Unfortunately for you,  we know about Big Oh notation</a:t>
            </a:r>
          </a:p>
          <a:p>
            <a:r>
              <a:rPr lang="en-US" dirty="0"/>
              <a:t>Now we have some way to measure how long this algorithm takes</a:t>
            </a:r>
          </a:p>
          <a:p>
            <a:r>
              <a:rPr lang="en-US" dirty="0"/>
              <a:t>How long, if </a:t>
            </a:r>
            <a:r>
              <a:rPr lang="en-US" b="1" i="1" dirty="0"/>
              <a:t>n</a:t>
            </a:r>
            <a:r>
              <a:rPr lang="en-US" dirty="0"/>
              <a:t> is the length of the array?</a:t>
            </a:r>
          </a:p>
          <a:p>
            <a:r>
              <a:rPr lang="en-US" b="1" i="1" dirty="0"/>
              <a:t>O</a:t>
            </a:r>
            <a:r>
              <a:rPr lang="en-US" dirty="0"/>
              <a:t>(</a:t>
            </a:r>
            <a:r>
              <a:rPr lang="en-US" b="1" i="1" dirty="0"/>
              <a:t>n</a:t>
            </a:r>
            <a:r>
              <a:rPr lang="en-US" dirty="0"/>
              <a:t>) time because we have to look through every element in the array, in the worst case</a:t>
            </a:r>
          </a:p>
        </p:txBody>
      </p:sp>
    </p:spTree>
    <p:extLst>
      <p:ext uri="{BB962C8B-B14F-4D97-AF65-F5344CB8AC3E}">
        <p14:creationId xmlns:p14="http://schemas.microsoft.com/office/powerpoint/2010/main" val="995529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 we do better?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Is there any way to go smaller than </a:t>
            </a:r>
            <a:r>
              <a:rPr lang="en-US" b="1" i="1" dirty="0"/>
              <a:t>O</a:t>
            </a:r>
            <a:r>
              <a:rPr lang="en-US" dirty="0"/>
              <a:t>(</a:t>
            </a:r>
            <a:r>
              <a:rPr lang="en-US" b="1" i="1" dirty="0"/>
              <a:t>n</a:t>
            </a:r>
            <a:r>
              <a:rPr lang="en-US" dirty="0"/>
              <a:t>)?</a:t>
            </a:r>
          </a:p>
          <a:p>
            <a:r>
              <a:rPr lang="en-US" dirty="0"/>
              <a:t>What complexity classes even exist that are smaller than </a:t>
            </a:r>
            <a:r>
              <a:rPr lang="en-US" b="1" i="1" dirty="0"/>
              <a:t>O</a:t>
            </a:r>
            <a:r>
              <a:rPr lang="en-US" dirty="0"/>
              <a:t>(</a:t>
            </a:r>
            <a:r>
              <a:rPr lang="en-US" b="1" i="1" dirty="0"/>
              <a:t>n</a:t>
            </a:r>
            <a:r>
              <a:rPr lang="en-US" dirty="0"/>
              <a:t>)?</a:t>
            </a:r>
          </a:p>
          <a:p>
            <a:pPr lvl="1"/>
            <a:r>
              <a:rPr lang="en-US" b="1" i="1" dirty="0"/>
              <a:t>O</a:t>
            </a:r>
            <a:r>
              <a:rPr lang="en-US" dirty="0"/>
              <a:t>(1)</a:t>
            </a:r>
          </a:p>
          <a:p>
            <a:pPr lvl="1"/>
            <a:r>
              <a:rPr lang="en-US" b="1" i="1" dirty="0"/>
              <a:t>O</a:t>
            </a:r>
            <a:r>
              <a:rPr lang="en-US" dirty="0"/>
              <a:t>(log </a:t>
            </a:r>
            <a:r>
              <a:rPr lang="en-US" b="1" i="1" dirty="0"/>
              <a:t>n</a:t>
            </a:r>
            <a:r>
              <a:rPr lang="en-US" dirty="0"/>
              <a:t>)</a:t>
            </a:r>
          </a:p>
          <a:p>
            <a:r>
              <a:rPr lang="en-US" dirty="0"/>
              <a:t>Well, on average, we only need to check half the numbers, that's ½ </a:t>
            </a:r>
            <a:r>
              <a:rPr lang="en-US" b="1" i="1" dirty="0"/>
              <a:t>n</a:t>
            </a:r>
            <a:r>
              <a:rPr lang="en-US" dirty="0"/>
              <a:t> which is still </a:t>
            </a:r>
            <a:r>
              <a:rPr lang="en-US" b="1" i="1" dirty="0"/>
              <a:t>O</a:t>
            </a:r>
            <a:r>
              <a:rPr lang="en-US" dirty="0"/>
              <a:t>(</a:t>
            </a:r>
            <a:r>
              <a:rPr lang="en-US" b="1" i="1" dirty="0"/>
              <a:t>n</a:t>
            </a:r>
            <a:r>
              <a:rPr lang="en-US" dirty="0"/>
              <a:t>)</a:t>
            </a:r>
          </a:p>
          <a:p>
            <a:r>
              <a:rPr lang="en-US" dirty="0"/>
              <a:t>Darn…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7914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 can't do better unless…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can do better with more information</a:t>
            </a:r>
          </a:p>
          <a:p>
            <a:r>
              <a:rPr lang="en-US" dirty="0"/>
              <a:t>For example, if the list is sorted, then we can use that information somehow</a:t>
            </a:r>
          </a:p>
          <a:p>
            <a:r>
              <a:rPr lang="en-US" dirty="0"/>
              <a:t>How?</a:t>
            </a:r>
          </a:p>
          <a:p>
            <a:r>
              <a:rPr lang="en-US" dirty="0"/>
              <a:t>We can play a </a:t>
            </a:r>
            <a:r>
              <a:rPr lang="en-US" b="1" dirty="0"/>
              <a:t>High-Low</a:t>
            </a:r>
            <a:r>
              <a:rPr lang="en-US" dirty="0"/>
              <a:t> game</a:t>
            </a:r>
          </a:p>
        </p:txBody>
      </p:sp>
    </p:spTree>
    <p:extLst>
      <p:ext uri="{BB962C8B-B14F-4D97-AF65-F5344CB8AC3E}">
        <p14:creationId xmlns:p14="http://schemas.microsoft.com/office/powerpoint/2010/main" val="4116225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Binary search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Repeatedly divide the search space in half</a:t>
            </a:r>
          </a:p>
          <a:p>
            <a:r>
              <a:rPr lang="en-US" dirty="0"/>
              <a:t>We're looking for 37, let's say</a:t>
            </a:r>
          </a:p>
        </p:txBody>
      </p:sp>
      <p:grpSp>
        <p:nvGrpSpPr>
          <p:cNvPr id="15" name="Group 28"/>
          <p:cNvGrpSpPr/>
          <p:nvPr/>
        </p:nvGrpSpPr>
        <p:grpSpPr>
          <a:xfrm>
            <a:off x="2362200" y="3657600"/>
            <a:ext cx="7543800" cy="685800"/>
            <a:chOff x="609600" y="3200400"/>
            <a:chExt cx="7543800" cy="685800"/>
          </a:xfrm>
        </p:grpSpPr>
        <p:sp>
          <p:nvSpPr>
            <p:cNvPr id="4" name="Rectangle 3"/>
            <p:cNvSpPr/>
            <p:nvPr/>
          </p:nvSpPr>
          <p:spPr>
            <a:xfrm>
              <a:off x="609600" y="3200400"/>
              <a:ext cx="685800" cy="6858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1295400" y="3200400"/>
              <a:ext cx="685800" cy="6858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1981200" y="3200400"/>
              <a:ext cx="685800" cy="6858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2667000" y="3200400"/>
              <a:ext cx="685800" cy="6858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3352800" y="3200400"/>
              <a:ext cx="685800" cy="6858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4038600" y="3200400"/>
              <a:ext cx="685800" cy="6858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b="1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4724400" y="3200400"/>
              <a:ext cx="685800" cy="6858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410200" y="3200400"/>
              <a:ext cx="685800" cy="6858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096000" y="3200400"/>
              <a:ext cx="685800" cy="6858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6781800" y="3200400"/>
              <a:ext cx="685800" cy="6858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7467600" y="3200400"/>
              <a:ext cx="685800" cy="6858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" name="Group 45"/>
          <p:cNvGrpSpPr/>
          <p:nvPr/>
        </p:nvGrpSpPr>
        <p:grpSpPr>
          <a:xfrm>
            <a:off x="2362200" y="3657600"/>
            <a:ext cx="7543800" cy="685800"/>
            <a:chOff x="609600" y="3200400"/>
            <a:chExt cx="7543800" cy="685800"/>
          </a:xfrm>
          <a:effectLst/>
        </p:grpSpPr>
        <p:sp>
          <p:nvSpPr>
            <p:cNvPr id="47" name="Rectangle 46"/>
            <p:cNvSpPr/>
            <p:nvPr/>
          </p:nvSpPr>
          <p:spPr>
            <a:xfrm>
              <a:off x="609600" y="3200400"/>
              <a:ext cx="685800" cy="685800"/>
            </a:xfrm>
            <a:prstGeom prst="rect">
              <a:avLst/>
            </a:prstGeom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1295400" y="3200400"/>
              <a:ext cx="685800" cy="685800"/>
            </a:xfrm>
            <a:prstGeom prst="rect">
              <a:avLst/>
            </a:prstGeom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1981200" y="3200400"/>
              <a:ext cx="685800" cy="685800"/>
            </a:xfrm>
            <a:prstGeom prst="rect">
              <a:avLst/>
            </a:prstGeom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2667000" y="3200400"/>
              <a:ext cx="685800" cy="685800"/>
            </a:xfrm>
            <a:prstGeom prst="rect">
              <a:avLst/>
            </a:prstGeom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3352800" y="3200400"/>
              <a:ext cx="685800" cy="685800"/>
            </a:xfrm>
            <a:prstGeom prst="rect">
              <a:avLst/>
            </a:prstGeom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4038600" y="3200400"/>
              <a:ext cx="685800" cy="685800"/>
            </a:xfrm>
            <a:prstGeom prst="rect">
              <a:avLst/>
            </a:prstGeom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54</a:t>
              </a:r>
            </a:p>
          </p:txBody>
        </p:sp>
        <p:sp>
          <p:nvSpPr>
            <p:cNvPr id="53" name="Rectangle 52"/>
            <p:cNvSpPr/>
            <p:nvPr/>
          </p:nvSpPr>
          <p:spPr>
            <a:xfrm>
              <a:off x="4724400" y="3200400"/>
              <a:ext cx="685800" cy="685800"/>
            </a:xfrm>
            <a:prstGeom prst="rect">
              <a:avLst/>
            </a:prstGeom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410200" y="3200400"/>
              <a:ext cx="685800" cy="685800"/>
            </a:xfrm>
            <a:prstGeom prst="rect">
              <a:avLst/>
            </a:prstGeom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6096000" y="3200400"/>
              <a:ext cx="685800" cy="685800"/>
            </a:xfrm>
            <a:prstGeom prst="rect">
              <a:avLst/>
            </a:prstGeom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781800" y="3200400"/>
              <a:ext cx="685800" cy="685800"/>
            </a:xfrm>
            <a:prstGeom prst="rect">
              <a:avLst/>
            </a:prstGeom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7467600" y="3200400"/>
              <a:ext cx="685800" cy="685800"/>
            </a:xfrm>
            <a:prstGeom prst="rect">
              <a:avLst/>
            </a:prstGeom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" name="Group 26"/>
          <p:cNvGrpSpPr/>
          <p:nvPr/>
        </p:nvGrpSpPr>
        <p:grpSpPr>
          <a:xfrm>
            <a:off x="2362200" y="3657600"/>
            <a:ext cx="3429000" cy="685800"/>
            <a:chOff x="609600" y="4572000"/>
            <a:chExt cx="3429000" cy="685800"/>
          </a:xfrm>
          <a:effectLst/>
        </p:grpSpPr>
        <p:sp>
          <p:nvSpPr>
            <p:cNvPr id="16" name="Rectangle 15"/>
            <p:cNvSpPr/>
            <p:nvPr/>
          </p:nvSpPr>
          <p:spPr>
            <a:xfrm>
              <a:off x="609600" y="4572000"/>
              <a:ext cx="685800" cy="685800"/>
            </a:xfrm>
            <a:prstGeom prst="rect">
              <a:avLst/>
            </a:prstGeom>
            <a:effectLst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1295400" y="4572000"/>
              <a:ext cx="685800" cy="685800"/>
            </a:xfrm>
            <a:prstGeom prst="rect">
              <a:avLst/>
            </a:prstGeom>
            <a:effectLst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1981200" y="4572000"/>
              <a:ext cx="685800" cy="685800"/>
            </a:xfrm>
            <a:prstGeom prst="rect">
              <a:avLst/>
            </a:prstGeom>
            <a:effectLst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b="1" dirty="0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2667000" y="4572000"/>
              <a:ext cx="685800" cy="685800"/>
            </a:xfrm>
            <a:prstGeom prst="rect">
              <a:avLst/>
            </a:prstGeom>
            <a:effectLst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352800" y="4572000"/>
              <a:ext cx="685800" cy="685800"/>
            </a:xfrm>
            <a:prstGeom prst="rect">
              <a:avLst/>
            </a:prstGeom>
            <a:effectLst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3" name="Group 57"/>
          <p:cNvGrpSpPr/>
          <p:nvPr/>
        </p:nvGrpSpPr>
        <p:grpSpPr>
          <a:xfrm>
            <a:off x="2362200" y="3657600"/>
            <a:ext cx="3429000" cy="685800"/>
            <a:chOff x="609600" y="4572000"/>
            <a:chExt cx="3429000" cy="685800"/>
          </a:xfrm>
          <a:effectLst/>
        </p:grpSpPr>
        <p:sp>
          <p:nvSpPr>
            <p:cNvPr id="59" name="Rectangle 58"/>
            <p:cNvSpPr/>
            <p:nvPr/>
          </p:nvSpPr>
          <p:spPr>
            <a:xfrm>
              <a:off x="609600" y="4572000"/>
              <a:ext cx="685800" cy="685800"/>
            </a:xfrm>
            <a:prstGeom prst="rect">
              <a:avLst/>
            </a:prstGeom>
            <a:effectLst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1295400" y="4572000"/>
              <a:ext cx="685800" cy="685800"/>
            </a:xfrm>
            <a:prstGeom prst="rect">
              <a:avLst/>
            </a:prstGeom>
            <a:effectLst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1981200" y="4572000"/>
              <a:ext cx="685800" cy="685800"/>
            </a:xfrm>
            <a:prstGeom prst="rect">
              <a:avLst/>
            </a:prstGeom>
            <a:effectLst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23</a:t>
              </a:r>
            </a:p>
          </p:txBody>
        </p:sp>
        <p:sp>
          <p:nvSpPr>
            <p:cNvPr id="62" name="Rectangle 61"/>
            <p:cNvSpPr/>
            <p:nvPr/>
          </p:nvSpPr>
          <p:spPr>
            <a:xfrm>
              <a:off x="2667000" y="4572000"/>
              <a:ext cx="685800" cy="685800"/>
            </a:xfrm>
            <a:prstGeom prst="rect">
              <a:avLst/>
            </a:prstGeom>
            <a:effectLst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3352800" y="4572000"/>
              <a:ext cx="685800" cy="685800"/>
            </a:xfrm>
            <a:prstGeom prst="rect">
              <a:avLst/>
            </a:prstGeom>
            <a:effectLst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" name="Group 27"/>
          <p:cNvGrpSpPr/>
          <p:nvPr/>
        </p:nvGrpSpPr>
        <p:grpSpPr>
          <a:xfrm>
            <a:off x="4419600" y="3657600"/>
            <a:ext cx="1371600" cy="685800"/>
            <a:chOff x="2667000" y="5257800"/>
            <a:chExt cx="1371600" cy="685800"/>
          </a:xfrm>
          <a:effectLst/>
        </p:grpSpPr>
        <p:sp>
          <p:nvSpPr>
            <p:cNvPr id="24" name="Rectangle 23"/>
            <p:cNvSpPr/>
            <p:nvPr/>
          </p:nvSpPr>
          <p:spPr>
            <a:xfrm>
              <a:off x="2667000" y="5257800"/>
              <a:ext cx="685800" cy="685800"/>
            </a:xfrm>
            <a:prstGeom prst="rect">
              <a:avLst/>
            </a:prstGeom>
            <a:effectLst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b="1" dirty="0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3352800" y="5257800"/>
              <a:ext cx="685800" cy="685800"/>
            </a:xfrm>
            <a:prstGeom prst="rect">
              <a:avLst/>
            </a:prstGeom>
            <a:effectLst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63"/>
          <p:cNvGrpSpPr/>
          <p:nvPr/>
        </p:nvGrpSpPr>
        <p:grpSpPr>
          <a:xfrm>
            <a:off x="4419600" y="3657600"/>
            <a:ext cx="1371600" cy="685800"/>
            <a:chOff x="2667000" y="5257800"/>
            <a:chExt cx="1371600" cy="685800"/>
          </a:xfrm>
          <a:effectLst/>
        </p:grpSpPr>
        <p:sp>
          <p:nvSpPr>
            <p:cNvPr id="65" name="Rectangle 64"/>
            <p:cNvSpPr/>
            <p:nvPr/>
          </p:nvSpPr>
          <p:spPr>
            <a:xfrm>
              <a:off x="2667000" y="5257800"/>
              <a:ext cx="685800" cy="685800"/>
            </a:xfrm>
            <a:prstGeom prst="rect">
              <a:avLst/>
            </a:prstGeom>
            <a:effectLst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31</a:t>
              </a:r>
            </a:p>
          </p:txBody>
        </p:sp>
        <p:sp>
          <p:nvSpPr>
            <p:cNvPr id="66" name="Rectangle 65"/>
            <p:cNvSpPr/>
            <p:nvPr/>
          </p:nvSpPr>
          <p:spPr>
            <a:xfrm>
              <a:off x="3352800" y="5257800"/>
              <a:ext cx="685800" cy="685800"/>
            </a:xfrm>
            <a:prstGeom prst="rect">
              <a:avLst/>
            </a:prstGeom>
            <a:effectLst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6" name="Rectangle 25"/>
          <p:cNvSpPr/>
          <p:nvPr/>
        </p:nvSpPr>
        <p:spPr>
          <a:xfrm>
            <a:off x="5105400" y="3657600"/>
            <a:ext cx="685800" cy="685800"/>
          </a:xfrm>
          <a:prstGeom prst="rect">
            <a:avLst/>
          </a:prstGeom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b="1" dirty="0"/>
          </a:p>
        </p:txBody>
      </p:sp>
      <p:grpSp>
        <p:nvGrpSpPr>
          <p:cNvPr id="29" name="Group 32"/>
          <p:cNvGrpSpPr/>
          <p:nvPr/>
        </p:nvGrpSpPr>
        <p:grpSpPr>
          <a:xfrm>
            <a:off x="4572000" y="4648200"/>
            <a:ext cx="3124200" cy="1219200"/>
            <a:chOff x="3048000" y="4648200"/>
            <a:chExt cx="3124200" cy="1219200"/>
          </a:xfrm>
        </p:grpSpPr>
        <p:sp>
          <p:nvSpPr>
            <p:cNvPr id="30" name="Up Arrow 29"/>
            <p:cNvSpPr/>
            <p:nvPr/>
          </p:nvSpPr>
          <p:spPr>
            <a:xfrm>
              <a:off x="4495800" y="4648200"/>
              <a:ext cx="228600" cy="609600"/>
            </a:xfrm>
            <a:prstGeom prst="upArrow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3048000" y="5282625"/>
              <a:ext cx="3124200" cy="584775"/>
            </a:xfrm>
            <a:prstGeom prst="rect">
              <a:avLst/>
            </a:prstGeom>
            <a:noFill/>
            <a:ln w="38100" cmpd="sng"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/>
                <a:t>Check the middle</a:t>
              </a:r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4572000" y="5791201"/>
            <a:ext cx="3124200" cy="584775"/>
          </a:xfrm>
          <a:prstGeom prst="rect">
            <a:avLst/>
          </a:prstGeom>
          <a:noFill/>
          <a:ln w="38100" cmpd="sng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(Too high)</a:t>
            </a:r>
          </a:p>
        </p:txBody>
      </p:sp>
      <p:grpSp>
        <p:nvGrpSpPr>
          <p:cNvPr id="33" name="Group 33"/>
          <p:cNvGrpSpPr/>
          <p:nvPr/>
        </p:nvGrpSpPr>
        <p:grpSpPr>
          <a:xfrm>
            <a:off x="2514600" y="4648200"/>
            <a:ext cx="3124200" cy="1219200"/>
            <a:chOff x="3048000" y="4648200"/>
            <a:chExt cx="3124200" cy="1219200"/>
          </a:xfrm>
        </p:grpSpPr>
        <p:sp>
          <p:nvSpPr>
            <p:cNvPr id="35" name="Up Arrow 34"/>
            <p:cNvSpPr/>
            <p:nvPr/>
          </p:nvSpPr>
          <p:spPr>
            <a:xfrm>
              <a:off x="4495800" y="4648200"/>
              <a:ext cx="228600" cy="609600"/>
            </a:xfrm>
            <a:prstGeom prst="upArrow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3048000" y="5282625"/>
              <a:ext cx="3124200" cy="584775"/>
            </a:xfrm>
            <a:prstGeom prst="rect">
              <a:avLst/>
            </a:prstGeom>
            <a:noFill/>
            <a:ln w="38100" cmpd="sng"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/>
                <a:t>Check the middle</a:t>
              </a:r>
            </a:p>
          </p:txBody>
        </p:sp>
      </p:grpSp>
      <p:sp>
        <p:nvSpPr>
          <p:cNvPr id="37" name="TextBox 36"/>
          <p:cNvSpPr txBox="1"/>
          <p:nvPr/>
        </p:nvSpPr>
        <p:spPr>
          <a:xfrm>
            <a:off x="2514600" y="5791201"/>
            <a:ext cx="3124200" cy="584775"/>
          </a:xfrm>
          <a:prstGeom prst="rect">
            <a:avLst/>
          </a:prstGeom>
          <a:noFill/>
          <a:ln w="38100" cmpd="sng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(Too low)</a:t>
            </a:r>
          </a:p>
        </p:txBody>
      </p:sp>
      <p:grpSp>
        <p:nvGrpSpPr>
          <p:cNvPr id="34" name="Group 37"/>
          <p:cNvGrpSpPr/>
          <p:nvPr/>
        </p:nvGrpSpPr>
        <p:grpSpPr>
          <a:xfrm>
            <a:off x="3200400" y="4648200"/>
            <a:ext cx="3124200" cy="1219200"/>
            <a:chOff x="3048000" y="4648200"/>
            <a:chExt cx="3124200" cy="1219200"/>
          </a:xfrm>
        </p:grpSpPr>
        <p:sp>
          <p:nvSpPr>
            <p:cNvPr id="39" name="Up Arrow 38"/>
            <p:cNvSpPr/>
            <p:nvPr/>
          </p:nvSpPr>
          <p:spPr>
            <a:xfrm>
              <a:off x="4495800" y="4648200"/>
              <a:ext cx="228600" cy="609600"/>
            </a:xfrm>
            <a:prstGeom prst="upArrow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3048000" y="5282625"/>
              <a:ext cx="3124200" cy="584775"/>
            </a:xfrm>
            <a:prstGeom prst="rect">
              <a:avLst/>
            </a:prstGeom>
            <a:noFill/>
            <a:ln w="38100" cmpd="sng"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/>
                <a:t>Check the middle</a:t>
              </a:r>
            </a:p>
          </p:txBody>
        </p:sp>
      </p:grpSp>
      <p:sp>
        <p:nvSpPr>
          <p:cNvPr id="41" name="TextBox 40"/>
          <p:cNvSpPr txBox="1"/>
          <p:nvPr/>
        </p:nvSpPr>
        <p:spPr>
          <a:xfrm>
            <a:off x="3200400" y="5791201"/>
            <a:ext cx="3124200" cy="584775"/>
          </a:xfrm>
          <a:prstGeom prst="rect">
            <a:avLst/>
          </a:prstGeom>
          <a:noFill/>
          <a:ln w="38100" cmpd="sng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(Too low)</a:t>
            </a:r>
          </a:p>
        </p:txBody>
      </p:sp>
      <p:grpSp>
        <p:nvGrpSpPr>
          <p:cNvPr id="38" name="Group 41"/>
          <p:cNvGrpSpPr/>
          <p:nvPr/>
        </p:nvGrpSpPr>
        <p:grpSpPr>
          <a:xfrm>
            <a:off x="3886200" y="4648200"/>
            <a:ext cx="3124200" cy="1219200"/>
            <a:chOff x="3048000" y="4648200"/>
            <a:chExt cx="3124200" cy="1219200"/>
          </a:xfrm>
        </p:grpSpPr>
        <p:sp>
          <p:nvSpPr>
            <p:cNvPr id="43" name="Up Arrow 42"/>
            <p:cNvSpPr/>
            <p:nvPr/>
          </p:nvSpPr>
          <p:spPr>
            <a:xfrm>
              <a:off x="4495800" y="4648200"/>
              <a:ext cx="228600" cy="609600"/>
            </a:xfrm>
            <a:prstGeom prst="upArrow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3048000" y="5282625"/>
              <a:ext cx="3124200" cy="584775"/>
            </a:xfrm>
            <a:prstGeom prst="rect">
              <a:avLst/>
            </a:prstGeom>
            <a:noFill/>
            <a:ln w="38100" cmpd="sng"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/>
                <a:t>Check the middle</a:t>
              </a:r>
            </a:p>
          </p:txBody>
        </p:sp>
      </p:grpSp>
      <p:sp>
        <p:nvSpPr>
          <p:cNvPr id="45" name="TextBox 44"/>
          <p:cNvSpPr txBox="1"/>
          <p:nvPr/>
        </p:nvSpPr>
        <p:spPr>
          <a:xfrm>
            <a:off x="3886200" y="5791201"/>
            <a:ext cx="3124200" cy="584775"/>
          </a:xfrm>
          <a:prstGeom prst="rect">
            <a:avLst/>
          </a:prstGeom>
          <a:noFill/>
          <a:ln w="38100" cmpd="sng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(Found it!)</a:t>
            </a:r>
          </a:p>
        </p:txBody>
      </p:sp>
      <p:sp>
        <p:nvSpPr>
          <p:cNvPr id="67" name="Rectangle 66"/>
          <p:cNvSpPr/>
          <p:nvPr/>
        </p:nvSpPr>
        <p:spPr>
          <a:xfrm>
            <a:off x="5105400" y="3657600"/>
            <a:ext cx="685800" cy="685800"/>
          </a:xfrm>
          <a:prstGeom prst="rect">
            <a:avLst/>
          </a:prstGeom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37</a:t>
            </a:r>
          </a:p>
        </p:txBody>
      </p:sp>
    </p:spTree>
    <p:extLst>
      <p:ext uri="{BB962C8B-B14F-4D97-AF65-F5344CB8AC3E}">
        <p14:creationId xmlns:p14="http://schemas.microsoft.com/office/powerpoint/2010/main" val="4260182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6" grpId="0" animBg="1"/>
      <p:bldP spid="32" grpId="0"/>
      <p:bldP spid="32" grpId="1"/>
      <p:bldP spid="37" grpId="0"/>
      <p:bldP spid="37" grpId="1"/>
      <p:bldP spid="41" grpId="0"/>
      <p:bldP spid="41" grpId="1"/>
      <p:bldP spid="45" grpId="0"/>
      <p:bldP spid="67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4114</TotalTime>
  <Words>1998</Words>
  <Application>Microsoft Office PowerPoint</Application>
  <PresentationFormat>Widescreen</PresentationFormat>
  <Paragraphs>318</Paragraphs>
  <Slides>33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9" baseType="lpstr">
      <vt:lpstr>Tw Cen MT</vt:lpstr>
      <vt:lpstr>Courier New</vt:lpstr>
      <vt:lpstr>calibri</vt:lpstr>
      <vt:lpstr>Arial</vt:lpstr>
      <vt:lpstr>Cambria Math</vt:lpstr>
      <vt:lpstr>Circuit</vt:lpstr>
      <vt:lpstr>COMP 1600 Introduction to Programming</vt:lpstr>
      <vt:lpstr>Alerts</vt:lpstr>
      <vt:lpstr>Review</vt:lpstr>
      <vt:lpstr>Searching for a number</vt:lpstr>
      <vt:lpstr>Search algorithm</vt:lpstr>
      <vt:lpstr>How long does it take?</vt:lpstr>
      <vt:lpstr>Can we do better?</vt:lpstr>
      <vt:lpstr>We can't do better unless…</vt:lpstr>
      <vt:lpstr>Binary search</vt:lpstr>
      <vt:lpstr>So, is that faster than linear search?</vt:lpstr>
      <vt:lpstr>Running time for binary search</vt:lpstr>
      <vt:lpstr>Interview question</vt:lpstr>
      <vt:lpstr>What's the smallest possible number?</vt:lpstr>
      <vt:lpstr>That's it!</vt:lpstr>
      <vt:lpstr>Nope, we can do better</vt:lpstr>
      <vt:lpstr>Thinking outside the box, er, ball</vt:lpstr>
      <vt:lpstr>Sorting</vt:lpstr>
      <vt:lpstr>But, is it interesting?</vt:lpstr>
      <vt:lpstr>Computers are stupid</vt:lpstr>
      <vt:lpstr>Bubble sort is a classic sorting algorithm</vt:lpstr>
      <vt:lpstr>Code for a single pass</vt:lpstr>
      <vt:lpstr>Single pass example</vt:lpstr>
      <vt:lpstr>How many passes do we need?</vt:lpstr>
      <vt:lpstr>Full bubble sort code</vt:lpstr>
      <vt:lpstr>Ascending sort</vt:lpstr>
      <vt:lpstr>What's the running time of bubble sort?</vt:lpstr>
      <vt:lpstr>Selection sort</vt:lpstr>
      <vt:lpstr>Selection sort single pass</vt:lpstr>
      <vt:lpstr>Inheritance</vt:lpstr>
      <vt:lpstr>Code reuse </vt:lpstr>
      <vt:lpstr>Subclass relationship</vt:lpstr>
      <vt:lpstr>Subclass example</vt:lpstr>
      <vt:lpstr>Next time…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really hate this darn machine; I wish that they would sell it. It won’t do what I want it to, but only what I tell it.</dc:title>
  <dc:creator>David J. Stucki</dc:creator>
  <cp:lastModifiedBy>Stucki, David</cp:lastModifiedBy>
  <cp:revision>148</cp:revision>
  <dcterms:created xsi:type="dcterms:W3CDTF">2001-05-01T04:07:56Z</dcterms:created>
  <dcterms:modified xsi:type="dcterms:W3CDTF">2025-11-15T04:59:09Z</dcterms:modified>
</cp:coreProperties>
</file>