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90" r:id="rId1"/>
  </p:sldMasterIdLst>
  <p:notesMasterIdLst>
    <p:notesMasterId r:id="rId28"/>
  </p:notesMasterIdLst>
  <p:sldIdLst>
    <p:sldId id="258" r:id="rId2"/>
    <p:sldId id="260" r:id="rId3"/>
    <p:sldId id="395" r:id="rId4"/>
    <p:sldId id="517" r:id="rId5"/>
    <p:sldId id="475" r:id="rId6"/>
    <p:sldId id="476" r:id="rId7"/>
    <p:sldId id="477" r:id="rId8"/>
    <p:sldId id="478" r:id="rId9"/>
    <p:sldId id="479" r:id="rId10"/>
    <p:sldId id="482" r:id="rId11"/>
    <p:sldId id="483" r:id="rId12"/>
    <p:sldId id="484" r:id="rId13"/>
    <p:sldId id="787" r:id="rId14"/>
    <p:sldId id="788" r:id="rId15"/>
    <p:sldId id="790" r:id="rId16"/>
    <p:sldId id="791" r:id="rId17"/>
    <p:sldId id="792" r:id="rId18"/>
    <p:sldId id="793" r:id="rId19"/>
    <p:sldId id="783" r:id="rId20"/>
    <p:sldId id="748" r:id="rId21"/>
    <p:sldId id="749" r:id="rId22"/>
    <p:sldId id="752" r:id="rId23"/>
    <p:sldId id="753" r:id="rId24"/>
    <p:sldId id="754" r:id="rId25"/>
    <p:sldId id="755" r:id="rId26"/>
    <p:sldId id="346" r:id="rId27"/>
  </p:sldIdLst>
  <p:sldSz cx="12192000" cy="6858000"/>
  <p:notesSz cx="6858000" cy="9144000"/>
  <p:embeddedFontLst>
    <p:embeddedFont>
      <p:font typeface="Tw Cen MT" panose="020B0602020104020603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72" autoAdjust="0"/>
    <p:restoredTop sz="90974" autoAdjust="0"/>
  </p:normalViewPr>
  <p:slideViewPr>
    <p:cSldViewPr>
      <p:cViewPr varScale="1">
        <p:scale>
          <a:sx n="109" d="100"/>
          <a:sy n="109" d="100"/>
        </p:scale>
        <p:origin x="822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D16190-24AE-41F2-A461-AA1DDFFB6764}" type="doc">
      <dgm:prSet loTypeId="urn:microsoft.com/office/officeart/2005/8/layout/vList4#1" loCatId="list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021F9267-F148-409C-B4C3-38A3B6EB0FE8}">
      <dgm:prSet phldrT="[Text]"/>
      <dgm:spPr/>
      <dgm:t>
        <a:bodyPr/>
        <a:lstStyle/>
        <a:p>
          <a:r>
            <a:rPr lang="en-US" b="1" dirty="0"/>
            <a:t>Cache</a:t>
          </a:r>
        </a:p>
      </dgm:t>
    </dgm:pt>
    <dgm:pt modelId="{D537E5A7-92C5-4DFA-9514-996F27D8F89F}" type="parTrans" cxnId="{0970A1D1-40C5-4AC4-A448-D66008647EE3}">
      <dgm:prSet/>
      <dgm:spPr/>
      <dgm:t>
        <a:bodyPr/>
        <a:lstStyle/>
        <a:p>
          <a:endParaRPr lang="en-US"/>
        </a:p>
      </dgm:t>
    </dgm:pt>
    <dgm:pt modelId="{FFF147DE-1E02-48EF-BFAE-996CFBDB0E9E}" type="sibTrans" cxnId="{0970A1D1-40C5-4AC4-A448-D66008647EE3}">
      <dgm:prSet/>
      <dgm:spPr/>
      <dgm:t>
        <a:bodyPr/>
        <a:lstStyle/>
        <a:p>
          <a:endParaRPr lang="en-US"/>
        </a:p>
      </dgm:t>
    </dgm:pt>
    <dgm:pt modelId="{736A0403-D4A6-4AAA-BD62-8EB36F5C024A}">
      <dgm:prSet phldrT="[Text]"/>
      <dgm:spPr/>
      <dgm:t>
        <a:bodyPr/>
        <a:lstStyle/>
        <a:p>
          <a:r>
            <a:rPr lang="en-US" dirty="0"/>
            <a:t>Actually on the CPU</a:t>
          </a:r>
        </a:p>
      </dgm:t>
    </dgm:pt>
    <dgm:pt modelId="{2F8E9AD3-6075-476E-A63B-4CDA8C57C7E6}" type="parTrans" cxnId="{79936ED9-CED0-45F5-8AAC-4237B062E262}">
      <dgm:prSet/>
      <dgm:spPr/>
      <dgm:t>
        <a:bodyPr/>
        <a:lstStyle/>
        <a:p>
          <a:endParaRPr lang="en-US"/>
        </a:p>
      </dgm:t>
    </dgm:pt>
    <dgm:pt modelId="{0D12CE69-6B85-4ED9-8355-D712C67B95F8}" type="sibTrans" cxnId="{79936ED9-CED0-45F5-8AAC-4237B062E262}">
      <dgm:prSet/>
      <dgm:spPr/>
      <dgm:t>
        <a:bodyPr/>
        <a:lstStyle/>
        <a:p>
          <a:endParaRPr lang="en-US"/>
        </a:p>
      </dgm:t>
    </dgm:pt>
    <dgm:pt modelId="{257C050D-932E-4F39-BD18-0BAEDCE5F8C0}">
      <dgm:prSet phldrT="[Text]"/>
      <dgm:spPr/>
      <dgm:t>
        <a:bodyPr/>
        <a:lstStyle/>
        <a:p>
          <a:r>
            <a:rPr lang="en-US" b="1" dirty="0"/>
            <a:t>RAM</a:t>
          </a:r>
        </a:p>
      </dgm:t>
    </dgm:pt>
    <dgm:pt modelId="{4E8F2B65-E4C6-4484-A14C-D40C493C7ECB}" type="parTrans" cxnId="{016EFB3D-E0FA-46ED-A960-3A765A717CDB}">
      <dgm:prSet/>
      <dgm:spPr/>
      <dgm:t>
        <a:bodyPr/>
        <a:lstStyle/>
        <a:p>
          <a:endParaRPr lang="en-US"/>
        </a:p>
      </dgm:t>
    </dgm:pt>
    <dgm:pt modelId="{0EEDF3CB-61D7-470D-B3F3-0BC0896E9D1D}" type="sibTrans" cxnId="{016EFB3D-E0FA-46ED-A960-3A765A717CDB}">
      <dgm:prSet/>
      <dgm:spPr/>
      <dgm:t>
        <a:bodyPr/>
        <a:lstStyle/>
        <a:p>
          <a:endParaRPr lang="en-US"/>
        </a:p>
      </dgm:t>
    </dgm:pt>
    <dgm:pt modelId="{DB670707-2FFB-4652-8D63-AA417A410608}">
      <dgm:prSet phldrT="[Text]"/>
      <dgm:spPr/>
      <dgm:t>
        <a:bodyPr/>
        <a:lstStyle/>
        <a:p>
          <a:r>
            <a:rPr lang="en-US" dirty="0"/>
            <a:t>Primary memory for a desktop computer</a:t>
          </a:r>
        </a:p>
      </dgm:t>
    </dgm:pt>
    <dgm:pt modelId="{4B77CF17-0E1F-46C2-87B3-4AAEC237EEB0}" type="parTrans" cxnId="{887869BA-2A55-464A-B926-A18094FE4A8C}">
      <dgm:prSet/>
      <dgm:spPr/>
      <dgm:t>
        <a:bodyPr/>
        <a:lstStyle/>
        <a:p>
          <a:endParaRPr lang="en-US"/>
        </a:p>
      </dgm:t>
    </dgm:pt>
    <dgm:pt modelId="{9EA01F04-04FF-4823-93D4-1D69DCC0CDB8}" type="sibTrans" cxnId="{887869BA-2A55-464A-B926-A18094FE4A8C}">
      <dgm:prSet/>
      <dgm:spPr/>
      <dgm:t>
        <a:bodyPr/>
        <a:lstStyle/>
        <a:p>
          <a:endParaRPr lang="en-US"/>
        </a:p>
      </dgm:t>
    </dgm:pt>
    <dgm:pt modelId="{9DAC40A5-4861-4CFB-865E-B0036C676A21}">
      <dgm:prSet phldrT="[Text]"/>
      <dgm:spPr/>
      <dgm:t>
        <a:bodyPr/>
        <a:lstStyle/>
        <a:p>
          <a:r>
            <a:rPr lang="en-US" dirty="0"/>
            <a:t>Pretty fast and relatively expensive</a:t>
          </a:r>
        </a:p>
      </dgm:t>
    </dgm:pt>
    <dgm:pt modelId="{9F15D45A-0557-421C-8B2A-7110BD1FAD1F}" type="parTrans" cxnId="{9EED5738-5F49-47EB-8208-F6045AF0A4D0}">
      <dgm:prSet/>
      <dgm:spPr/>
      <dgm:t>
        <a:bodyPr/>
        <a:lstStyle/>
        <a:p>
          <a:endParaRPr lang="en-US"/>
        </a:p>
      </dgm:t>
    </dgm:pt>
    <dgm:pt modelId="{3719B638-62AF-4AB4-9257-298EA4B8552E}" type="sibTrans" cxnId="{9EED5738-5F49-47EB-8208-F6045AF0A4D0}">
      <dgm:prSet/>
      <dgm:spPr/>
      <dgm:t>
        <a:bodyPr/>
        <a:lstStyle/>
        <a:p>
          <a:endParaRPr lang="en-US"/>
        </a:p>
      </dgm:t>
    </dgm:pt>
    <dgm:pt modelId="{829AB898-4330-4DAA-9D23-EE6D55AE773B}">
      <dgm:prSet phldrT="[Text]"/>
      <dgm:spPr/>
      <dgm:t>
        <a:bodyPr/>
        <a:lstStyle/>
        <a:p>
          <a:r>
            <a:rPr lang="en-US" b="1" dirty="0"/>
            <a:t>Hard Drive</a:t>
          </a:r>
        </a:p>
      </dgm:t>
    </dgm:pt>
    <dgm:pt modelId="{6B58FC0B-64B8-4089-B819-73B1F917A473}" type="parTrans" cxnId="{7DE8EAC8-B75D-4266-A1AB-8839BDCD214E}">
      <dgm:prSet/>
      <dgm:spPr/>
      <dgm:t>
        <a:bodyPr/>
        <a:lstStyle/>
        <a:p>
          <a:endParaRPr lang="en-US"/>
        </a:p>
      </dgm:t>
    </dgm:pt>
    <dgm:pt modelId="{4E838538-375E-427E-941E-4D86B1CF17AA}" type="sibTrans" cxnId="{7DE8EAC8-B75D-4266-A1AB-8839BDCD214E}">
      <dgm:prSet/>
      <dgm:spPr/>
      <dgm:t>
        <a:bodyPr/>
        <a:lstStyle/>
        <a:p>
          <a:endParaRPr lang="en-US"/>
        </a:p>
      </dgm:t>
    </dgm:pt>
    <dgm:pt modelId="{B4869D85-03D1-42F8-9486-133D5EC39469}">
      <dgm:prSet phldrT="[Text]"/>
      <dgm:spPr/>
      <dgm:t>
        <a:bodyPr/>
        <a:lstStyle/>
        <a:p>
          <a:r>
            <a:rPr lang="en-US" dirty="0"/>
            <a:t>Slow and cheap</a:t>
          </a:r>
        </a:p>
      </dgm:t>
    </dgm:pt>
    <dgm:pt modelId="{10BA0E12-9AF6-48CE-81BA-681BEBED9A32}" type="parTrans" cxnId="{92ADDA79-C97E-4E49-936E-30DF84E234C1}">
      <dgm:prSet/>
      <dgm:spPr/>
      <dgm:t>
        <a:bodyPr/>
        <a:lstStyle/>
        <a:p>
          <a:endParaRPr lang="en-US"/>
        </a:p>
      </dgm:t>
    </dgm:pt>
    <dgm:pt modelId="{8CD3B7D7-02DA-4F15-A9E3-C5642FD94761}" type="sibTrans" cxnId="{92ADDA79-C97E-4E49-936E-30DF84E234C1}">
      <dgm:prSet/>
      <dgm:spPr/>
      <dgm:t>
        <a:bodyPr/>
        <a:lstStyle/>
        <a:p>
          <a:endParaRPr lang="en-US"/>
        </a:p>
      </dgm:t>
    </dgm:pt>
    <dgm:pt modelId="{EB6368DB-FC27-4454-8866-AFF8BFF23FDC}">
      <dgm:prSet phldrT="[Text]"/>
      <dgm:spPr/>
      <dgm:t>
        <a:bodyPr/>
        <a:lstStyle/>
        <a:p>
          <a:r>
            <a:rPr lang="en-US" dirty="0"/>
            <a:t>Secondary memory for a desktop computer</a:t>
          </a:r>
        </a:p>
      </dgm:t>
    </dgm:pt>
    <dgm:pt modelId="{77804EF9-C9C7-4E1E-9B43-89AB06B082EC}" type="sibTrans" cxnId="{B79B23F3-DEAF-4A9A-B2E9-C28743174B22}">
      <dgm:prSet/>
      <dgm:spPr/>
      <dgm:t>
        <a:bodyPr/>
        <a:lstStyle/>
        <a:p>
          <a:endParaRPr lang="en-US"/>
        </a:p>
      </dgm:t>
    </dgm:pt>
    <dgm:pt modelId="{D7EB4C91-E062-4823-8CB8-EFB5A369427F}" type="parTrans" cxnId="{B79B23F3-DEAF-4A9A-B2E9-C28743174B22}">
      <dgm:prSet/>
      <dgm:spPr/>
      <dgm:t>
        <a:bodyPr/>
        <a:lstStyle/>
        <a:p>
          <a:endParaRPr lang="en-US"/>
        </a:p>
      </dgm:t>
    </dgm:pt>
    <dgm:pt modelId="{4CB4C132-DB1F-4D0E-BFCB-D2B85C80E629}">
      <dgm:prSet phldrT="[Text]"/>
      <dgm:spPr/>
      <dgm:t>
        <a:bodyPr/>
        <a:lstStyle/>
        <a:p>
          <a:r>
            <a:rPr lang="en-US" dirty="0"/>
            <a:t>Fast and expensive</a:t>
          </a:r>
        </a:p>
      </dgm:t>
    </dgm:pt>
    <dgm:pt modelId="{35D4D0CE-9BE5-47E6-9B1F-00D08F717B2D}" type="parTrans" cxnId="{4E30148D-C880-41B8-B11B-FCA077181BB5}">
      <dgm:prSet/>
      <dgm:spPr/>
      <dgm:t>
        <a:bodyPr/>
        <a:lstStyle/>
        <a:p>
          <a:endParaRPr lang="en-US"/>
        </a:p>
      </dgm:t>
    </dgm:pt>
    <dgm:pt modelId="{F6FD9A40-C4C1-4882-8E3C-3C3B1D9AF180}" type="sibTrans" cxnId="{4E30148D-C880-41B8-B11B-FCA077181BB5}">
      <dgm:prSet/>
      <dgm:spPr/>
      <dgm:t>
        <a:bodyPr/>
        <a:lstStyle/>
        <a:p>
          <a:endParaRPr lang="en-US"/>
        </a:p>
      </dgm:t>
    </dgm:pt>
    <dgm:pt modelId="{438B8AD7-BA04-43B7-B1E7-B699AC22E8A8}" type="pres">
      <dgm:prSet presAssocID="{0ED16190-24AE-41F2-A461-AA1DDFFB6764}" presName="linear" presStyleCnt="0">
        <dgm:presLayoutVars>
          <dgm:dir/>
          <dgm:resizeHandles val="exact"/>
        </dgm:presLayoutVars>
      </dgm:prSet>
      <dgm:spPr/>
    </dgm:pt>
    <dgm:pt modelId="{F1D80A51-30C4-48AD-ACDA-0B50DD76D007}" type="pres">
      <dgm:prSet presAssocID="{021F9267-F148-409C-B4C3-38A3B6EB0FE8}" presName="comp" presStyleCnt="0"/>
      <dgm:spPr/>
    </dgm:pt>
    <dgm:pt modelId="{C2F1E5FA-95EB-45B5-854E-8B2B19306A46}" type="pres">
      <dgm:prSet presAssocID="{021F9267-F148-409C-B4C3-38A3B6EB0FE8}" presName="box" presStyleLbl="node1" presStyleIdx="0" presStyleCnt="3"/>
      <dgm:spPr/>
    </dgm:pt>
    <dgm:pt modelId="{CADCEA81-3666-4F8B-9DC9-0E829CD890F1}" type="pres">
      <dgm:prSet presAssocID="{021F9267-F148-409C-B4C3-38A3B6EB0FE8}" presName="img" presStyleLbl="fgImgPlace1" presStyleIdx="0" presStyleCnt="3" custScaleX="68446" custLinFactNeighborX="-1307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92BF8AF-FE6E-4EED-9E1B-AFA371914404}" type="pres">
      <dgm:prSet presAssocID="{021F9267-F148-409C-B4C3-38A3B6EB0FE8}" presName="text" presStyleLbl="node1" presStyleIdx="0" presStyleCnt="3">
        <dgm:presLayoutVars>
          <dgm:bulletEnabled val="1"/>
        </dgm:presLayoutVars>
      </dgm:prSet>
      <dgm:spPr/>
    </dgm:pt>
    <dgm:pt modelId="{81043CDC-3F44-49BB-A63B-F8DD6C15F91F}" type="pres">
      <dgm:prSet presAssocID="{FFF147DE-1E02-48EF-BFAE-996CFBDB0E9E}" presName="spacer" presStyleCnt="0"/>
      <dgm:spPr/>
    </dgm:pt>
    <dgm:pt modelId="{6D2500B3-564C-4CB9-827E-9814202BFD7D}" type="pres">
      <dgm:prSet presAssocID="{257C050D-932E-4F39-BD18-0BAEDCE5F8C0}" presName="comp" presStyleCnt="0"/>
      <dgm:spPr/>
    </dgm:pt>
    <dgm:pt modelId="{1CF262B6-336F-49FC-90C5-56D02DE7FF74}" type="pres">
      <dgm:prSet presAssocID="{257C050D-932E-4F39-BD18-0BAEDCE5F8C0}" presName="box" presStyleLbl="node1" presStyleIdx="1" presStyleCnt="3"/>
      <dgm:spPr/>
    </dgm:pt>
    <dgm:pt modelId="{F7DF5F8C-54FB-49DC-AD82-35B0BDA0D386}" type="pres">
      <dgm:prSet presAssocID="{257C050D-932E-4F39-BD18-0BAEDCE5F8C0}" presName="img" presStyleLbl="fgImgPlace1" presStyleIdx="1" presStyleCnt="3" custScaleX="68446" custLinFactNeighborX="-1307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A897DAF-A10E-4460-A740-B04A1BF6159B}" type="pres">
      <dgm:prSet presAssocID="{257C050D-932E-4F39-BD18-0BAEDCE5F8C0}" presName="text" presStyleLbl="node1" presStyleIdx="1" presStyleCnt="3">
        <dgm:presLayoutVars>
          <dgm:bulletEnabled val="1"/>
        </dgm:presLayoutVars>
      </dgm:prSet>
      <dgm:spPr/>
    </dgm:pt>
    <dgm:pt modelId="{130AC7CC-6D92-45AE-8254-7932FCAB5E18}" type="pres">
      <dgm:prSet presAssocID="{0EEDF3CB-61D7-470D-B3F3-0BC0896E9D1D}" presName="spacer" presStyleCnt="0"/>
      <dgm:spPr/>
    </dgm:pt>
    <dgm:pt modelId="{72422F54-9A48-42E4-B54A-C23FAEE54F48}" type="pres">
      <dgm:prSet presAssocID="{829AB898-4330-4DAA-9D23-EE6D55AE773B}" presName="comp" presStyleCnt="0"/>
      <dgm:spPr/>
    </dgm:pt>
    <dgm:pt modelId="{CBEF20A5-7EEA-44A0-950C-7BC1ACB943CB}" type="pres">
      <dgm:prSet presAssocID="{829AB898-4330-4DAA-9D23-EE6D55AE773B}" presName="box" presStyleLbl="node1" presStyleIdx="2" presStyleCnt="3"/>
      <dgm:spPr/>
    </dgm:pt>
    <dgm:pt modelId="{18DF9C64-ECA7-43D2-BAC1-719453FD5873}" type="pres">
      <dgm:prSet presAssocID="{829AB898-4330-4DAA-9D23-EE6D55AE773B}" presName="img" presStyleLbl="fgImgPlace1" presStyleIdx="2" presStyleCnt="3" custScaleX="68446" custLinFactNeighborX="-1307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BB20BC7-E438-4A59-8E06-F7DCCB192FC2}" type="pres">
      <dgm:prSet presAssocID="{829AB898-4330-4DAA-9D23-EE6D55AE773B}" presName="text" presStyleLbl="node1" presStyleIdx="2" presStyleCnt="3">
        <dgm:presLayoutVars>
          <dgm:bulletEnabled val="1"/>
        </dgm:presLayoutVars>
      </dgm:prSet>
      <dgm:spPr/>
    </dgm:pt>
  </dgm:ptLst>
  <dgm:cxnLst>
    <dgm:cxn modelId="{911F2007-0594-4823-8E53-D39011057C6A}" type="presOf" srcId="{EB6368DB-FC27-4454-8866-AFF8BFF23FDC}" destId="{CBEF20A5-7EEA-44A0-950C-7BC1ACB943CB}" srcOrd="0" destOrd="1" presId="urn:microsoft.com/office/officeart/2005/8/layout/vList4#1"/>
    <dgm:cxn modelId="{CB080A1F-A827-477E-A39A-5F42B9019798}" type="presOf" srcId="{DB670707-2FFB-4652-8D63-AA417A410608}" destId="{DA897DAF-A10E-4460-A740-B04A1BF6159B}" srcOrd="1" destOrd="1" presId="urn:microsoft.com/office/officeart/2005/8/layout/vList4#1"/>
    <dgm:cxn modelId="{450EBC22-7873-4792-856E-26F110F6ECF9}" type="presOf" srcId="{9DAC40A5-4861-4CFB-865E-B0036C676A21}" destId="{DA897DAF-A10E-4460-A740-B04A1BF6159B}" srcOrd="1" destOrd="2" presId="urn:microsoft.com/office/officeart/2005/8/layout/vList4#1"/>
    <dgm:cxn modelId="{A9F5F92B-1759-47AF-BF06-CD9AEDD516F3}" type="presOf" srcId="{736A0403-D4A6-4AAA-BD62-8EB36F5C024A}" destId="{C2F1E5FA-95EB-45B5-854E-8B2B19306A46}" srcOrd="0" destOrd="1" presId="urn:microsoft.com/office/officeart/2005/8/layout/vList4#1"/>
    <dgm:cxn modelId="{9EED5738-5F49-47EB-8208-F6045AF0A4D0}" srcId="{257C050D-932E-4F39-BD18-0BAEDCE5F8C0}" destId="{9DAC40A5-4861-4CFB-865E-B0036C676A21}" srcOrd="1" destOrd="0" parTransId="{9F15D45A-0557-421C-8B2A-7110BD1FAD1F}" sibTransId="{3719B638-62AF-4AB4-9257-298EA4B8552E}"/>
    <dgm:cxn modelId="{016EFB3D-E0FA-46ED-A960-3A765A717CDB}" srcId="{0ED16190-24AE-41F2-A461-AA1DDFFB6764}" destId="{257C050D-932E-4F39-BD18-0BAEDCE5F8C0}" srcOrd="1" destOrd="0" parTransId="{4E8F2B65-E4C6-4484-A14C-D40C493C7ECB}" sibTransId="{0EEDF3CB-61D7-470D-B3F3-0BC0896E9D1D}"/>
    <dgm:cxn modelId="{6A4B5F4A-D30C-4FDA-A956-F3EF76423DC5}" type="presOf" srcId="{257C050D-932E-4F39-BD18-0BAEDCE5F8C0}" destId="{DA897DAF-A10E-4460-A740-B04A1BF6159B}" srcOrd="1" destOrd="0" presId="urn:microsoft.com/office/officeart/2005/8/layout/vList4#1"/>
    <dgm:cxn modelId="{C4B10370-2480-47B9-A082-9F851C33B394}" type="presOf" srcId="{829AB898-4330-4DAA-9D23-EE6D55AE773B}" destId="{ABB20BC7-E438-4A59-8E06-F7DCCB192FC2}" srcOrd="1" destOrd="0" presId="urn:microsoft.com/office/officeart/2005/8/layout/vList4#1"/>
    <dgm:cxn modelId="{92ADDA79-C97E-4E49-936E-30DF84E234C1}" srcId="{829AB898-4330-4DAA-9D23-EE6D55AE773B}" destId="{B4869D85-03D1-42F8-9486-133D5EC39469}" srcOrd="1" destOrd="0" parTransId="{10BA0E12-9AF6-48CE-81BA-681BEBED9A32}" sibTransId="{8CD3B7D7-02DA-4F15-A9E3-C5642FD94761}"/>
    <dgm:cxn modelId="{F3FB6280-04AD-4ABE-ACE9-E9E027D7ED04}" type="presOf" srcId="{DB670707-2FFB-4652-8D63-AA417A410608}" destId="{1CF262B6-336F-49FC-90C5-56D02DE7FF74}" srcOrd="0" destOrd="1" presId="urn:microsoft.com/office/officeart/2005/8/layout/vList4#1"/>
    <dgm:cxn modelId="{10CADC80-0972-4544-91DD-492F0FC80C1C}" type="presOf" srcId="{0ED16190-24AE-41F2-A461-AA1DDFFB6764}" destId="{438B8AD7-BA04-43B7-B1E7-B699AC22E8A8}" srcOrd="0" destOrd="0" presId="urn:microsoft.com/office/officeart/2005/8/layout/vList4#1"/>
    <dgm:cxn modelId="{4E30148D-C880-41B8-B11B-FCA077181BB5}" srcId="{021F9267-F148-409C-B4C3-38A3B6EB0FE8}" destId="{4CB4C132-DB1F-4D0E-BFCB-D2B85C80E629}" srcOrd="1" destOrd="0" parTransId="{35D4D0CE-9BE5-47E6-9B1F-00D08F717B2D}" sibTransId="{F6FD9A40-C4C1-4882-8E3C-3C3B1D9AF180}"/>
    <dgm:cxn modelId="{B6593B9A-A55A-4475-B078-AFE21952AA98}" type="presOf" srcId="{021F9267-F148-409C-B4C3-38A3B6EB0FE8}" destId="{C2F1E5FA-95EB-45B5-854E-8B2B19306A46}" srcOrd="0" destOrd="0" presId="urn:microsoft.com/office/officeart/2005/8/layout/vList4#1"/>
    <dgm:cxn modelId="{5A644C9B-BA10-4E49-9F88-58131F619417}" type="presOf" srcId="{4CB4C132-DB1F-4D0E-BFCB-D2B85C80E629}" destId="{C2F1E5FA-95EB-45B5-854E-8B2B19306A46}" srcOrd="0" destOrd="2" presId="urn:microsoft.com/office/officeart/2005/8/layout/vList4#1"/>
    <dgm:cxn modelId="{D64A54AB-C425-49DA-A1D1-1FA882C9A0A8}" type="presOf" srcId="{829AB898-4330-4DAA-9D23-EE6D55AE773B}" destId="{CBEF20A5-7EEA-44A0-950C-7BC1ACB943CB}" srcOrd="0" destOrd="0" presId="urn:microsoft.com/office/officeart/2005/8/layout/vList4#1"/>
    <dgm:cxn modelId="{887869BA-2A55-464A-B926-A18094FE4A8C}" srcId="{257C050D-932E-4F39-BD18-0BAEDCE5F8C0}" destId="{DB670707-2FFB-4652-8D63-AA417A410608}" srcOrd="0" destOrd="0" parTransId="{4B77CF17-0E1F-46C2-87B3-4AAEC237EEB0}" sibTransId="{9EA01F04-04FF-4823-93D4-1D69DCC0CDB8}"/>
    <dgm:cxn modelId="{7BEB8FC5-C09E-4D00-B1A5-9152CA773344}" type="presOf" srcId="{4CB4C132-DB1F-4D0E-BFCB-D2B85C80E629}" destId="{F92BF8AF-FE6E-4EED-9E1B-AFA371914404}" srcOrd="1" destOrd="2" presId="urn:microsoft.com/office/officeart/2005/8/layout/vList4#1"/>
    <dgm:cxn modelId="{8F6EFEC5-B7E5-42C9-9BB2-B4B9685AB8CE}" type="presOf" srcId="{B4869D85-03D1-42F8-9486-133D5EC39469}" destId="{ABB20BC7-E438-4A59-8E06-F7DCCB192FC2}" srcOrd="1" destOrd="2" presId="urn:microsoft.com/office/officeart/2005/8/layout/vList4#1"/>
    <dgm:cxn modelId="{811E52C8-D33F-4B17-8DDE-AC27787D1844}" type="presOf" srcId="{9DAC40A5-4861-4CFB-865E-B0036C676A21}" destId="{1CF262B6-336F-49FC-90C5-56D02DE7FF74}" srcOrd="0" destOrd="2" presId="urn:microsoft.com/office/officeart/2005/8/layout/vList4#1"/>
    <dgm:cxn modelId="{7DE8EAC8-B75D-4266-A1AB-8839BDCD214E}" srcId="{0ED16190-24AE-41F2-A461-AA1DDFFB6764}" destId="{829AB898-4330-4DAA-9D23-EE6D55AE773B}" srcOrd="2" destOrd="0" parTransId="{6B58FC0B-64B8-4089-B819-73B1F917A473}" sibTransId="{4E838538-375E-427E-941E-4D86B1CF17AA}"/>
    <dgm:cxn modelId="{0970A1D1-40C5-4AC4-A448-D66008647EE3}" srcId="{0ED16190-24AE-41F2-A461-AA1DDFFB6764}" destId="{021F9267-F148-409C-B4C3-38A3B6EB0FE8}" srcOrd="0" destOrd="0" parTransId="{D537E5A7-92C5-4DFA-9514-996F27D8F89F}" sibTransId="{FFF147DE-1E02-48EF-BFAE-996CFBDB0E9E}"/>
    <dgm:cxn modelId="{79936ED9-CED0-45F5-8AAC-4237B062E262}" srcId="{021F9267-F148-409C-B4C3-38A3B6EB0FE8}" destId="{736A0403-D4A6-4AAA-BD62-8EB36F5C024A}" srcOrd="0" destOrd="0" parTransId="{2F8E9AD3-6075-476E-A63B-4CDA8C57C7E6}" sibTransId="{0D12CE69-6B85-4ED9-8355-D712C67B95F8}"/>
    <dgm:cxn modelId="{3EBD23E1-DE03-4C96-A3B1-F281962803C1}" type="presOf" srcId="{EB6368DB-FC27-4454-8866-AFF8BFF23FDC}" destId="{ABB20BC7-E438-4A59-8E06-F7DCCB192FC2}" srcOrd="1" destOrd="1" presId="urn:microsoft.com/office/officeart/2005/8/layout/vList4#1"/>
    <dgm:cxn modelId="{3A186AE8-9285-4209-80DE-41331CBB0146}" type="presOf" srcId="{B4869D85-03D1-42F8-9486-133D5EC39469}" destId="{CBEF20A5-7EEA-44A0-950C-7BC1ACB943CB}" srcOrd="0" destOrd="2" presId="urn:microsoft.com/office/officeart/2005/8/layout/vList4#1"/>
    <dgm:cxn modelId="{D6A15FED-5C6F-4A71-B0B5-914379771DEC}" type="presOf" srcId="{021F9267-F148-409C-B4C3-38A3B6EB0FE8}" destId="{F92BF8AF-FE6E-4EED-9E1B-AFA371914404}" srcOrd="1" destOrd="0" presId="urn:microsoft.com/office/officeart/2005/8/layout/vList4#1"/>
    <dgm:cxn modelId="{B79B23F3-DEAF-4A9A-B2E9-C28743174B22}" srcId="{829AB898-4330-4DAA-9D23-EE6D55AE773B}" destId="{EB6368DB-FC27-4454-8866-AFF8BFF23FDC}" srcOrd="0" destOrd="0" parTransId="{D7EB4C91-E062-4823-8CB8-EFB5A369427F}" sibTransId="{77804EF9-C9C7-4E1E-9B43-89AB06B082EC}"/>
    <dgm:cxn modelId="{FB4D89FC-5947-4444-B24F-6E909D098F4F}" type="presOf" srcId="{736A0403-D4A6-4AAA-BD62-8EB36F5C024A}" destId="{F92BF8AF-FE6E-4EED-9E1B-AFA371914404}" srcOrd="1" destOrd="1" presId="urn:microsoft.com/office/officeart/2005/8/layout/vList4#1"/>
    <dgm:cxn modelId="{876890FD-17BB-47CB-9579-AED1AE6F7B30}" type="presOf" srcId="{257C050D-932E-4F39-BD18-0BAEDCE5F8C0}" destId="{1CF262B6-336F-49FC-90C5-56D02DE7FF74}" srcOrd="0" destOrd="0" presId="urn:microsoft.com/office/officeart/2005/8/layout/vList4#1"/>
    <dgm:cxn modelId="{5B183ED5-4B75-4B12-B56C-B8D80B1BE67D}" type="presParOf" srcId="{438B8AD7-BA04-43B7-B1E7-B699AC22E8A8}" destId="{F1D80A51-30C4-48AD-ACDA-0B50DD76D007}" srcOrd="0" destOrd="0" presId="urn:microsoft.com/office/officeart/2005/8/layout/vList4#1"/>
    <dgm:cxn modelId="{B5D777B8-8540-424F-B29F-F3BACB89A912}" type="presParOf" srcId="{F1D80A51-30C4-48AD-ACDA-0B50DD76D007}" destId="{C2F1E5FA-95EB-45B5-854E-8B2B19306A46}" srcOrd="0" destOrd="0" presId="urn:microsoft.com/office/officeart/2005/8/layout/vList4#1"/>
    <dgm:cxn modelId="{9E9C5290-177C-4DAA-BC76-240163533EB7}" type="presParOf" srcId="{F1D80A51-30C4-48AD-ACDA-0B50DD76D007}" destId="{CADCEA81-3666-4F8B-9DC9-0E829CD890F1}" srcOrd="1" destOrd="0" presId="urn:microsoft.com/office/officeart/2005/8/layout/vList4#1"/>
    <dgm:cxn modelId="{76CD786B-45CC-495D-83B2-6236EA12556F}" type="presParOf" srcId="{F1D80A51-30C4-48AD-ACDA-0B50DD76D007}" destId="{F92BF8AF-FE6E-4EED-9E1B-AFA371914404}" srcOrd="2" destOrd="0" presId="urn:microsoft.com/office/officeart/2005/8/layout/vList4#1"/>
    <dgm:cxn modelId="{85B4E5BF-C9C4-4565-9002-9092A0AD9187}" type="presParOf" srcId="{438B8AD7-BA04-43B7-B1E7-B699AC22E8A8}" destId="{81043CDC-3F44-49BB-A63B-F8DD6C15F91F}" srcOrd="1" destOrd="0" presId="urn:microsoft.com/office/officeart/2005/8/layout/vList4#1"/>
    <dgm:cxn modelId="{6DC16479-6C08-45CB-B484-F056211F1AEB}" type="presParOf" srcId="{438B8AD7-BA04-43B7-B1E7-B699AC22E8A8}" destId="{6D2500B3-564C-4CB9-827E-9814202BFD7D}" srcOrd="2" destOrd="0" presId="urn:microsoft.com/office/officeart/2005/8/layout/vList4#1"/>
    <dgm:cxn modelId="{B41DD442-B879-4701-B388-6B17A480A643}" type="presParOf" srcId="{6D2500B3-564C-4CB9-827E-9814202BFD7D}" destId="{1CF262B6-336F-49FC-90C5-56D02DE7FF74}" srcOrd="0" destOrd="0" presId="urn:microsoft.com/office/officeart/2005/8/layout/vList4#1"/>
    <dgm:cxn modelId="{E54C8472-41D2-403A-99CA-A9C28924E13F}" type="presParOf" srcId="{6D2500B3-564C-4CB9-827E-9814202BFD7D}" destId="{F7DF5F8C-54FB-49DC-AD82-35B0BDA0D386}" srcOrd="1" destOrd="0" presId="urn:microsoft.com/office/officeart/2005/8/layout/vList4#1"/>
    <dgm:cxn modelId="{445D8A39-846A-48BE-8184-B1D6EFF53109}" type="presParOf" srcId="{6D2500B3-564C-4CB9-827E-9814202BFD7D}" destId="{DA897DAF-A10E-4460-A740-B04A1BF6159B}" srcOrd="2" destOrd="0" presId="urn:microsoft.com/office/officeart/2005/8/layout/vList4#1"/>
    <dgm:cxn modelId="{EE283B9B-8532-469E-80C6-54A99CDE2494}" type="presParOf" srcId="{438B8AD7-BA04-43B7-B1E7-B699AC22E8A8}" destId="{130AC7CC-6D92-45AE-8254-7932FCAB5E18}" srcOrd="3" destOrd="0" presId="urn:microsoft.com/office/officeart/2005/8/layout/vList4#1"/>
    <dgm:cxn modelId="{13F67705-972F-43E8-AE20-F66B5829FB25}" type="presParOf" srcId="{438B8AD7-BA04-43B7-B1E7-B699AC22E8A8}" destId="{72422F54-9A48-42E4-B54A-C23FAEE54F48}" srcOrd="4" destOrd="0" presId="urn:microsoft.com/office/officeart/2005/8/layout/vList4#1"/>
    <dgm:cxn modelId="{D3629E16-3BCB-4291-9737-7F476433C8CB}" type="presParOf" srcId="{72422F54-9A48-42E4-B54A-C23FAEE54F48}" destId="{CBEF20A5-7EEA-44A0-950C-7BC1ACB943CB}" srcOrd="0" destOrd="0" presId="urn:microsoft.com/office/officeart/2005/8/layout/vList4#1"/>
    <dgm:cxn modelId="{C5D52E11-266E-4959-B291-9A9D3DB348DB}" type="presParOf" srcId="{72422F54-9A48-42E4-B54A-C23FAEE54F48}" destId="{18DF9C64-ECA7-43D2-BAC1-719453FD5873}" srcOrd="1" destOrd="0" presId="urn:microsoft.com/office/officeart/2005/8/layout/vList4#1"/>
    <dgm:cxn modelId="{7A46AABE-4280-4CCD-832D-180571A0AA54}" type="presParOf" srcId="{72422F54-9A48-42E4-B54A-C23FAEE54F48}" destId="{ABB20BC7-E438-4A59-8E06-F7DCCB192FC2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F1E5FA-95EB-45B5-854E-8B2B19306A46}">
      <dsp:nvSpPr>
        <dsp:cNvPr id="0" name=""/>
        <dsp:cNvSpPr/>
      </dsp:nvSpPr>
      <dsp:spPr>
        <a:xfrm>
          <a:off x="0" y="0"/>
          <a:ext cx="7136784" cy="11282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Cache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Actually on the CPU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Fast and expensive</a:t>
          </a:r>
        </a:p>
      </dsp:txBody>
      <dsp:txXfrm>
        <a:off x="1540180" y="0"/>
        <a:ext cx="5596603" cy="1128241"/>
      </dsp:txXfrm>
    </dsp:sp>
    <dsp:sp modelId="{CADCEA81-3666-4F8B-9DC9-0E829CD890F1}">
      <dsp:nvSpPr>
        <dsp:cNvPr id="0" name=""/>
        <dsp:cNvSpPr/>
      </dsp:nvSpPr>
      <dsp:spPr>
        <a:xfrm>
          <a:off x="151377" y="112824"/>
          <a:ext cx="976968" cy="9025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CF262B6-336F-49FC-90C5-56D02DE7FF74}">
      <dsp:nvSpPr>
        <dsp:cNvPr id="0" name=""/>
        <dsp:cNvSpPr/>
      </dsp:nvSpPr>
      <dsp:spPr>
        <a:xfrm>
          <a:off x="0" y="1241065"/>
          <a:ext cx="7136784" cy="11282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RAM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Primary memory for a desktop computer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Pretty fast and relatively expensive</a:t>
          </a:r>
        </a:p>
      </dsp:txBody>
      <dsp:txXfrm>
        <a:off x="1540180" y="1241065"/>
        <a:ext cx="5596603" cy="1128241"/>
      </dsp:txXfrm>
    </dsp:sp>
    <dsp:sp modelId="{F7DF5F8C-54FB-49DC-AD82-35B0BDA0D386}">
      <dsp:nvSpPr>
        <dsp:cNvPr id="0" name=""/>
        <dsp:cNvSpPr/>
      </dsp:nvSpPr>
      <dsp:spPr>
        <a:xfrm>
          <a:off x="151377" y="1353889"/>
          <a:ext cx="976968" cy="9025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BEF20A5-7EEA-44A0-950C-7BC1ACB943CB}">
      <dsp:nvSpPr>
        <dsp:cNvPr id="0" name=""/>
        <dsp:cNvSpPr/>
      </dsp:nvSpPr>
      <dsp:spPr>
        <a:xfrm>
          <a:off x="0" y="2482131"/>
          <a:ext cx="7136784" cy="11282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Hard Drive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Secondary memory for a desktop computer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Slow and cheap</a:t>
          </a:r>
        </a:p>
      </dsp:txBody>
      <dsp:txXfrm>
        <a:off x="1540180" y="2482131"/>
        <a:ext cx="5596603" cy="1128241"/>
      </dsp:txXfrm>
    </dsp:sp>
    <dsp:sp modelId="{18DF9C64-ECA7-43D2-BAC1-719453FD5873}">
      <dsp:nvSpPr>
        <dsp:cNvPr id="0" name=""/>
        <dsp:cNvSpPr/>
      </dsp:nvSpPr>
      <dsp:spPr>
        <a:xfrm>
          <a:off x="151377" y="2594955"/>
          <a:ext cx="976968" cy="9025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  <a:prstGeom prst="rect">
            <a:avLst/>
          </a:prstGeom>
        </p:spPr>
        <p:txBody>
          <a:bodyPr/>
          <a:lstStyle/>
          <a:p>
            <a:fld id="{6444479B-705B-4489-957E-7E8A228BDFA0}" type="datetime1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05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7DA38F49-B3E2-4BF0-BEC7-C30D34ABBB8D}" type="datetime1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1475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7DA38F49-B3E2-4BF0-BEC7-C30D34ABBB8D}" type="datetime1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1069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7DA38F49-B3E2-4BF0-BEC7-C30D34ABBB8D}" type="datetime1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104672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7DA38F49-B3E2-4BF0-BEC7-C30D34ABBB8D}" type="datetime1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0920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7DA38F49-B3E2-4BF0-BEC7-C30D34ABBB8D}" type="datetime1">
              <a:rPr lang="en-US" smtClean="0"/>
              <a:t>11/14/2025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9212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7DA38F49-B3E2-4BF0-BEC7-C30D34ABBB8D}" type="datetime1">
              <a:rPr lang="en-US" smtClean="0"/>
              <a:t>11/14/2025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7556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C07B66AD-7C08-490A-ADA4-B47E10FB2407}" type="datetime1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75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05B95027-4255-49E7-9841-CD21BCC99996}" type="datetime1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51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304800"/>
            <a:ext cx="9905998" cy="877888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9F89F774-3FA6-43B8-9241-99959C8FD463}" type="datetime1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5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F9504452-5DCC-4FE2-A5C9-8A5EF6714D65}" type="datetime1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88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E579ABC2-0180-4F3A-A895-A85BC724D472}" type="datetime1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87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6AEEA9BA-4E8F-439E-BEA4-91FBA01E3F5F}" type="datetime1">
              <a:rPr lang="en-US" smtClean="0"/>
              <a:t>11/14/2025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23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BE15BF18-0007-481C-AA29-413124BC3EE7}" type="datetime1">
              <a:rPr lang="en-US" smtClean="0"/>
              <a:t>11/14/2025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878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09BE9870-3748-43AD-B547-02A075CB4A1D}" type="datetime1">
              <a:rPr lang="en-US" smtClean="0"/>
              <a:t>11/14/2025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35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558E7897-33C5-4F1A-9307-D068E37F3DC7}" type="datetime1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58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82E171BA-CC09-47C8-A6DF-F5C5CB59CEEC}" type="datetime1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018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64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1312256"/>
            <a:ext cx="9905999" cy="5056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3423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A494F-2895-818F-A5BA-833ED53597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9477376" cy="2387600"/>
          </a:xfrm>
        </p:spPr>
        <p:txBody>
          <a:bodyPr/>
          <a:lstStyle/>
          <a:p>
            <a:r>
              <a:rPr lang="en-US"/>
              <a:t>COMP 1600</a:t>
            </a:r>
            <a:br>
              <a:rPr lang="en-US"/>
            </a:br>
            <a:r>
              <a:rPr lang="en-US"/>
              <a:t>Introduction to Programming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54CF19-68BD-3962-780F-6DDE9D565C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David J Stucki</a:t>
            </a:r>
          </a:p>
          <a:p>
            <a:r>
              <a:rPr lang="en-US"/>
              <a:t>Fall 2025</a:t>
            </a:r>
          </a:p>
        </p:txBody>
      </p:sp>
    </p:spTree>
    <p:extLst>
      <p:ext uri="{BB962C8B-B14F-4D97-AF65-F5344CB8AC3E}">
        <p14:creationId xmlns:p14="http://schemas.microsoft.com/office/powerpoint/2010/main" val="3855045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Rotating an image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Another straightforward idea</a:t>
            </a:r>
          </a:p>
          <a:p>
            <a:r>
              <a:rPr lang="en-US" dirty="0"/>
              <a:t>Necessary if you are writing software for a digital camera (the user might turn the camera for portrait instead of landscape)</a:t>
            </a:r>
          </a:p>
        </p:txBody>
      </p:sp>
      <p:pic>
        <p:nvPicPr>
          <p:cNvPr id="7" name="Picture 6" descr="The_magical_pigment_shop_by_asuka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3886200"/>
            <a:ext cx="3121152" cy="2206752"/>
          </a:xfrm>
          <a:prstGeom prst="rect">
            <a:avLst/>
          </a:prstGeom>
        </p:spPr>
      </p:pic>
      <p:pic>
        <p:nvPicPr>
          <p:cNvPr id="8" name="Picture 7" descr="The_magical_pigment_shop_by_asuka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543800" y="3886200"/>
            <a:ext cx="3121152" cy="2206752"/>
          </a:xfrm>
          <a:prstGeom prst="rect">
            <a:avLst/>
          </a:prstGeom>
        </p:spPr>
      </p:pic>
      <p:sp>
        <p:nvSpPr>
          <p:cNvPr id="9" name="Circular Arrow 8"/>
          <p:cNvSpPr/>
          <p:nvPr/>
        </p:nvSpPr>
        <p:spPr>
          <a:xfrm>
            <a:off x="5574792" y="4419600"/>
            <a:ext cx="1892808" cy="1892808"/>
          </a:xfrm>
          <a:prstGeom prst="circular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41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perform a 90° right rotation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an image with width </a:t>
            </a:r>
            <a:r>
              <a:rPr lang="en-US" b="1" i="1" dirty="0"/>
              <a:t>w</a:t>
            </a:r>
            <a:r>
              <a:rPr lang="en-US" dirty="0"/>
              <a:t> and height </a:t>
            </a:r>
            <a:r>
              <a:rPr lang="en-US" b="1" i="1" dirty="0"/>
              <a:t>h</a:t>
            </a:r>
            <a:r>
              <a:rPr lang="en-US" dirty="0"/>
              <a:t>:</a:t>
            </a:r>
            <a:endParaRPr lang="en-US" b="1" i="1" dirty="0"/>
          </a:p>
          <a:p>
            <a:pPr lvl="1"/>
            <a:r>
              <a:rPr lang="en-US" dirty="0"/>
              <a:t>Create a new image with width </a:t>
            </a:r>
            <a:r>
              <a:rPr lang="en-US" b="1" i="1" dirty="0"/>
              <a:t>h</a:t>
            </a:r>
            <a:r>
              <a:rPr lang="en-US" dirty="0"/>
              <a:t> and height </a:t>
            </a:r>
            <a:r>
              <a:rPr lang="en-US" b="1" i="1" dirty="0"/>
              <a:t>w</a:t>
            </a:r>
          </a:p>
          <a:p>
            <a:pPr lvl="1"/>
            <a:r>
              <a:rPr lang="en-US" dirty="0"/>
              <a:t>Copy each column in the original image into a row in the new image, remembering to move </a:t>
            </a:r>
            <a:r>
              <a:rPr lang="en-US" b="1" dirty="0"/>
              <a:t>back</a:t>
            </a:r>
            <a:r>
              <a:rPr lang="en-US" dirty="0"/>
              <a:t> along the row</a:t>
            </a:r>
          </a:p>
        </p:txBody>
      </p:sp>
    </p:spTree>
    <p:extLst>
      <p:ext uri="{BB962C8B-B14F-4D97-AF65-F5344CB8AC3E}">
        <p14:creationId xmlns:p14="http://schemas.microsoft.com/office/powerpoint/2010/main" val="50420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Right rotation example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47800" y="1828800"/>
          <a:ext cx="3657600" cy="457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+mn-lt"/>
                          <a:cs typeface="Courier New" pitchFamily="49" charset="0"/>
                        </a:rPr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+mn-lt"/>
                          <a:cs typeface="Courier New" pitchFamily="49" charset="0"/>
                        </a:rPr>
                        <a:t>B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+mn-lt"/>
                          <a:cs typeface="Courier New" pitchFamily="49" charset="0"/>
                        </a:rPr>
                        <a:t>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+mn-lt"/>
                          <a:cs typeface="Courier New" pitchFamily="49" charset="0"/>
                        </a:rPr>
                        <a:t>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5486400" y="2286000"/>
          <a:ext cx="4572000" cy="3657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+mn-lt"/>
                          <a:cs typeface="Courier New" pitchFamily="49" charset="0"/>
                        </a:rPr>
                        <a:t>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+mn-lt"/>
                          <a:cs typeface="Courier New" pitchFamily="49" charset="0"/>
                        </a:rPr>
                        <a:t>C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+mn-lt"/>
                          <a:cs typeface="Courier New" pitchFamily="49" charset="0"/>
                        </a:rPr>
                        <a:t>B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+mn-lt"/>
                          <a:cs typeface="Courier New" pitchFamily="49" charset="0"/>
                        </a:rPr>
                        <a:t>A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V="1">
            <a:off x="3048000" y="3810000"/>
            <a:ext cx="5410200" cy="381000"/>
          </a:xfrm>
          <a:prstGeom prst="straightConnector1">
            <a:avLst/>
          </a:prstGeom>
          <a:ln w="50800">
            <a:solidFill>
              <a:schemeClr val="bg1"/>
            </a:solidFill>
            <a:tailEnd type="triangle" w="lg" len="lg"/>
          </a:ln>
          <a:effectLst>
            <a:outerShdw blurRad="50800" dist="38100" dir="2700000" algn="t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124200" y="3200400"/>
            <a:ext cx="6248400" cy="304800"/>
          </a:xfrm>
          <a:prstGeom prst="straightConnector1">
            <a:avLst/>
          </a:prstGeom>
          <a:ln w="50800">
            <a:solidFill>
              <a:schemeClr val="bg1"/>
            </a:solidFill>
            <a:tailEnd type="triangle" w="lg" len="lg"/>
          </a:ln>
          <a:effectLst>
            <a:outerShdw blurRad="50800" dist="38100" dir="2700000" algn="t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048000" y="3810000"/>
            <a:ext cx="4572000" cy="1219200"/>
          </a:xfrm>
          <a:prstGeom prst="straightConnector1">
            <a:avLst/>
          </a:prstGeom>
          <a:ln w="50800">
            <a:solidFill>
              <a:schemeClr val="bg1"/>
            </a:solidFill>
            <a:tailEnd type="triangle" w="lg" len="lg"/>
          </a:ln>
          <a:effectLst>
            <a:outerShdw blurRad="50800" dist="38100" dir="2700000" algn="t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048000" y="3810000"/>
            <a:ext cx="3657600" cy="2057400"/>
          </a:xfrm>
          <a:prstGeom prst="straightConnector1">
            <a:avLst/>
          </a:prstGeom>
          <a:ln w="50800">
            <a:solidFill>
              <a:schemeClr val="bg1"/>
            </a:solidFill>
            <a:tailEnd type="triangle" w="lg" len="lg"/>
          </a:ln>
          <a:effectLst>
            <a:outerShdw blurRad="50800" dist="38100" dir="2700000" algn="t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971801" y="1600201"/>
            <a:ext cx="16049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cs typeface="Courier New" pitchFamily="49" charset="0"/>
              </a:rPr>
              <a:t>Original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91400" y="1981201"/>
            <a:ext cx="16241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cs typeface="Courier New" pitchFamily="49" charset="0"/>
              </a:rPr>
              <a:t>Rotated</a:t>
            </a:r>
          </a:p>
        </p:txBody>
      </p:sp>
    </p:spTree>
    <p:extLst>
      <p:ext uri="{BB962C8B-B14F-4D97-AF65-F5344CB8AC3E}">
        <p14:creationId xmlns:p14="http://schemas.microsoft.com/office/powerpoint/2010/main" val="294196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Rotation in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would the code for a rotation look like?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41412" y="2209800"/>
            <a:ext cx="9905999" cy="381000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 fontScale="85000" lnSpcReduction="1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Picture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picture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Picture(file</a:t>
            </a:r>
            <a:r>
              <a:rPr lang="en-US" sz="2700" b="1">
                <a:latin typeface="Courier New" pitchFamily="49" charset="0"/>
                <a:cs typeface="Courier New" pitchFamily="49" charset="0"/>
              </a:rPr>
              <a:t>); </a:t>
            </a:r>
            <a:endParaRPr lang="en-US" sz="27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Picture rotated </a:t>
            </a:r>
            <a:r>
              <a:rPr lang="en-US" sz="2700" b="1">
                <a:latin typeface="Courier New" pitchFamily="49" charset="0"/>
                <a:cs typeface="Courier New" pitchFamily="49" charset="0"/>
              </a:rPr>
              <a:t>= </a:t>
            </a:r>
            <a:br>
              <a:rPr lang="en-US" sz="2700" b="1">
                <a:latin typeface="Courier New" pitchFamily="49" charset="0"/>
                <a:cs typeface="Courier New" pitchFamily="49" charset="0"/>
              </a:rPr>
            </a:br>
            <a:r>
              <a:rPr lang="en-US" sz="2700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700" b="1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Picture(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picture.height</a:t>
            </a:r>
            <a:r>
              <a:rPr lang="en-US" sz="2700" b="1">
                <a:latin typeface="Courier New" pitchFamily="49" charset="0"/>
                <a:cs typeface="Courier New" pitchFamily="49" charset="0"/>
              </a:rPr>
              <a:t>(), picture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.width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()); 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   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x = 0; x &lt;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picture.width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(); ++x){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700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y = 0; y &lt;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picture.height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(); ++y)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>
                <a:latin typeface="Courier New" pitchFamily="49" charset="0"/>
                <a:cs typeface="Courier New" pitchFamily="49" charset="0"/>
              </a:rPr>
              <a:t>    Color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color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picture.get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(x, y);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>
                <a:latin typeface="Courier New" pitchFamily="49" charset="0"/>
                <a:cs typeface="Courier New" pitchFamily="49" charset="0"/>
              </a:rPr>
              <a:t>    rotated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.set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picture.height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() - y - 1, x, color);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26561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Rotating other amounts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Rotating 180°, 270°, -90°, -180°, or -270° can be done using similar techniques or simply performing right rotations multiple times</a:t>
            </a:r>
          </a:p>
          <a:p>
            <a:r>
              <a:rPr lang="en-US" dirty="0"/>
              <a:t>Rotations that aren't multiples of 90° are much trickier, result in non-rectangular final images, and need some trigonometry</a:t>
            </a:r>
          </a:p>
          <a:p>
            <a:r>
              <a:rPr lang="en-US" dirty="0"/>
              <a:t>Don't worry about rotations that aren't multiples of 90°</a:t>
            </a:r>
          </a:p>
        </p:txBody>
      </p:sp>
    </p:spTree>
    <p:extLst>
      <p:ext uri="{BB962C8B-B14F-4D97-AF65-F5344CB8AC3E}">
        <p14:creationId xmlns:p14="http://schemas.microsoft.com/office/powerpoint/2010/main" val="336902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Resizing an image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You've seen this many times before</a:t>
            </a:r>
          </a:p>
          <a:p>
            <a:r>
              <a:rPr lang="en-US" dirty="0"/>
              <a:t>Sometimes an image won't fit nicely in on a PowerPoint slide</a:t>
            </a:r>
          </a:p>
        </p:txBody>
      </p:sp>
      <p:pic>
        <p:nvPicPr>
          <p:cNvPr id="10" name="Picture 9" descr="Typewriter_by_bloodXora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1" y="4148666"/>
            <a:ext cx="1751517" cy="1642534"/>
          </a:xfrm>
          <a:prstGeom prst="rect">
            <a:avLst/>
          </a:prstGeom>
        </p:spPr>
      </p:pic>
      <p:pic>
        <p:nvPicPr>
          <p:cNvPr id="11" name="Picture 10" descr="Typewriter_by_bloodXoran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3124201"/>
            <a:ext cx="3733800" cy="3501475"/>
          </a:xfrm>
          <a:prstGeom prst="rect">
            <a:avLst/>
          </a:prstGeom>
        </p:spPr>
      </p:pic>
      <p:sp>
        <p:nvSpPr>
          <p:cNvPr id="12" name="Striped Right Arrow 11"/>
          <p:cNvSpPr/>
          <p:nvPr/>
        </p:nvSpPr>
        <p:spPr>
          <a:xfrm>
            <a:off x="4876800" y="4419600"/>
            <a:ext cx="1524000" cy="1143000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5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perform a resize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Let's just focus on growing, because that's what you need to do in your project</a:t>
            </a:r>
          </a:p>
          <a:p>
            <a:r>
              <a:rPr lang="en-US" dirty="0"/>
              <a:t>If we are just doubling the image, we create a new image whose width and height are twice the original</a:t>
            </a:r>
          </a:p>
          <a:p>
            <a:r>
              <a:rPr lang="en-US" dirty="0"/>
              <a:t>Then, we go through the new image, copying the pixels from the original using pixels whose column and row are half as big as the ones we are putting into the new image</a:t>
            </a:r>
          </a:p>
        </p:txBody>
      </p:sp>
    </p:spTree>
    <p:extLst>
      <p:ext uri="{BB962C8B-B14F-4D97-AF65-F5344CB8AC3E}">
        <p14:creationId xmlns:p14="http://schemas.microsoft.com/office/powerpoint/2010/main" val="250680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Resizing example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Doubling an image</a:t>
            </a:r>
          </a:p>
          <a:p>
            <a:r>
              <a:rPr lang="en-US" dirty="0"/>
              <a:t>Each old pixels maps </a:t>
            </a:r>
            <a:r>
              <a:rPr lang="en-US"/>
              <a:t>to </a:t>
            </a:r>
            <a:br>
              <a:rPr lang="en-US"/>
            </a:br>
            <a:r>
              <a:rPr lang="en-US"/>
              <a:t>four </a:t>
            </a:r>
            <a:r>
              <a:rPr lang="en-US" dirty="0"/>
              <a:t>new ones</a:t>
            </a:r>
          </a:p>
          <a:p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5562600" y="1981200"/>
          <a:ext cx="4648200" cy="457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9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9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9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9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9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+mn-lt"/>
                          <a:cs typeface="Courier New" pitchFamily="49" charset="0"/>
                        </a:rPr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+mn-lt"/>
                          <a:cs typeface="Courier New" pitchFamily="49" charset="0"/>
                        </a:rPr>
                        <a:t>A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+mn-lt"/>
                          <a:cs typeface="Courier New" pitchFamily="49" charset="0"/>
                        </a:rPr>
                        <a:t>B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+mn-lt"/>
                          <a:cs typeface="Courier New" pitchFamily="49" charset="0"/>
                        </a:rPr>
                        <a:t>B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+mn-lt"/>
                          <a:cs typeface="Courier New" pitchFamily="49" charset="0"/>
                        </a:rPr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+mn-lt"/>
                          <a:cs typeface="Courier New" pitchFamily="49" charset="0"/>
                        </a:rPr>
                        <a:t>A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+mn-lt"/>
                          <a:cs typeface="Courier New" pitchFamily="49" charset="0"/>
                        </a:rPr>
                        <a:t>B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+mn-lt"/>
                          <a:cs typeface="Courier New" pitchFamily="49" charset="0"/>
                        </a:rPr>
                        <a:t>B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+mn-lt"/>
                          <a:cs typeface="Courier New" pitchFamily="49" charset="0"/>
                        </a:rPr>
                        <a:t>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+mn-lt"/>
                          <a:cs typeface="Courier New" pitchFamily="49" charset="0"/>
                        </a:rPr>
                        <a:t>C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+mn-lt"/>
                          <a:cs typeface="Courier New" pitchFamily="49" charset="0"/>
                        </a:rPr>
                        <a:t>D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+mn-lt"/>
                          <a:cs typeface="Courier New" pitchFamily="49" charset="0"/>
                        </a:rPr>
                        <a:t>D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+mn-lt"/>
                          <a:cs typeface="Courier New" pitchFamily="49" charset="0"/>
                        </a:rPr>
                        <a:t>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+mn-lt"/>
                          <a:cs typeface="Courier New" pitchFamily="49" charset="0"/>
                        </a:rPr>
                        <a:t>C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+mn-lt"/>
                          <a:cs typeface="Courier New" pitchFamily="49" charset="0"/>
                        </a:rPr>
                        <a:t>D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+mn-lt"/>
                          <a:cs typeface="Courier New" pitchFamily="49" charset="0"/>
                        </a:rPr>
                        <a:t>D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3" name="Content Placeholder 3"/>
          <p:cNvGraphicFramePr>
            <a:graphicFrameLocks/>
          </p:cNvGraphicFramePr>
          <p:nvPr/>
        </p:nvGraphicFramePr>
        <p:xfrm>
          <a:off x="1752600" y="3810000"/>
          <a:ext cx="2743200" cy="2743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+mn-lt"/>
                          <a:cs typeface="Courier New" pitchFamily="49" charset="0"/>
                        </a:rPr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+mn-lt"/>
                          <a:cs typeface="Courier New" pitchFamily="49" charset="0"/>
                        </a:rPr>
                        <a:t>B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+mn-lt"/>
                          <a:cs typeface="Courier New" pitchFamily="49" charset="0"/>
                        </a:rPr>
                        <a:t>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+mn-lt"/>
                          <a:cs typeface="Courier New" pitchFamily="49" charset="0"/>
                        </a:rPr>
                        <a:t>D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3352800" y="3810000"/>
            <a:ext cx="4038600" cy="1295400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267200" y="3810000"/>
            <a:ext cx="4953000" cy="1371600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429000" y="5638800"/>
            <a:ext cx="4038600" cy="304800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343400" y="5638800"/>
            <a:ext cx="4953000" cy="457200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67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Resizing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This kind of resize works but is crude</a:t>
            </a:r>
          </a:p>
          <a:p>
            <a:r>
              <a:rPr lang="en-US" dirty="0"/>
              <a:t>To shrink an image, a clever resize might average together pixels</a:t>
            </a:r>
          </a:p>
          <a:p>
            <a:r>
              <a:rPr lang="en-US" dirty="0"/>
              <a:t>When growing an image, different techniques can be done to fill in "guesses" for pixels that sit between pixels from the original image, instead of just duplicating them</a:t>
            </a:r>
          </a:p>
          <a:p>
            <a:r>
              <a:rPr lang="en-US" dirty="0"/>
              <a:t>People who program Photoshop have thought long and hard about how to do these tasks better</a:t>
            </a:r>
          </a:p>
        </p:txBody>
      </p:sp>
    </p:spTree>
    <p:extLst>
      <p:ext uri="{BB962C8B-B14F-4D97-AF65-F5344CB8AC3E}">
        <p14:creationId xmlns:p14="http://schemas.microsoft.com/office/powerpoint/2010/main" val="116696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Hierarchy of complexities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775192"/>
            <a:ext cx="4114800" cy="317780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Here is a table of several different complexity measures, in ascending order, with their functions evaluated at </a:t>
            </a:r>
            <a:r>
              <a:rPr lang="en-US" b="1" i="1" dirty="0"/>
              <a:t>n</a:t>
            </a:r>
            <a:r>
              <a:rPr lang="en-US" dirty="0"/>
              <a:t> = 100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105400" y="1828800"/>
          <a:ext cx="65532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Description</a:t>
                      </a: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Big Oh</a:t>
                      </a:r>
                    </a:p>
                  </a:txBody>
                  <a:tcP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/>
                        <a:t>f</a:t>
                      </a:r>
                      <a:r>
                        <a:rPr lang="en-US" sz="2400" dirty="0"/>
                        <a:t>(100)</a:t>
                      </a:r>
                    </a:p>
                  </a:txBody>
                  <a:tcPr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Constant</a:t>
                      </a: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O</a:t>
                      </a:r>
                      <a:r>
                        <a:rPr lang="en-US" sz="2400" dirty="0"/>
                        <a:t>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Logarithmic</a:t>
                      </a: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O</a:t>
                      </a:r>
                      <a:r>
                        <a:rPr lang="en-US" sz="2400" dirty="0"/>
                        <a:t>(log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="1" i="1" dirty="0"/>
                        <a:t>n</a:t>
                      </a:r>
                      <a:r>
                        <a:rPr lang="en-US" sz="2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6.64</a:t>
                      </a:r>
                    </a:p>
                  </a:txBody>
                  <a:tcPr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Linear</a:t>
                      </a: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O</a:t>
                      </a:r>
                      <a:r>
                        <a:rPr lang="en-US" sz="2400" dirty="0"/>
                        <a:t>(</a:t>
                      </a:r>
                      <a:r>
                        <a:rPr lang="en-US" sz="2400" b="1" i="1" dirty="0"/>
                        <a:t>n</a:t>
                      </a:r>
                      <a:r>
                        <a:rPr lang="en-US" sz="2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</a:t>
                      </a:r>
                    </a:p>
                  </a:txBody>
                  <a:tcPr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Linearithmic</a:t>
                      </a:r>
                      <a:endParaRPr lang="en-US" sz="2400" dirty="0"/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O</a:t>
                      </a:r>
                      <a:r>
                        <a:rPr lang="en-US" sz="2400" dirty="0"/>
                        <a:t>(</a:t>
                      </a:r>
                      <a:r>
                        <a:rPr lang="en-US" sz="2400" b="1" i="1" dirty="0"/>
                        <a:t>n</a:t>
                      </a:r>
                      <a:r>
                        <a:rPr lang="en-US" sz="2400" dirty="0"/>
                        <a:t> log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="1" i="1" dirty="0"/>
                        <a:t>n</a:t>
                      </a:r>
                      <a:r>
                        <a:rPr lang="en-US" sz="2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664.39</a:t>
                      </a:r>
                    </a:p>
                  </a:txBody>
                  <a:tcPr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Quadratic</a:t>
                      </a: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O</a:t>
                      </a:r>
                      <a:r>
                        <a:rPr lang="en-US" sz="2400" dirty="0"/>
                        <a:t>(</a:t>
                      </a:r>
                      <a:r>
                        <a:rPr lang="en-US" sz="2400" b="1" i="1" dirty="0"/>
                        <a:t>n</a:t>
                      </a:r>
                      <a:r>
                        <a:rPr lang="en-US" sz="2400" baseline="30000" dirty="0"/>
                        <a:t>2</a:t>
                      </a:r>
                      <a:r>
                        <a:rPr lang="en-US" sz="2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10000</a:t>
                      </a:r>
                    </a:p>
                  </a:txBody>
                  <a:tcPr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Cubic</a:t>
                      </a: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O</a:t>
                      </a:r>
                      <a:r>
                        <a:rPr lang="en-US" sz="2400" dirty="0"/>
                        <a:t>(</a:t>
                      </a:r>
                      <a:r>
                        <a:rPr lang="en-US" sz="2400" b="1" i="1" dirty="0"/>
                        <a:t>n</a:t>
                      </a:r>
                      <a:r>
                        <a:rPr lang="en-US" sz="2400" baseline="30000" dirty="0"/>
                        <a:t>3</a:t>
                      </a:r>
                      <a:r>
                        <a:rPr lang="en-US" sz="2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1000000</a:t>
                      </a:r>
                    </a:p>
                  </a:txBody>
                  <a:tcPr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Exponential</a:t>
                      </a: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O</a:t>
                      </a:r>
                      <a:r>
                        <a:rPr lang="en-US" sz="2400" dirty="0"/>
                        <a:t>(2</a:t>
                      </a:r>
                      <a:r>
                        <a:rPr lang="en-US" sz="2400" b="1" i="1" baseline="30000" dirty="0"/>
                        <a:t>n</a:t>
                      </a:r>
                      <a:r>
                        <a:rPr lang="en-US" sz="2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1.27 x 10</a:t>
                      </a:r>
                      <a:r>
                        <a:rPr lang="en-US" sz="2400" baseline="30000" dirty="0"/>
                        <a:t>30</a:t>
                      </a:r>
                    </a:p>
                  </a:txBody>
                  <a:tcPr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Factorial</a:t>
                      </a: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O</a:t>
                      </a:r>
                      <a:r>
                        <a:rPr lang="en-US" sz="2400" dirty="0"/>
                        <a:t>(</a:t>
                      </a:r>
                      <a:r>
                        <a:rPr lang="en-US" sz="2400" b="1" i="1" dirty="0"/>
                        <a:t>n</a:t>
                      </a:r>
                      <a:r>
                        <a:rPr lang="en-US" sz="2400" dirty="0"/>
                        <a:t>!)</a:t>
                      </a:r>
                    </a:p>
                  </a:txBody>
                  <a:tcP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9.33 x 10</a:t>
                      </a:r>
                      <a:r>
                        <a:rPr lang="en-US" sz="2400" baseline="30000" dirty="0"/>
                        <a:t>157</a:t>
                      </a:r>
                    </a:p>
                  </a:txBody>
                  <a:tcPr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319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2B561-E3DC-F72F-B616-F9785B741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342DB-E5E5-88CE-CC69-4C92571A8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312256"/>
            <a:ext cx="10136188" cy="505679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Project 4 is </a:t>
            </a:r>
            <a:r>
              <a:rPr lang="en-US"/>
              <a:t>due today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/>
              <a:t>Project 5 is available: due December 3</a:t>
            </a:r>
          </a:p>
          <a:p>
            <a:pPr>
              <a:lnSpc>
                <a:spcPct val="100000"/>
              </a:lnSpc>
            </a:pPr>
            <a:r>
              <a:rPr lang="en-US"/>
              <a:t>Read Chapter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82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implications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2"/>
            <a:ext cx="4419600" cy="4549408"/>
          </a:xfrm>
        </p:spPr>
        <p:txBody>
          <a:bodyPr>
            <a:normAutofit/>
          </a:bodyPr>
          <a:lstStyle/>
          <a:p>
            <a:r>
              <a:rPr lang="en-US" dirty="0"/>
              <a:t>Computers get faster, but not in unlimited ways</a:t>
            </a:r>
          </a:p>
          <a:p>
            <a:r>
              <a:rPr lang="en-US" dirty="0"/>
              <a:t>If computers get 10 times faster, here is how much a problem from each class could grow and still be solvable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029200" y="1992496"/>
          <a:ext cx="6858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914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Description</a:t>
                      </a: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Big Oh</a:t>
                      </a:r>
                    </a:p>
                  </a:txBody>
                  <a:tcP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Increase in Size</a:t>
                      </a:r>
                    </a:p>
                  </a:txBody>
                  <a:tcPr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14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Constant</a:t>
                      </a: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O</a:t>
                      </a:r>
                      <a:r>
                        <a:rPr lang="en-US" sz="2400" dirty="0"/>
                        <a:t>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Unlimited</a:t>
                      </a:r>
                    </a:p>
                  </a:txBody>
                  <a:tcPr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14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Logarithmic</a:t>
                      </a: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O</a:t>
                      </a:r>
                      <a:r>
                        <a:rPr lang="en-US" sz="2400" dirty="0"/>
                        <a:t>(log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="1" i="1" dirty="0"/>
                        <a:t>n</a:t>
                      </a:r>
                      <a:r>
                        <a:rPr lang="en-US" sz="2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1000</a:t>
                      </a:r>
                    </a:p>
                  </a:txBody>
                  <a:tcPr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14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Linear</a:t>
                      </a: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O</a:t>
                      </a:r>
                      <a:r>
                        <a:rPr lang="en-US" sz="2400" dirty="0"/>
                        <a:t>(</a:t>
                      </a:r>
                      <a:r>
                        <a:rPr lang="en-US" sz="2400" b="1" i="1" dirty="0"/>
                        <a:t>n</a:t>
                      </a:r>
                      <a:r>
                        <a:rPr lang="en-US" sz="2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14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Linearithmic</a:t>
                      </a:r>
                      <a:endParaRPr lang="en-US" sz="2400" dirty="0"/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O</a:t>
                      </a:r>
                      <a:r>
                        <a:rPr lang="en-US" sz="2400" dirty="0"/>
                        <a:t>(</a:t>
                      </a:r>
                      <a:r>
                        <a:rPr lang="en-US" sz="2400" b="1" i="1" dirty="0"/>
                        <a:t>n</a:t>
                      </a:r>
                      <a:r>
                        <a:rPr lang="en-US" sz="2400" dirty="0"/>
                        <a:t> log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="1" i="1" dirty="0"/>
                        <a:t>n</a:t>
                      </a:r>
                      <a:r>
                        <a:rPr lang="en-US" sz="2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14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Quadratic</a:t>
                      </a: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O</a:t>
                      </a:r>
                      <a:r>
                        <a:rPr lang="en-US" sz="2400" dirty="0"/>
                        <a:t>(</a:t>
                      </a:r>
                      <a:r>
                        <a:rPr lang="en-US" sz="2400" b="1" i="1" dirty="0"/>
                        <a:t>n</a:t>
                      </a:r>
                      <a:r>
                        <a:rPr lang="en-US" sz="2400" baseline="30000" dirty="0"/>
                        <a:t>2</a:t>
                      </a:r>
                      <a:r>
                        <a:rPr lang="en-US" sz="2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3-4</a:t>
                      </a:r>
                    </a:p>
                  </a:txBody>
                  <a:tcPr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914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Cubic</a:t>
                      </a: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O</a:t>
                      </a:r>
                      <a:r>
                        <a:rPr lang="en-US" sz="2400" dirty="0"/>
                        <a:t>(</a:t>
                      </a:r>
                      <a:r>
                        <a:rPr lang="en-US" sz="2400" b="1" i="1" dirty="0"/>
                        <a:t>n</a:t>
                      </a:r>
                      <a:r>
                        <a:rPr lang="en-US" sz="2400" baseline="30000" dirty="0"/>
                        <a:t>3</a:t>
                      </a:r>
                      <a:r>
                        <a:rPr lang="en-US" sz="2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2-3</a:t>
                      </a:r>
                    </a:p>
                  </a:txBody>
                  <a:tcPr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368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Exponential</a:t>
                      </a: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O</a:t>
                      </a:r>
                      <a:r>
                        <a:rPr lang="en-US" sz="2400" dirty="0"/>
                        <a:t>(2</a:t>
                      </a:r>
                      <a:r>
                        <a:rPr lang="en-US" sz="2400" b="1" i="1" baseline="30000" dirty="0"/>
                        <a:t>n</a:t>
                      </a:r>
                      <a:r>
                        <a:rPr lang="en-US" sz="2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Hardly changes</a:t>
                      </a:r>
                      <a:endParaRPr lang="en-US" sz="2400" baseline="30000" dirty="0"/>
                    </a:p>
                  </a:txBody>
                  <a:tcPr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368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Factorial</a:t>
                      </a: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O</a:t>
                      </a:r>
                      <a:r>
                        <a:rPr lang="en-US" sz="2400" dirty="0"/>
                        <a:t>(</a:t>
                      </a:r>
                      <a:r>
                        <a:rPr lang="en-US" sz="2400" b="1" i="1" dirty="0"/>
                        <a:t>n</a:t>
                      </a:r>
                      <a:r>
                        <a:rPr lang="en-US" sz="2400" dirty="0"/>
                        <a:t>!)</a:t>
                      </a:r>
                    </a:p>
                  </a:txBody>
                  <a:tcP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Hardly changes</a:t>
                      </a:r>
                      <a:endParaRPr lang="en-US" sz="2400" baseline="30000" dirty="0"/>
                    </a:p>
                  </a:txBody>
                  <a:tcPr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916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of thumb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There is nothing better than constant time</a:t>
            </a:r>
          </a:p>
          <a:p>
            <a:pPr>
              <a:spcBef>
                <a:spcPts val="600"/>
              </a:spcBef>
            </a:pPr>
            <a:r>
              <a:rPr lang="en-US" dirty="0"/>
              <a:t>Logarithmic time means that the problem can become </a:t>
            </a:r>
            <a:r>
              <a:rPr lang="en-US" b="1" dirty="0"/>
              <a:t>much</a:t>
            </a:r>
            <a:r>
              <a:rPr lang="en-US" dirty="0"/>
              <a:t> larger and only take a little longer</a:t>
            </a:r>
          </a:p>
          <a:p>
            <a:r>
              <a:rPr lang="en-US" dirty="0"/>
              <a:t>Linear time means that time grows with the problem</a:t>
            </a:r>
          </a:p>
          <a:p>
            <a:r>
              <a:rPr lang="en-US" dirty="0" err="1"/>
              <a:t>Linearithmic</a:t>
            </a:r>
            <a:r>
              <a:rPr lang="en-US" dirty="0"/>
              <a:t> time is just a little worse than linear</a:t>
            </a:r>
          </a:p>
          <a:p>
            <a:r>
              <a:rPr lang="en-US" dirty="0"/>
              <a:t>Quadratic time means that expanding the problem size significantly could make it impractical</a:t>
            </a:r>
          </a:p>
          <a:p>
            <a:r>
              <a:rPr lang="en-US" dirty="0"/>
              <a:t>Cubic time is about the reasonable maximum if we expect the problem to grow</a:t>
            </a:r>
          </a:p>
          <a:p>
            <a:r>
              <a:rPr lang="en-US" dirty="0"/>
              <a:t>Exponential and factorial time mean that we cannot solve anything but the most trivial problem instances</a:t>
            </a:r>
          </a:p>
        </p:txBody>
      </p:sp>
    </p:spTree>
    <p:extLst>
      <p:ext uri="{BB962C8B-B14F-4D97-AF65-F5344CB8AC3E}">
        <p14:creationId xmlns:p14="http://schemas.microsoft.com/office/powerpoint/2010/main" val="133970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219200"/>
            <a:ext cx="10972800" cy="173000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Remember, there are multiple levels of memory on a computer</a:t>
            </a:r>
          </a:p>
          <a:p>
            <a:r>
              <a:rPr lang="en-US" dirty="0"/>
              <a:t>Each next level is on the order of 500 times larger and 500 times slower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2635105" y="2971800"/>
          <a:ext cx="7136784" cy="3610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18"/>
          <p:cNvGrpSpPr/>
          <p:nvPr/>
        </p:nvGrpSpPr>
        <p:grpSpPr>
          <a:xfrm>
            <a:off x="1339706" y="4972789"/>
            <a:ext cx="9861146" cy="923584"/>
            <a:chOff x="76200" y="5181600"/>
            <a:chExt cx="8949497" cy="838200"/>
          </a:xfrm>
        </p:grpSpPr>
        <p:sp>
          <p:nvSpPr>
            <p:cNvPr id="8" name="Curved Left Arrow 7"/>
            <p:cNvSpPr/>
            <p:nvPr/>
          </p:nvSpPr>
          <p:spPr>
            <a:xfrm flipV="1">
              <a:off x="7924800" y="5181600"/>
              <a:ext cx="457200" cy="838200"/>
            </a:xfrm>
            <a:prstGeom prst="curvedLef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Curved Right Arrow 10"/>
            <p:cNvSpPr/>
            <p:nvPr/>
          </p:nvSpPr>
          <p:spPr>
            <a:xfrm>
              <a:off x="698598" y="5181600"/>
              <a:ext cx="457200" cy="838200"/>
            </a:xfrm>
            <a:prstGeom prst="curved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6200" y="5436512"/>
              <a:ext cx="677108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b="1" dirty="0">
                  <a:cs typeface="Courier New" pitchFamily="49" charset="0"/>
                </a:rPr>
                <a:t>500X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348589" y="5436512"/>
              <a:ext cx="677108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b="1" dirty="0">
                  <a:cs typeface="Courier New" pitchFamily="49" charset="0"/>
                </a:rPr>
                <a:t>500X</a:t>
              </a:r>
            </a:p>
          </p:txBody>
        </p:sp>
      </p:grpSp>
      <p:grpSp>
        <p:nvGrpSpPr>
          <p:cNvPr id="5" name="Group 19"/>
          <p:cNvGrpSpPr/>
          <p:nvPr/>
        </p:nvGrpSpPr>
        <p:grpSpPr>
          <a:xfrm>
            <a:off x="1334290" y="3153173"/>
            <a:ext cx="9867110" cy="1600201"/>
            <a:chOff x="70785" y="3424535"/>
            <a:chExt cx="8954912" cy="1452265"/>
          </a:xfrm>
        </p:grpSpPr>
        <p:sp>
          <p:nvSpPr>
            <p:cNvPr id="7" name="Curved Left Arrow 6"/>
            <p:cNvSpPr/>
            <p:nvPr/>
          </p:nvSpPr>
          <p:spPr>
            <a:xfrm flipV="1">
              <a:off x="7924800" y="4038600"/>
              <a:ext cx="457200" cy="838200"/>
            </a:xfrm>
            <a:prstGeom prst="curvedLef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Curved Right Arrow 9"/>
            <p:cNvSpPr/>
            <p:nvPr/>
          </p:nvSpPr>
          <p:spPr>
            <a:xfrm>
              <a:off x="698098" y="4038600"/>
              <a:ext cx="457200" cy="838200"/>
            </a:xfrm>
            <a:prstGeom prst="curved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0785" y="4221777"/>
              <a:ext cx="677108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b="1" dirty="0">
                  <a:cs typeface="Courier New" pitchFamily="49" charset="0"/>
                </a:rPr>
                <a:t>500X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348589" y="4221777"/>
              <a:ext cx="677108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b="1" dirty="0">
                  <a:cs typeface="Courier New" pitchFamily="49" charset="0"/>
                </a:rPr>
                <a:t>500X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04800" y="3424535"/>
              <a:ext cx="740908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2400" b="1" dirty="0">
                  <a:cs typeface="Courier New" pitchFamily="49" charset="0"/>
                </a:rPr>
                <a:t>Size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01000" y="3424535"/>
              <a:ext cx="1018227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2400" b="1" dirty="0">
                  <a:cs typeface="Courier New" pitchFamily="49" charset="0"/>
                </a:rPr>
                <a:t>Speed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068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speed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can do a lot of number crunching without leaving cache, that will be very fast</a:t>
            </a:r>
          </a:p>
          <a:p>
            <a:r>
              <a:rPr lang="en-US" dirty="0"/>
              <a:t>If you have to fetch data from RAM, that will slow things down</a:t>
            </a:r>
          </a:p>
          <a:p>
            <a:r>
              <a:rPr lang="en-US" dirty="0"/>
              <a:t>If you have to read and write data to the hard drive (unavoidable with large pieces of data like digital movies), you will slow things down a lot</a:t>
            </a:r>
          </a:p>
        </p:txBody>
      </p:sp>
    </p:spTree>
    <p:extLst>
      <p:ext uri="{BB962C8B-B14F-4D97-AF65-F5344CB8AC3E}">
        <p14:creationId xmlns:p14="http://schemas.microsoft.com/office/powerpoint/2010/main" val="312985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Memory can be easier to estimate than running time</a:t>
            </a:r>
          </a:p>
          <a:p>
            <a:r>
              <a:rPr lang="en-US" dirty="0"/>
              <a:t>Depending on your input, you will allocate a certain number of objects, arrays, and primitive data types</a:t>
            </a:r>
          </a:p>
          <a:p>
            <a:r>
              <a:rPr lang="en-US" dirty="0"/>
              <a:t>It is possible to count the storage for each item allocated</a:t>
            </a:r>
          </a:p>
          <a:p>
            <a:r>
              <a:rPr lang="en-US" dirty="0"/>
              <a:t>Remember that a reference to an object or an array costs an additional 4 or 8 bytes on top of the size of the object</a:t>
            </a:r>
          </a:p>
        </p:txBody>
      </p:sp>
    </p:spTree>
    <p:extLst>
      <p:ext uri="{BB962C8B-B14F-4D97-AF65-F5344CB8AC3E}">
        <p14:creationId xmlns:p14="http://schemas.microsoft.com/office/powerpoint/2010/main" val="246908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footprints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Here are the sizes of various types in Java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Note that the </a:t>
            </a:r>
            <a:r>
              <a:rPr lang="en-US" b="1" i="1" dirty="0"/>
              <a:t>N</a:t>
            </a:r>
            <a:r>
              <a:rPr lang="en-US" dirty="0"/>
              <a:t> refers to the number of elements in the array or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String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81965" y="2743200"/>
          <a:ext cx="2261235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2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9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Bytes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Courier New" pitchFamily="49" charset="0"/>
                          <a:cs typeface="Courier New" pitchFamily="49" charset="0"/>
                        </a:rPr>
                        <a:t>boolean</a:t>
                      </a:r>
                      <a:endParaRPr lang="en-US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+mn-lt"/>
                          <a:cs typeface="Courier New" pitchFamily="49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urier New" pitchFamily="49" charset="0"/>
                          <a:cs typeface="Courier New" pitchFamily="49" charset="0"/>
                        </a:rPr>
                        <a:t>char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+mn-lt"/>
                          <a:cs typeface="Courier New" pitchFamily="49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Courier New" pitchFamily="49" charset="0"/>
                          <a:cs typeface="Courier New" pitchFamily="49" charset="0"/>
                        </a:rPr>
                        <a:t>int</a:t>
                      </a:r>
                      <a:endParaRPr lang="en-US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+mn-lt"/>
                          <a:cs typeface="Courier New" pitchFamily="49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urier New" pitchFamily="49" charset="0"/>
                          <a:cs typeface="Courier New" pitchFamily="49" charset="0"/>
                        </a:rPr>
                        <a:t>double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+mn-lt"/>
                          <a:cs typeface="Courier New" pitchFamily="49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200400" y="2743200"/>
          <a:ext cx="2762885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6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6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Bytes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Courier New" pitchFamily="49" charset="0"/>
                          <a:cs typeface="Courier New" pitchFamily="49" charset="0"/>
                        </a:rPr>
                        <a:t>boolean</a:t>
                      </a:r>
                      <a:r>
                        <a:rPr lang="en-US" sz="2000" b="1" dirty="0">
                          <a:latin typeface="Courier New" pitchFamily="49" charset="0"/>
                          <a:cs typeface="Courier New" pitchFamily="49" charset="0"/>
                        </a:rPr>
                        <a:t>[]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+mn-lt"/>
                          <a:cs typeface="Courier New" pitchFamily="49" charset="0"/>
                        </a:rPr>
                        <a:t>16</a:t>
                      </a:r>
                      <a:r>
                        <a:rPr lang="en-US" sz="2000" b="1" baseline="0" dirty="0">
                          <a:latin typeface="+mn-lt"/>
                          <a:cs typeface="Courier New" pitchFamily="49" charset="0"/>
                        </a:rPr>
                        <a:t> + </a:t>
                      </a:r>
                      <a:r>
                        <a:rPr lang="en-US" sz="2000" b="1" i="1" baseline="0" dirty="0">
                          <a:latin typeface="+mn-lt"/>
                          <a:cs typeface="Courier New" pitchFamily="49" charset="0"/>
                        </a:rPr>
                        <a:t>N</a:t>
                      </a:r>
                      <a:endParaRPr lang="en-US" sz="2000" b="1" i="1" dirty="0">
                        <a:latin typeface="+mn-lt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urier New" pitchFamily="49" charset="0"/>
                          <a:cs typeface="Courier New" pitchFamily="49" charset="0"/>
                        </a:rPr>
                        <a:t>char[]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+mn-lt"/>
                          <a:cs typeface="Courier New" pitchFamily="49" charset="0"/>
                        </a:rPr>
                        <a:t>16</a:t>
                      </a:r>
                      <a:r>
                        <a:rPr lang="en-US" sz="2000" b="1" baseline="0" dirty="0">
                          <a:latin typeface="+mn-lt"/>
                          <a:cs typeface="Courier New" pitchFamily="49" charset="0"/>
                        </a:rPr>
                        <a:t> + 2</a:t>
                      </a:r>
                      <a:r>
                        <a:rPr lang="en-US" sz="2000" b="1" i="1" baseline="0" dirty="0">
                          <a:latin typeface="+mn-lt"/>
                          <a:cs typeface="Courier New" pitchFamily="49" charset="0"/>
                        </a:rPr>
                        <a:t>N</a:t>
                      </a:r>
                      <a:endParaRPr lang="en-US" sz="2000" b="1" i="1" dirty="0">
                        <a:latin typeface="+mn-lt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Courier New" pitchFamily="49" charset="0"/>
                          <a:cs typeface="Courier New" pitchFamily="49" charset="0"/>
                        </a:rPr>
                        <a:t>int</a:t>
                      </a:r>
                      <a:r>
                        <a:rPr lang="en-US" sz="2000" b="1" dirty="0">
                          <a:latin typeface="Courier New" pitchFamily="49" charset="0"/>
                          <a:cs typeface="Courier New" pitchFamily="49" charset="0"/>
                        </a:rPr>
                        <a:t>[]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+mn-lt"/>
                          <a:cs typeface="Courier New" pitchFamily="49" charset="0"/>
                        </a:rPr>
                        <a:t>16 + 4</a:t>
                      </a:r>
                      <a:r>
                        <a:rPr lang="en-US" sz="2000" b="1" i="1" dirty="0">
                          <a:latin typeface="+mn-lt"/>
                          <a:cs typeface="Courier New" pitchFamily="49" charset="0"/>
                        </a:rPr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urier New" pitchFamily="49" charset="0"/>
                          <a:cs typeface="Courier New" pitchFamily="49" charset="0"/>
                        </a:rPr>
                        <a:t>double[]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+mn-lt"/>
                          <a:cs typeface="Courier New" pitchFamily="49" charset="0"/>
                        </a:rPr>
                        <a:t>16 + 8</a:t>
                      </a:r>
                      <a:r>
                        <a:rPr lang="en-US" sz="2000" b="1" i="1" dirty="0">
                          <a:latin typeface="+mn-lt"/>
                          <a:cs typeface="Courier New" pitchFamily="49" charset="0"/>
                        </a:rPr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504940" y="2743200"/>
          <a:ext cx="515366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0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2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8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Bytes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+mn-lt"/>
                          <a:cs typeface="Courier New" pitchFamily="49" charset="0"/>
                        </a:rPr>
                        <a:t>reference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+mn-lt"/>
                          <a:cs typeface="Courier New" pitchFamily="49" charset="0"/>
                        </a:rPr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urier New" pitchFamily="49" charset="0"/>
                          <a:cs typeface="Courier New" pitchFamily="49" charset="0"/>
                        </a:rPr>
                        <a:t>String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+mn-lt"/>
                          <a:cs typeface="Courier New" pitchFamily="49" charset="0"/>
                        </a:rPr>
                        <a:t>40</a:t>
                      </a:r>
                      <a:r>
                        <a:rPr lang="en-US" sz="2000" b="1" baseline="0" dirty="0">
                          <a:latin typeface="+mn-lt"/>
                          <a:cs typeface="Courier New" pitchFamily="49" charset="0"/>
                        </a:rPr>
                        <a:t> + 2</a:t>
                      </a:r>
                      <a:r>
                        <a:rPr lang="en-US" sz="2000" b="1" i="1" baseline="0" dirty="0">
                          <a:latin typeface="+mn-lt"/>
                          <a:cs typeface="Courier New" pitchFamily="49" charset="0"/>
                        </a:rPr>
                        <a:t>N</a:t>
                      </a:r>
                      <a:endParaRPr lang="en-US" sz="2000" b="1" i="1" dirty="0">
                        <a:latin typeface="+mn-lt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+mn-lt"/>
                          <a:cs typeface="Courier New" pitchFamily="49" charset="0"/>
                        </a:rPr>
                        <a:t>object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+mn-lt"/>
                          <a:cs typeface="Courier New" pitchFamily="49" charset="0"/>
                        </a:rPr>
                        <a:t>8 + size of members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7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+mn-lt"/>
                          <a:cs typeface="Courier New" pitchFamily="49" charset="0"/>
                        </a:rPr>
                        <a:t>array of objects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+mn-lt"/>
                          <a:cs typeface="Courier New" pitchFamily="49" charset="0"/>
                        </a:rPr>
                        <a:t>16 </a:t>
                      </a:r>
                      <a:r>
                        <a:rPr lang="en-US" sz="2000" b="1">
                          <a:latin typeface="+mn-lt"/>
                          <a:cs typeface="Courier New" pitchFamily="49" charset="0"/>
                        </a:rPr>
                        <a:t>+ (8 </a:t>
                      </a:r>
                      <a:r>
                        <a:rPr lang="en-US" sz="2000" b="1" dirty="0">
                          <a:latin typeface="+mn-lt"/>
                          <a:cs typeface="Courier New" pitchFamily="49" charset="0"/>
                        </a:rPr>
                        <a:t>+ size of members)</a:t>
                      </a:r>
                      <a:r>
                        <a:rPr lang="en-US" sz="2000" b="1" i="1" dirty="0">
                          <a:latin typeface="+mn-lt"/>
                          <a:cs typeface="Courier New" pitchFamily="49" charset="0"/>
                        </a:rPr>
                        <a:t>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443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/>
              <a:t>On Monday,</a:t>
            </a:r>
          </a:p>
          <a:p>
            <a:pPr lvl="1"/>
            <a:r>
              <a:rPr lang="en-US"/>
              <a:t>Searching</a:t>
            </a:r>
          </a:p>
          <a:p>
            <a:pPr lvl="1"/>
            <a:r>
              <a:rPr lang="en-US"/>
              <a:t>Sorting</a:t>
            </a:r>
          </a:p>
          <a:p>
            <a:pPr lvl="1"/>
            <a:r>
              <a:rPr lang="en-US"/>
              <a:t>Inheritance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159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80B7F-5E13-07C3-8309-C0C7ECFDA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66B48-39E6-913D-8C1D-A1962BDAD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4F379-43EA-2015-49C9-53A0B4D12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312256"/>
            <a:ext cx="10136188" cy="5056794"/>
          </a:xfrm>
        </p:spPr>
        <p:txBody>
          <a:bodyPr>
            <a:normAutofit/>
          </a:bodyPr>
          <a:lstStyle/>
          <a:p>
            <a:r>
              <a:rPr lang="en-US" sz="3600"/>
              <a:t>Last time: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3200"/>
              <a:t>Images</a:t>
            </a:r>
          </a:p>
        </p:txBody>
      </p:sp>
    </p:spTree>
    <p:extLst>
      <p:ext uri="{BB962C8B-B14F-4D97-AF65-F5344CB8AC3E}">
        <p14:creationId xmlns:p14="http://schemas.microsoft.com/office/powerpoint/2010/main" val="104823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>
                <a:latin typeface="Courier New" pitchFamily="49" charset="0"/>
                <a:cs typeface="Courier New" pitchFamily="49" charset="0"/>
              </a:rPr>
              <a:t>Picture</a:t>
            </a:r>
            <a:r>
              <a:rPr lang="en-US" dirty="0"/>
              <a:t>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Everything you'd want a picture to do: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943301"/>
              </p:ext>
            </p:extLst>
          </p:nvPr>
        </p:nvGraphicFramePr>
        <p:xfrm>
          <a:off x="1141412" y="2133600"/>
          <a:ext cx="9906000" cy="4228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4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1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43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Method</a:t>
                      </a: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Use</a:t>
                      </a:r>
                    </a:p>
                  </a:txBody>
                  <a:tcPr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438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Courier New" pitchFamily="49" charset="0"/>
                          <a:cs typeface="Courier New" pitchFamily="49" charset="0"/>
                        </a:rPr>
                        <a:t>Picture(String</a:t>
                      </a:r>
                      <a:r>
                        <a:rPr lang="en-US" sz="2000" b="1" baseline="0" dirty="0">
                          <a:latin typeface="Courier New" pitchFamily="49" charset="0"/>
                          <a:cs typeface="Courier New" pitchFamily="49" charset="0"/>
                        </a:rPr>
                        <a:t> file)</a:t>
                      </a:r>
                      <a:endParaRPr lang="en-US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+mn-lt"/>
                          <a:cs typeface="+mn-cs"/>
                        </a:rPr>
                        <a:t>Creates</a:t>
                      </a:r>
                      <a:r>
                        <a:rPr lang="en-US" sz="2000" b="0" baseline="0" dirty="0">
                          <a:latin typeface="+mn-lt"/>
                          <a:cs typeface="+mn-cs"/>
                        </a:rPr>
                        <a:t> a </a:t>
                      </a:r>
                      <a:r>
                        <a:rPr lang="en-US" sz="2000" b="1" baseline="0" dirty="0">
                          <a:latin typeface="Courier New" pitchFamily="49" charset="0"/>
                          <a:cs typeface="Courier New" pitchFamily="49" charset="0"/>
                        </a:rPr>
                        <a:t>Picture</a:t>
                      </a:r>
                      <a:r>
                        <a:rPr lang="en-US" sz="2000" b="0" baseline="0" dirty="0">
                          <a:latin typeface="+mn-lt"/>
                          <a:cs typeface="+mn-cs"/>
                        </a:rPr>
                        <a:t> from a file</a:t>
                      </a:r>
                      <a:endParaRPr lang="en-US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45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Courier New" pitchFamily="49" charset="0"/>
                          <a:cs typeface="Courier New" pitchFamily="49" charset="0"/>
                        </a:rPr>
                        <a:t>Picture(</a:t>
                      </a:r>
                      <a:r>
                        <a:rPr lang="en-US" sz="2000" b="1" dirty="0" err="1">
                          <a:latin typeface="Courier New" pitchFamily="49" charset="0"/>
                          <a:cs typeface="Courier New" pitchFamily="49" charset="0"/>
                        </a:rPr>
                        <a:t>int</a:t>
                      </a:r>
                      <a:r>
                        <a:rPr lang="en-US" sz="2000" b="1" dirty="0">
                          <a:latin typeface="Courier New" pitchFamily="49" charset="0"/>
                          <a:cs typeface="Courier New" pitchFamily="49" charset="0"/>
                        </a:rPr>
                        <a:t> w, </a:t>
                      </a:r>
                      <a:r>
                        <a:rPr lang="en-US" sz="2000" b="1" dirty="0" err="1">
                          <a:latin typeface="Courier New" pitchFamily="49" charset="0"/>
                          <a:cs typeface="Courier New" pitchFamily="49" charset="0"/>
                        </a:rPr>
                        <a:t>int</a:t>
                      </a:r>
                      <a:r>
                        <a:rPr lang="en-US" sz="2000" b="1" dirty="0">
                          <a:latin typeface="Courier New" pitchFamily="49" charset="0"/>
                          <a:cs typeface="Courier New" pitchFamily="49" charset="0"/>
                        </a:rPr>
                        <a:t> h</a:t>
                      </a:r>
                      <a:r>
                        <a:rPr lang="en-US" sz="2000" b="1" baseline="0" dirty="0">
                          <a:latin typeface="Courier New" pitchFamily="49" charset="0"/>
                          <a:cs typeface="Courier New" pitchFamily="49" charset="0"/>
                        </a:rPr>
                        <a:t>)</a:t>
                      </a:r>
                      <a:endParaRPr lang="en-US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Create a</a:t>
                      </a:r>
                      <a:r>
                        <a:rPr lang="en-US" sz="2000" baseline="0" dirty="0"/>
                        <a:t> blank </a:t>
                      </a:r>
                      <a:r>
                        <a:rPr lang="en-US" sz="2000" b="1" baseline="0" dirty="0">
                          <a:latin typeface="Courier New" pitchFamily="49" charset="0"/>
                          <a:cs typeface="Courier New" pitchFamily="49" charset="0"/>
                        </a:rPr>
                        <a:t>Picture</a:t>
                      </a:r>
                      <a:r>
                        <a:rPr lang="en-US" sz="2000" baseline="0" dirty="0"/>
                        <a:t> with width </a:t>
                      </a:r>
                      <a:r>
                        <a:rPr lang="en-US" sz="2000" b="1" baseline="0" dirty="0">
                          <a:latin typeface="Courier New" pitchFamily="49" charset="0"/>
                          <a:cs typeface="Courier New" pitchFamily="49" charset="0"/>
                        </a:rPr>
                        <a:t>w</a:t>
                      </a:r>
                      <a:r>
                        <a:rPr lang="en-US" sz="2000" baseline="0" dirty="0"/>
                        <a:t> and height </a:t>
                      </a:r>
                      <a:r>
                        <a:rPr lang="en-US" sz="2000" b="1" baseline="0" dirty="0">
                          <a:latin typeface="Courier New" pitchFamily="49" charset="0"/>
                          <a:cs typeface="Courier New" pitchFamily="49" charset="0"/>
                        </a:rPr>
                        <a:t>h</a:t>
                      </a:r>
                      <a:endParaRPr lang="en-US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438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latin typeface="Courier New" pitchFamily="49" charset="0"/>
                          <a:cs typeface="Courier New" pitchFamily="49" charset="0"/>
                        </a:rPr>
                        <a:t>int</a:t>
                      </a:r>
                      <a:r>
                        <a:rPr lang="en-US" sz="2000" b="1" baseline="0" dirty="0">
                          <a:latin typeface="Courier New" pitchFamily="49" charset="0"/>
                          <a:cs typeface="Courier New" pitchFamily="49" charset="0"/>
                        </a:rPr>
                        <a:t> width()</a:t>
                      </a:r>
                      <a:endParaRPr lang="en-US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Return the width of the image</a:t>
                      </a:r>
                      <a:endParaRPr lang="en-US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0075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latin typeface="Courier New" pitchFamily="49" charset="0"/>
                          <a:cs typeface="Courier New" pitchFamily="49" charset="0"/>
                        </a:rPr>
                        <a:t>int</a:t>
                      </a:r>
                      <a:r>
                        <a:rPr lang="en-US" sz="2000" b="1" dirty="0">
                          <a:latin typeface="Courier New" pitchFamily="49" charset="0"/>
                          <a:cs typeface="Courier New" pitchFamily="49" charset="0"/>
                        </a:rPr>
                        <a:t> height()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Return the height of the image</a:t>
                      </a:r>
                      <a:endParaRPr lang="en-US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438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Courier New" pitchFamily="49" charset="0"/>
                          <a:cs typeface="Courier New" pitchFamily="49" charset="0"/>
                        </a:rPr>
                        <a:t>Color get(</a:t>
                      </a:r>
                      <a:r>
                        <a:rPr lang="en-US" sz="2000" b="1" dirty="0" err="1">
                          <a:latin typeface="Courier New" pitchFamily="49" charset="0"/>
                          <a:cs typeface="Courier New" pitchFamily="49" charset="0"/>
                        </a:rPr>
                        <a:t>int</a:t>
                      </a:r>
                      <a:r>
                        <a:rPr lang="en-US" sz="2000" b="1" dirty="0">
                          <a:latin typeface="Courier New" pitchFamily="49" charset="0"/>
                          <a:cs typeface="Courier New" pitchFamily="49" charset="0"/>
                        </a:rPr>
                        <a:t> x, </a:t>
                      </a:r>
                      <a:r>
                        <a:rPr lang="en-US" sz="2000" b="1" dirty="0" err="1">
                          <a:latin typeface="Courier New" pitchFamily="49" charset="0"/>
                          <a:cs typeface="Courier New" pitchFamily="49" charset="0"/>
                        </a:rPr>
                        <a:t>int</a:t>
                      </a:r>
                      <a:r>
                        <a:rPr lang="en-US" sz="2000" b="1" dirty="0">
                          <a:latin typeface="Courier New" pitchFamily="49" charset="0"/>
                          <a:cs typeface="Courier New" pitchFamily="49" charset="0"/>
                        </a:rPr>
                        <a:t> y)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Return the </a:t>
                      </a:r>
                      <a:r>
                        <a:rPr lang="en-US" sz="2000" b="1" dirty="0">
                          <a:latin typeface="Courier New" pitchFamily="49" charset="0"/>
                          <a:cs typeface="Courier New" pitchFamily="49" charset="0"/>
                        </a:rPr>
                        <a:t>Color</a:t>
                      </a:r>
                      <a:r>
                        <a:rPr lang="en-US" sz="2000" baseline="0" dirty="0"/>
                        <a:t> of the pixel at (</a:t>
                      </a:r>
                      <a:r>
                        <a:rPr lang="en-US" sz="2000" b="1" baseline="0" dirty="0" err="1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r>
                        <a:rPr lang="en-US" sz="2000" baseline="0" dirty="0" err="1"/>
                        <a:t>,</a:t>
                      </a:r>
                      <a:r>
                        <a:rPr lang="en-US" sz="2000" b="1" baseline="0" dirty="0" err="1">
                          <a:latin typeface="Courier New" pitchFamily="49" charset="0"/>
                          <a:cs typeface="Courier New" pitchFamily="49" charset="0"/>
                        </a:rPr>
                        <a:t>y</a:t>
                      </a:r>
                      <a:r>
                        <a:rPr lang="en-US" sz="2000" baseline="0" dirty="0"/>
                        <a:t>)</a:t>
                      </a:r>
                      <a:endParaRPr lang="en-US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3438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Courier New" pitchFamily="49" charset="0"/>
                          <a:cs typeface="Courier New" pitchFamily="49" charset="0"/>
                        </a:rPr>
                        <a:t>void set(</a:t>
                      </a:r>
                      <a:r>
                        <a:rPr lang="en-US" sz="2000" b="1" dirty="0" err="1">
                          <a:latin typeface="Courier New" pitchFamily="49" charset="0"/>
                          <a:cs typeface="Courier New" pitchFamily="49" charset="0"/>
                        </a:rPr>
                        <a:t>int</a:t>
                      </a:r>
                      <a:r>
                        <a:rPr lang="en-US" sz="2000" b="1" dirty="0">
                          <a:latin typeface="Courier New" pitchFamily="49" charset="0"/>
                          <a:cs typeface="Courier New" pitchFamily="49" charset="0"/>
                        </a:rPr>
                        <a:t> x, </a:t>
                      </a:r>
                      <a:r>
                        <a:rPr lang="en-US" sz="2000" b="1" dirty="0" err="1">
                          <a:latin typeface="Courier New" pitchFamily="49" charset="0"/>
                          <a:cs typeface="Courier New" pitchFamily="49" charset="0"/>
                        </a:rPr>
                        <a:t>int</a:t>
                      </a:r>
                      <a:r>
                        <a:rPr lang="en-US" sz="2000" b="1" dirty="0">
                          <a:latin typeface="Courier New" pitchFamily="49" charset="0"/>
                          <a:cs typeface="Courier New" pitchFamily="49" charset="0"/>
                        </a:rPr>
                        <a:t> y, Color c)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Set the </a:t>
                      </a:r>
                      <a:r>
                        <a:rPr lang="en-US" sz="2000" b="1" dirty="0">
                          <a:latin typeface="Courier New" pitchFamily="49" charset="0"/>
                          <a:cs typeface="Courier New" pitchFamily="49" charset="0"/>
                        </a:rPr>
                        <a:t>Color</a:t>
                      </a:r>
                      <a:r>
                        <a:rPr lang="en-US" sz="2000" baseline="0" dirty="0"/>
                        <a:t> of the pixel at (</a:t>
                      </a:r>
                      <a:r>
                        <a:rPr lang="en-US" sz="20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sz="2000" baseline="0" dirty="0" err="1"/>
                        <a:t>,</a:t>
                      </a:r>
                      <a:r>
                        <a:rPr lang="en-US" sz="2000" b="1" baseline="0" dirty="0" err="1">
                          <a:latin typeface="Courier New" pitchFamily="49" charset="0"/>
                          <a:cs typeface="Courier New" pitchFamily="49" charset="0"/>
                        </a:rPr>
                        <a:t>y</a:t>
                      </a:r>
                      <a:r>
                        <a:rPr lang="en-US" sz="2000" baseline="0" dirty="0"/>
                        <a:t>) to </a:t>
                      </a:r>
                      <a:r>
                        <a:rPr lang="en-US" sz="2000" b="1" baseline="0" dirty="0"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  <a:endParaRPr lang="en-US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34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Courier New" pitchFamily="49" charset="0"/>
                          <a:cs typeface="Courier New" pitchFamily="49" charset="0"/>
                        </a:rPr>
                        <a:t>void show()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Display</a:t>
                      </a:r>
                      <a:r>
                        <a:rPr lang="en-US" sz="2000" baseline="0" dirty="0"/>
                        <a:t> the image</a:t>
                      </a:r>
                      <a:endParaRPr lang="en-US" sz="2000" dirty="0"/>
                    </a:p>
                  </a:txBody>
                  <a:tcPr anchor="ctr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34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Courier New" pitchFamily="49" charset="0"/>
                          <a:cs typeface="Courier New" pitchFamily="49" charset="0"/>
                        </a:rPr>
                        <a:t>void save(String file)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Save the </a:t>
                      </a:r>
                      <a:r>
                        <a:rPr lang="en-US" sz="2000" b="1" dirty="0">
                          <a:latin typeface="Courier New" pitchFamily="49" charset="0"/>
                          <a:cs typeface="Courier New" pitchFamily="49" charset="0"/>
                        </a:rPr>
                        <a:t>Picture</a:t>
                      </a:r>
                      <a:r>
                        <a:rPr lang="en-US" sz="2000" dirty="0"/>
                        <a:t> to a file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3302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Mirroring an image horizontally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Straightforward idea</a:t>
            </a:r>
          </a:p>
          <a:p>
            <a:r>
              <a:rPr lang="en-US" dirty="0"/>
              <a:t>Flip an image around </a:t>
            </a:r>
            <a:r>
              <a:rPr lang="en-US"/>
              <a:t>the </a:t>
            </a:r>
            <a:r>
              <a:rPr lang="en-US" b="1" i="1"/>
              <a:t>y</a:t>
            </a:r>
            <a:r>
              <a:rPr lang="en-US"/>
              <a:t>-axis</a:t>
            </a:r>
          </a:p>
        </p:txBody>
      </p:sp>
      <p:sp>
        <p:nvSpPr>
          <p:cNvPr id="9" name="Left-Right Arrow 8"/>
          <p:cNvSpPr/>
          <p:nvPr/>
        </p:nvSpPr>
        <p:spPr>
          <a:xfrm>
            <a:off x="5105400" y="5286756"/>
            <a:ext cx="2057400" cy="76200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 descr="_The_Storyteller__by_manju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4666488"/>
            <a:ext cx="2438400" cy="1810512"/>
          </a:xfrm>
          <a:prstGeom prst="rect">
            <a:avLst/>
          </a:prstGeom>
        </p:spPr>
      </p:pic>
      <p:pic>
        <p:nvPicPr>
          <p:cNvPr id="11" name="Picture 10" descr="_The_Storyteller__by_manju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467600" y="4648200"/>
            <a:ext cx="2438400" cy="181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1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perform a horizontal mirror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an image with width </a:t>
            </a:r>
            <a:r>
              <a:rPr lang="en-US" b="1" i="1" dirty="0"/>
              <a:t>w</a:t>
            </a:r>
            <a:r>
              <a:rPr lang="en-US" dirty="0"/>
              <a:t> and height </a:t>
            </a:r>
            <a:r>
              <a:rPr lang="en-US" b="1" i="1" dirty="0"/>
              <a:t>h</a:t>
            </a:r>
            <a:r>
              <a:rPr lang="en-US" dirty="0"/>
              <a:t>:</a:t>
            </a:r>
            <a:endParaRPr lang="en-US" b="1" i="1" dirty="0"/>
          </a:p>
          <a:p>
            <a:r>
              <a:rPr lang="en-US" dirty="0"/>
              <a:t>Moving from left to right in the original image, copy each column, storing each column from right to left in the new image</a:t>
            </a:r>
          </a:p>
        </p:txBody>
      </p:sp>
    </p:spTree>
    <p:extLst>
      <p:ext uri="{BB962C8B-B14F-4D97-AF65-F5344CB8AC3E}">
        <p14:creationId xmlns:p14="http://schemas.microsoft.com/office/powerpoint/2010/main" val="414596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Horizontal mirror example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47800" y="1981200"/>
          <a:ext cx="3657600" cy="457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+mn-lt"/>
                          <a:cs typeface="Courier New" pitchFamily="49" charset="0"/>
                        </a:rPr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+mn-lt"/>
                          <a:cs typeface="Courier New" pitchFamily="49" charset="0"/>
                        </a:rPr>
                        <a:t>B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+mn-lt"/>
                          <a:cs typeface="Courier New" pitchFamily="49" charset="0"/>
                        </a:rPr>
                        <a:t>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+mn-lt"/>
                          <a:cs typeface="Courier New" pitchFamily="49" charset="0"/>
                        </a:rPr>
                        <a:t>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Content Placeholder 3"/>
          <p:cNvGraphicFramePr>
            <a:graphicFrameLocks/>
          </p:cNvGraphicFramePr>
          <p:nvPr/>
        </p:nvGraphicFramePr>
        <p:xfrm>
          <a:off x="6248400" y="1981200"/>
          <a:ext cx="3657600" cy="457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+mn-lt"/>
                          <a:cs typeface="Courier New" pitchFamily="49" charset="0"/>
                        </a:rPr>
                        <a:t>A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+mn-lt"/>
                          <a:cs typeface="Courier New" pitchFamily="49" charset="0"/>
                        </a:rPr>
                        <a:t>B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+mn-lt"/>
                          <a:cs typeface="Courier New" pitchFamily="49" charset="0"/>
                        </a:rPr>
                        <a:t>C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+mn-lt"/>
                          <a:cs typeface="Courier New" pitchFamily="49" charset="0"/>
                        </a:rPr>
                        <a:t>D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4191000" y="289560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162800" y="289560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276600" y="289560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077200" y="289560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362200" y="289560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8991600" y="289560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048000" y="4267200"/>
            <a:ext cx="6096000" cy="1588"/>
          </a:xfrm>
          <a:prstGeom prst="straightConnector1">
            <a:avLst/>
          </a:prstGeom>
          <a:ln w="50800">
            <a:solidFill>
              <a:schemeClr val="bg1"/>
            </a:solidFill>
            <a:headEnd type="triangle" w="lg" len="lg"/>
            <a:tailEnd type="triangle" w="lg" len="lg"/>
          </a:ln>
          <a:effectLst>
            <a:outerShdw blurRad="50800" dist="38100" dir="2700000" algn="t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048000" y="3352800"/>
            <a:ext cx="6096000" cy="1588"/>
          </a:xfrm>
          <a:prstGeom prst="straightConnector1">
            <a:avLst/>
          </a:prstGeom>
          <a:ln w="50800">
            <a:solidFill>
              <a:schemeClr val="bg1"/>
            </a:solidFill>
            <a:headEnd type="triangle" w="lg" len="lg"/>
            <a:tailEnd type="triangle" w="lg" len="lg"/>
          </a:ln>
          <a:effectLst>
            <a:outerShdw blurRad="50800" dist="38100" dir="2700000" algn="t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048000" y="5181600"/>
            <a:ext cx="6096000" cy="1588"/>
          </a:xfrm>
          <a:prstGeom prst="straightConnector1">
            <a:avLst/>
          </a:prstGeom>
          <a:ln w="50800">
            <a:solidFill>
              <a:schemeClr val="bg1"/>
            </a:solidFill>
            <a:headEnd type="triangle" w="lg" len="lg"/>
            <a:tailEnd type="triangle" w="lg" len="lg"/>
          </a:ln>
          <a:effectLst>
            <a:outerShdw blurRad="50800" dist="38100" dir="2700000" algn="t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048000" y="6094412"/>
            <a:ext cx="6096000" cy="1588"/>
          </a:xfrm>
          <a:prstGeom prst="straightConnector1">
            <a:avLst/>
          </a:prstGeom>
          <a:ln w="50800">
            <a:solidFill>
              <a:schemeClr val="bg1"/>
            </a:solidFill>
            <a:headEnd type="triangle" w="lg" len="lg"/>
            <a:tailEnd type="triangle" w="lg" len="lg"/>
          </a:ln>
          <a:effectLst>
            <a:outerShdw blurRad="50800" dist="38100" dir="2700000" algn="t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971801" y="1600201"/>
            <a:ext cx="16049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cs typeface="Courier New" pitchFamily="49" charset="0"/>
              </a:rPr>
              <a:t>Original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67673" y="1600201"/>
            <a:ext cx="17267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cs typeface="Courier New" pitchFamily="49" charset="0"/>
              </a:rPr>
              <a:t>Mirrored</a:t>
            </a:r>
          </a:p>
        </p:txBody>
      </p:sp>
    </p:spTree>
    <p:extLst>
      <p:ext uri="{BB962C8B-B14F-4D97-AF65-F5344CB8AC3E}">
        <p14:creationId xmlns:p14="http://schemas.microsoft.com/office/powerpoint/2010/main" val="178871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Horizontal mirror in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would the code for mirroring look like?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41412" y="2133600"/>
            <a:ext cx="9905999" cy="3733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 fontScale="85000" lnSpcReduction="1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Picture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picture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Picture(</a:t>
            </a:r>
            <a:r>
              <a:rPr lang="en-US" sz="2700" b="1">
                <a:latin typeface="Courier New" pitchFamily="49" charset="0"/>
                <a:cs typeface="Courier New" pitchFamily="49" charset="0"/>
              </a:rPr>
              <a:t>file);</a:t>
            </a:r>
            <a:endParaRPr lang="en-US" sz="27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Picture </a:t>
            </a:r>
            <a:r>
              <a:rPr lang="en-US" sz="2700" b="1">
                <a:latin typeface="Courier New" pitchFamily="49" charset="0"/>
                <a:cs typeface="Courier New" pitchFamily="49" charset="0"/>
              </a:rPr>
              <a:t>mirrored =</a:t>
            </a:r>
            <a:br>
              <a:rPr lang="en-US" sz="2700" b="1">
                <a:latin typeface="Courier New" pitchFamily="49" charset="0"/>
                <a:cs typeface="Courier New" pitchFamily="49" charset="0"/>
              </a:rPr>
            </a:br>
            <a:r>
              <a:rPr lang="en-US" sz="2700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700" b="1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Picture(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picture.width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(),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picture.height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());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   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x = 0; x &lt;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picture.width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(); ++x)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700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y = 0; y &lt;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picture.height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(); ++y)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>
                <a:latin typeface="Courier New" pitchFamily="49" charset="0"/>
                <a:cs typeface="Courier New" pitchFamily="49" charset="0"/>
              </a:rPr>
              <a:t>    Color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color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picture.get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(x, y);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>
                <a:latin typeface="Courier New" pitchFamily="49" charset="0"/>
                <a:cs typeface="Courier New" pitchFamily="49" charset="0"/>
              </a:rPr>
              <a:t>    mirrored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.set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picture.width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() - x - 1, y, color); 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7796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Mirroring vertically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Pretty much the same thing</a:t>
            </a:r>
          </a:p>
          <a:p>
            <a:r>
              <a:rPr lang="en-US" dirty="0"/>
              <a:t>Instead of copying each column in reverse order, copy each row in reverse order</a:t>
            </a:r>
          </a:p>
        </p:txBody>
      </p:sp>
    </p:spTree>
    <p:extLst>
      <p:ext uri="{BB962C8B-B14F-4D97-AF65-F5344CB8AC3E}">
        <p14:creationId xmlns:p14="http://schemas.microsoft.com/office/powerpoint/2010/main" val="296606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4095</TotalTime>
  <Words>1404</Words>
  <Application>Microsoft Office PowerPoint</Application>
  <PresentationFormat>Widescreen</PresentationFormat>
  <Paragraphs>309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Tw Cen MT</vt:lpstr>
      <vt:lpstr>Courier New</vt:lpstr>
      <vt:lpstr>Arial</vt:lpstr>
      <vt:lpstr>Circuit</vt:lpstr>
      <vt:lpstr>COMP 1600 Introduction to Programming</vt:lpstr>
      <vt:lpstr>Alerts</vt:lpstr>
      <vt:lpstr>Review</vt:lpstr>
      <vt:lpstr>Picture methods</vt:lpstr>
      <vt:lpstr>Mirroring an image horizontally</vt:lpstr>
      <vt:lpstr>How to perform a horizontal mirror</vt:lpstr>
      <vt:lpstr>Horizontal mirror example</vt:lpstr>
      <vt:lpstr>Horizontal mirror in code</vt:lpstr>
      <vt:lpstr>Mirroring vertically</vt:lpstr>
      <vt:lpstr>Rotating an image</vt:lpstr>
      <vt:lpstr>How to perform a 90° right rotation</vt:lpstr>
      <vt:lpstr>Right rotation example</vt:lpstr>
      <vt:lpstr>Rotation in code</vt:lpstr>
      <vt:lpstr>Rotating other amounts</vt:lpstr>
      <vt:lpstr>Resizing an image</vt:lpstr>
      <vt:lpstr>How to perform a resize</vt:lpstr>
      <vt:lpstr>Resizing example</vt:lpstr>
      <vt:lpstr>Resizing issues</vt:lpstr>
      <vt:lpstr>Hierarchy of complexities</vt:lpstr>
      <vt:lpstr>Practical implications</vt:lpstr>
      <vt:lpstr>Rules of thumb</vt:lpstr>
      <vt:lpstr>Memory</vt:lpstr>
      <vt:lpstr>Memory speed</vt:lpstr>
      <vt:lpstr>Measuring memory</vt:lpstr>
      <vt:lpstr>Memory footprints</vt:lpstr>
      <vt:lpstr>Next time…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really hate this darn machine; I wish that they would sell it. It won’t do what I want it to, but only what I tell it.</dc:title>
  <dc:creator>David J. Stucki</dc:creator>
  <cp:lastModifiedBy>Stucki, David</cp:lastModifiedBy>
  <cp:revision>145</cp:revision>
  <dcterms:created xsi:type="dcterms:W3CDTF">2001-05-01T04:07:56Z</dcterms:created>
  <dcterms:modified xsi:type="dcterms:W3CDTF">2025-11-14T05:22:08Z</dcterms:modified>
</cp:coreProperties>
</file>