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23"/>
  </p:notesMasterIdLst>
  <p:sldIdLst>
    <p:sldId id="258" r:id="rId2"/>
    <p:sldId id="260" r:id="rId3"/>
    <p:sldId id="395" r:id="rId4"/>
    <p:sldId id="780" r:id="rId5"/>
    <p:sldId id="781" r:id="rId6"/>
    <p:sldId id="782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9" r:id="rId15"/>
    <p:sldId id="510" r:id="rId16"/>
    <p:sldId id="511" r:id="rId17"/>
    <p:sldId id="516" r:id="rId18"/>
    <p:sldId id="517" r:id="rId19"/>
    <p:sldId id="518" r:id="rId20"/>
    <p:sldId id="783" r:id="rId21"/>
    <p:sldId id="346" r:id="rId22"/>
  </p:sldIdLst>
  <p:sldSz cx="12192000" cy="6858000"/>
  <p:notesSz cx="6858000" cy="9144000"/>
  <p:embeddedFontLst>
    <p:embeddedFont>
      <p:font typeface="Tw Cen MT" panose="020B06020201040206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0974" autoAdjust="0"/>
  </p:normalViewPr>
  <p:slideViewPr>
    <p:cSldViewPr>
      <p:cViewPr varScale="1">
        <p:scale>
          <a:sx n="109" d="100"/>
          <a:sy n="109" d="100"/>
        </p:scale>
        <p:origin x="8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12256"/>
            <a:ext cx="9905998" cy="50567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dirty="0"/>
              <a:t> class is how Java keeps track of colors, using an </a:t>
            </a:r>
            <a:r>
              <a:rPr lang="en-US" b="1" dirty="0"/>
              <a:t>RGB</a:t>
            </a:r>
            <a:r>
              <a:rPr lang="en-US" dirty="0"/>
              <a:t> model</a:t>
            </a:r>
          </a:p>
          <a:p>
            <a:r>
              <a:rPr lang="en-US" dirty="0"/>
              <a:t>To use it, you need to type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java.awt.Color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dirty="0"/>
              <a:t>	at the top of your program (before the class declaration)</a:t>
            </a:r>
          </a:p>
          <a:p>
            <a:r>
              <a:rPr lang="en-US" dirty="0"/>
              <a:t>Each Color object represents one of 16,777,216 different colors with a value between </a:t>
            </a:r>
            <a:r>
              <a:rPr lang="en-US"/>
              <a:t>0-255 each for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, and </a:t>
            </a:r>
            <a:r>
              <a:rPr lang="en-US" b="1" dirty="0">
                <a:solidFill>
                  <a:srgbClr val="0000FF"/>
                </a:solidFill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6192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colors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031136"/>
              </p:ext>
            </p:extLst>
          </p:nvPr>
        </p:nvGraphicFramePr>
        <p:xfrm>
          <a:off x="2667000" y="1143000"/>
          <a:ext cx="6858000" cy="512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7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Color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Red</a:t>
                      </a:r>
                    </a:p>
                  </a:txBody>
                  <a:tcP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Green</a:t>
                      </a:r>
                    </a:p>
                  </a:txBody>
                  <a:tcP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Blue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Black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</a:effectLst>
                        </a:rPr>
                        <a:t>Orange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Gray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128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FFFF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</a:effectLst>
                        </a:rPr>
                        <a:t>Cyan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66"/>
                          </a:solidFill>
                        </a:rPr>
                        <a:t>Magenta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</a:effectLst>
                          <a:highlight>
                            <a:srgbClr val="C0C0C0"/>
                          </a:highlight>
                        </a:rPr>
                        <a:t>Yellow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</a:effectLst>
                          <a:highlight>
                            <a:srgbClr val="800000"/>
                          </a:highlight>
                        </a:rPr>
                        <a:t>White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38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use 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create a custom color: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Create colors using the constructor to specify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G</a:t>
            </a:r>
            <a:r>
              <a:rPr lang="en-US" b="1" dirty="0">
                <a:solidFill>
                  <a:srgbClr val="0000FF"/>
                </a:solidFill>
              </a:rPr>
              <a:t>B</a:t>
            </a:r>
            <a:r>
              <a:rPr lang="en-US" dirty="0"/>
              <a:t> values</a:t>
            </a:r>
          </a:p>
          <a:p>
            <a:r>
              <a:rPr lang="en-US" dirty="0"/>
              <a:t>Get individual values using: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getRed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getGreen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getBlue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057400"/>
            <a:ext cx="9905999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Color c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Color(255,165,0);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//orange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green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c.getGreen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063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12256"/>
            <a:ext cx="7926388" cy="50567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the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G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/>
              <a:t> values happen to be the same, the color is a shade of gray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255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255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255</a:t>
            </a:r>
            <a:r>
              <a:rPr lang="en-US" dirty="0"/>
              <a:t> = White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128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128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128</a:t>
            </a:r>
            <a:r>
              <a:rPr lang="en-US" dirty="0"/>
              <a:t> = Gray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0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 = Black</a:t>
            </a:r>
          </a:p>
          <a:p>
            <a:r>
              <a:rPr lang="en-US" dirty="0"/>
              <a:t>To convert a color to a shade of gray, use the following formula:</a:t>
            </a:r>
          </a:p>
          <a:p>
            <a:pPr lvl="1"/>
            <a:r>
              <a:rPr lang="en-US" dirty="0"/>
              <a:t>Value = .3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+ .59</a:t>
            </a:r>
            <a:r>
              <a:rPr lang="en-US" dirty="0">
                <a:solidFill>
                  <a:srgbClr val="00B050"/>
                </a:solidFill>
              </a:rPr>
              <a:t>G</a:t>
            </a:r>
            <a:r>
              <a:rPr lang="en-US" dirty="0"/>
              <a:t> + .11</a:t>
            </a:r>
            <a:r>
              <a:rPr lang="en-US" dirty="0">
                <a:solidFill>
                  <a:srgbClr val="0000FF"/>
                </a:solidFill>
              </a:rPr>
              <a:t>B</a:t>
            </a:r>
          </a:p>
          <a:p>
            <a:pPr lvl="1"/>
            <a:r>
              <a:rPr lang="en-US" dirty="0"/>
              <a:t>Gray color: (Value, Value, Value)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r>
              <a:rPr lang="en-US" dirty="0"/>
              <a:t>Based on the way the human eye perceives colors as light intensities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800" y="1618256"/>
            <a:ext cx="182033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9448799" y="4075706"/>
            <a:ext cx="182033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888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image formats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will be thinking of images as 2D arrays or rectangular grids of pixels (each of which has a color stored in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dirty="0"/>
              <a:t> object)</a:t>
            </a:r>
          </a:p>
          <a:p>
            <a:r>
              <a:rPr lang="en-US" dirty="0"/>
              <a:t>Bitmaps (.bmp files) are almost that simple</a:t>
            </a:r>
          </a:p>
          <a:p>
            <a:r>
              <a:rPr lang="en-US" dirty="0"/>
              <a:t>Most common image formats (.jpg, .</a:t>
            </a:r>
            <a:r>
              <a:rPr lang="en-US" dirty="0" err="1"/>
              <a:t>png</a:t>
            </a:r>
            <a:r>
              <a:rPr lang="en-US" dirty="0"/>
              <a:t>, and .gif files) are more complex</a:t>
            </a:r>
          </a:p>
          <a:p>
            <a:r>
              <a:rPr lang="en-US" dirty="0"/>
              <a:t>They use different forms of compression to keep the image size small</a:t>
            </a:r>
          </a:p>
          <a:p>
            <a:r>
              <a:rPr lang="en-US" dirty="0"/>
              <a:t>Otherwise, an 800 x 600 image is 3 bytes per pixel x 800 x 600 = 1,440,000 bytes &gt; 1 MB</a:t>
            </a:r>
          </a:p>
        </p:txBody>
      </p:sp>
    </p:spTree>
    <p:extLst>
      <p:ext uri="{BB962C8B-B14F-4D97-AF65-F5344CB8AC3E}">
        <p14:creationId xmlns:p14="http://schemas.microsoft.com/office/powerpoint/2010/main" val="33121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 or JPG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12256"/>
            <a:ext cx="8535988" cy="5056794"/>
          </a:xfrm>
        </p:spPr>
        <p:txBody>
          <a:bodyPr>
            <a:normAutofit/>
          </a:bodyPr>
          <a:lstStyle/>
          <a:p>
            <a:r>
              <a:rPr lang="en-US" dirty="0"/>
              <a:t>Stands for </a:t>
            </a:r>
            <a:r>
              <a:rPr lang="en-US" b="1" dirty="0"/>
              <a:t>J</a:t>
            </a:r>
            <a:r>
              <a:rPr lang="en-US" dirty="0"/>
              <a:t>oint </a:t>
            </a:r>
            <a:r>
              <a:rPr lang="en-US" b="1" dirty="0"/>
              <a:t>P</a:t>
            </a:r>
            <a:r>
              <a:rPr lang="en-US" dirty="0"/>
              <a:t>hotographic </a:t>
            </a:r>
            <a:r>
              <a:rPr lang="en-US" b="1" dirty="0"/>
              <a:t>E</a:t>
            </a:r>
            <a:r>
              <a:rPr lang="en-US" dirty="0"/>
              <a:t>xperts </a:t>
            </a:r>
            <a:r>
              <a:rPr lang="en-US" b="1" dirty="0"/>
              <a:t>G</a:t>
            </a:r>
            <a:r>
              <a:rPr lang="en-US" dirty="0"/>
              <a:t>roup</a:t>
            </a:r>
          </a:p>
          <a:p>
            <a:r>
              <a:rPr lang="en-US" dirty="0"/>
              <a:t>Good for images without too much high contrast (sharp edges)</a:t>
            </a:r>
          </a:p>
          <a:p>
            <a:r>
              <a:rPr lang="en-US" dirty="0"/>
              <a:t>Photographs are often stored as JPEGs</a:t>
            </a:r>
          </a:p>
          <a:p>
            <a:r>
              <a:rPr lang="en-US" dirty="0"/>
              <a:t>Uses crazy math (discrete cosine transform) to reduce the amount of data needed</a:t>
            </a:r>
          </a:p>
          <a:p>
            <a:r>
              <a:rPr lang="en-US" b="1" dirty="0" err="1"/>
              <a:t>Lossy</a:t>
            </a:r>
            <a:r>
              <a:rPr lang="en-US" dirty="0"/>
              <a:t> compression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3594" y="1604962"/>
            <a:ext cx="2235994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3594" y="3357562"/>
            <a:ext cx="2235994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7400" y="5105400"/>
            <a:ext cx="2235994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50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Good for images with low numbers of colors and high contrast differences</a:t>
            </a:r>
          </a:p>
          <a:p>
            <a:r>
              <a:rPr lang="en-US" dirty="0"/>
              <a:t>Has built-in compression sort of like zip files</a:t>
            </a:r>
          </a:p>
          <a:p>
            <a:r>
              <a:rPr lang="en-US" dirty="0"/>
              <a:t>Similar to the older GIF (.gif) images</a:t>
            </a:r>
          </a:p>
          <a:p>
            <a:pPr lvl="1"/>
            <a:r>
              <a:rPr lang="en-US" dirty="0"/>
              <a:t>GIFs are unpopular now because they only support 256 colors</a:t>
            </a:r>
          </a:p>
          <a:p>
            <a:pPr lvl="1"/>
            <a:r>
              <a:rPr lang="en-US" dirty="0"/>
              <a:t>GIFs also suffered from legal battles over the algorithm used for compression</a:t>
            </a:r>
          </a:p>
          <a:p>
            <a:r>
              <a:rPr lang="en-US" b="1" dirty="0"/>
              <a:t>Lossless</a:t>
            </a:r>
            <a:r>
              <a:rPr lang="en-US" dirty="0"/>
              <a:t> compression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25" y="4953000"/>
            <a:ext cx="3571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27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Picture</a:t>
            </a:r>
            <a:r>
              <a:rPr lang="en-US" dirty="0"/>
              <a:t> class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JPEGs and PNGs are complex file types using compression, the authors of the old textbook provided us with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Picture</a:t>
            </a:r>
            <a:r>
              <a:rPr lang="en-US" dirty="0"/>
              <a:t> class</a:t>
            </a:r>
          </a:p>
          <a:p>
            <a:r>
              <a:rPr lang="en-US" dirty="0"/>
              <a:t>It's an easy interface for doing routine things with an image</a:t>
            </a:r>
          </a:p>
          <a:p>
            <a:pPr lvl="1"/>
            <a:r>
              <a:rPr lang="en-US" dirty="0"/>
              <a:t>Loading/saving an image</a:t>
            </a:r>
          </a:p>
          <a:p>
            <a:pPr lvl="1"/>
            <a:r>
              <a:rPr lang="en-US" dirty="0"/>
              <a:t>Getting the height and width of an image</a:t>
            </a:r>
          </a:p>
          <a:p>
            <a:pPr lvl="1"/>
            <a:r>
              <a:rPr lang="en-US" dirty="0"/>
              <a:t>Changing the pixels of an image</a:t>
            </a:r>
          </a:p>
          <a:p>
            <a:pPr lvl="1"/>
            <a:r>
              <a:rPr lang="en-US" dirty="0"/>
              <a:t>Showing the image</a:t>
            </a:r>
          </a:p>
        </p:txBody>
      </p:sp>
    </p:spTree>
    <p:extLst>
      <p:ext uri="{BB962C8B-B14F-4D97-AF65-F5344CB8AC3E}">
        <p14:creationId xmlns:p14="http://schemas.microsoft.com/office/powerpoint/2010/main" val="4489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Picture</a:t>
            </a:r>
            <a:r>
              <a:rPr lang="en-US" dirty="0"/>
              <a:t>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you'd want a picture to do: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43301"/>
              </p:ext>
            </p:extLst>
          </p:nvPr>
        </p:nvGraphicFramePr>
        <p:xfrm>
          <a:off x="1141412" y="2133600"/>
          <a:ext cx="9906000" cy="422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4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Method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Use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Picture(String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file)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cs typeface="+mn-cs"/>
                        </a:rPr>
                        <a:t>Creates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 a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Picture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 from a file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45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Picture(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w, 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h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Create a</a:t>
                      </a:r>
                      <a:r>
                        <a:rPr lang="en-US" sz="2000" baseline="0" dirty="0"/>
                        <a:t> blank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Picture</a:t>
                      </a:r>
                      <a:r>
                        <a:rPr lang="en-US" sz="2000" baseline="0" dirty="0"/>
                        <a:t> with width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w</a:t>
                      </a:r>
                      <a:r>
                        <a:rPr lang="en-US" sz="2000" baseline="0" dirty="0"/>
                        <a:t> and height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h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width()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 the width of the image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07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height()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 the height of the image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Color get(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x, 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y)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 the 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Color</a:t>
                      </a:r>
                      <a:r>
                        <a:rPr lang="en-US" sz="2000" baseline="0" dirty="0"/>
                        <a:t> of the pixel at (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aseline="0" dirty="0" err="1"/>
                        <a:t>,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2000" baseline="0" dirty="0"/>
                        <a:t>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void set(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x, 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y, Color c)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Set the 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Color</a:t>
                      </a:r>
                      <a:r>
                        <a:rPr lang="en-US" sz="2000" baseline="0" dirty="0"/>
                        <a:t> of the pixel at (</a:t>
                      </a:r>
                      <a:r>
                        <a:rPr lang="en-US" sz="20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000" baseline="0" dirty="0" err="1"/>
                        <a:t>,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2000" baseline="0" dirty="0"/>
                        <a:t>) to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void show()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Display</a:t>
                      </a:r>
                      <a:r>
                        <a:rPr lang="en-US" sz="2000" baseline="0" dirty="0"/>
                        <a:t> the image</a:t>
                      </a:r>
                      <a:endParaRPr lang="en-US" sz="2000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void save(String file)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Save the 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Picture</a:t>
                      </a:r>
                      <a:r>
                        <a:rPr lang="en-US" sz="2000" dirty="0"/>
                        <a:t> to a file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30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code that will read user input for width and height</a:t>
            </a:r>
          </a:p>
          <a:p>
            <a:pPr lvl="1"/>
            <a:r>
              <a:rPr lang="en-US" dirty="0"/>
              <a:t>Make an image that is completely filled with the color blue with the specified width and height</a:t>
            </a:r>
          </a:p>
          <a:p>
            <a:r>
              <a:rPr lang="en-US" dirty="0"/>
              <a:t>Read in the name of an image file from the user</a:t>
            </a:r>
          </a:p>
          <a:p>
            <a:pPr lvl="1"/>
            <a:r>
              <a:rPr lang="en-US" dirty="0"/>
              <a:t>Darken the colors in it by 50%</a:t>
            </a:r>
          </a:p>
        </p:txBody>
      </p:sp>
    </p:spTree>
    <p:extLst>
      <p:ext uri="{BB962C8B-B14F-4D97-AF65-F5344CB8AC3E}">
        <p14:creationId xmlns:p14="http://schemas.microsoft.com/office/powerpoint/2010/main" val="983175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Project 4 is </a:t>
            </a:r>
            <a:r>
              <a:rPr lang="en-US"/>
              <a:t>due Friday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A5FF-00E7-BD01-2089-90B2D06B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 Quiz 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24B4F-F705-589E-E5E5-2E65F22A0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Friday,</a:t>
            </a:r>
          </a:p>
          <a:p>
            <a:pPr lvl="1"/>
            <a:r>
              <a:rPr lang="en-US"/>
              <a:t>More on image manipulation</a:t>
            </a:r>
          </a:p>
          <a:p>
            <a:pPr lvl="1"/>
            <a:r>
              <a:rPr lang="en-US"/>
              <a:t>Searching</a:t>
            </a:r>
          </a:p>
          <a:p>
            <a:pPr lvl="1"/>
            <a:r>
              <a:rPr lang="en-US"/>
              <a:t>Sorting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time: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3200"/>
              <a:t>Hunters &amp; Prey</a:t>
            </a:r>
          </a:p>
          <a:p>
            <a:pPr lvl="1"/>
            <a:r>
              <a:rPr lang="en-US" sz="3200"/>
              <a:t>Big-Oh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Multiplication </a:t>
            </a:r>
            <a:r>
              <a:rPr lang="en-US" dirty="0"/>
              <a:t>by hand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1410" y="1524000"/>
            <a:ext cx="6630990" cy="4267200"/>
          </a:xfrm>
        </p:spPr>
        <p:txBody>
          <a:bodyPr>
            <a:noAutofit/>
          </a:bodyPr>
          <a:lstStyle/>
          <a:p>
            <a:r>
              <a:rPr lang="en-US" sz="3200" dirty="0"/>
              <a:t>How long does it take to do multiplication by </a:t>
            </a:r>
            <a:r>
              <a:rPr lang="en-US" sz="3200"/>
              <a:t>hand?</a:t>
            </a:r>
            <a:endParaRPr lang="en-US" sz="1200" dirty="0"/>
          </a:p>
          <a:p>
            <a:r>
              <a:rPr lang="en-US" sz="3200" dirty="0"/>
              <a:t>Let's assume that the length of the numbers is </a:t>
            </a:r>
            <a:r>
              <a:rPr lang="en-US" sz="3200" b="1" i="1" dirty="0"/>
              <a:t>n</a:t>
            </a:r>
            <a:r>
              <a:rPr lang="en-US" sz="3200" dirty="0"/>
              <a:t> digits</a:t>
            </a:r>
          </a:p>
          <a:p>
            <a:r>
              <a:rPr lang="en-US" sz="3200" dirty="0"/>
              <a:t>(</a:t>
            </a:r>
            <a:r>
              <a:rPr lang="en-US" sz="3200" b="1" i="1" dirty="0"/>
              <a:t>n</a:t>
            </a:r>
            <a:r>
              <a:rPr lang="en-US" sz="3200" dirty="0"/>
              <a:t> multiplications + </a:t>
            </a:r>
            <a:r>
              <a:rPr lang="en-US" sz="3200" b="1" i="1" dirty="0"/>
              <a:t>n</a:t>
            </a:r>
            <a:r>
              <a:rPr lang="en-US" sz="3200" dirty="0"/>
              <a:t> carries) x </a:t>
            </a:r>
            <a:r>
              <a:rPr lang="en-US" sz="3200" b="1" i="1" dirty="0"/>
              <a:t>n</a:t>
            </a:r>
            <a:r>
              <a:rPr lang="en-US" sz="3200" dirty="0"/>
              <a:t> digits + (</a:t>
            </a:r>
            <a:r>
              <a:rPr lang="en-US" sz="3200" b="1" i="1" dirty="0"/>
              <a:t>n</a:t>
            </a:r>
            <a:r>
              <a:rPr lang="en-US" sz="3200" dirty="0"/>
              <a:t> + 1 digits) x </a:t>
            </a:r>
            <a:r>
              <a:rPr lang="en-US" sz="3200" b="1" i="1" dirty="0"/>
              <a:t>n</a:t>
            </a:r>
            <a:r>
              <a:rPr lang="en-US" sz="3200" dirty="0"/>
              <a:t> additions </a:t>
            </a:r>
          </a:p>
          <a:p>
            <a:r>
              <a:rPr lang="en-US" sz="3200" dirty="0"/>
              <a:t>Running time:</a:t>
            </a:r>
            <a:r>
              <a:rPr lang="en-US" sz="3200" b="1" i="1" dirty="0"/>
              <a:t> O</a:t>
            </a:r>
            <a:r>
              <a:rPr lang="en-US" sz="3200" dirty="0"/>
              <a:t>(</a:t>
            </a:r>
            <a:r>
              <a:rPr lang="en-US" sz="3200" b="1" i="1" dirty="0"/>
              <a:t>n</a:t>
            </a:r>
            <a:r>
              <a:rPr lang="en-US" sz="3200" baseline="30000" dirty="0"/>
              <a:t>2</a:t>
            </a:r>
            <a:r>
              <a:rPr lang="en-US" sz="3200" dirty="0"/>
              <a:t>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4E2CEF-B901-A6F3-AA40-987800B1C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5799" y="1447800"/>
            <a:ext cx="2667001" cy="472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2800" b="1">
                <a:latin typeface="Courier New" pitchFamily="49" charset="0"/>
                <a:cs typeface="Courier New" pitchFamily="49" charset="0"/>
              </a:rPr>
              <a:t> 123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u="sng">
                <a:latin typeface="Courier New" pitchFamily="49" charset="0"/>
                <a:cs typeface="Courier New" pitchFamily="49" charset="0"/>
              </a:rPr>
              <a:t>x 456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	  738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	 615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u="sng">
                <a:latin typeface="Courier New" pitchFamily="49" charset="0"/>
                <a:cs typeface="Courier New" pitchFamily="49" charset="0"/>
              </a:rPr>
              <a:t>492__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 56088</a:t>
            </a:r>
          </a:p>
        </p:txBody>
      </p:sp>
    </p:spTree>
    <p:extLst>
      <p:ext uri="{BB962C8B-B14F-4D97-AF65-F5344CB8AC3E}">
        <p14:creationId xmlns:p14="http://schemas.microsoft.com/office/powerpoint/2010/main" val="10296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the largest element in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do we find the largest element in an </a:t>
            </a:r>
            <a:r>
              <a:rPr lang="en-US"/>
              <a:t>array?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Running time: </a:t>
            </a: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b="1" i="1" dirty="0"/>
              <a:t>n</a:t>
            </a:r>
            <a:r>
              <a:rPr lang="en-US" dirty="0"/>
              <a:t>) if </a:t>
            </a:r>
            <a:r>
              <a:rPr lang="en-US" b="1" i="1" dirty="0"/>
              <a:t>n</a:t>
            </a:r>
            <a:r>
              <a:rPr lang="en-US" dirty="0"/>
              <a:t> is the length of the array</a:t>
            </a:r>
          </a:p>
          <a:p>
            <a:r>
              <a:rPr lang="en-US" dirty="0"/>
              <a:t>What if the array is sorted in ascending order?</a:t>
            </a:r>
          </a:p>
          <a:p>
            <a:endParaRPr lang="en-US" dirty="0"/>
          </a:p>
          <a:p>
            <a:r>
              <a:rPr lang="en-US" dirty="0"/>
              <a:t>Running time: </a:t>
            </a:r>
            <a:r>
              <a:rPr lang="en-US" b="1" i="1" dirty="0"/>
              <a:t>O</a:t>
            </a:r>
            <a:r>
              <a:rPr lang="en-US" dirty="0"/>
              <a:t>(1)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1981200"/>
            <a:ext cx="9905999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largest = array[0];</a:t>
            </a:r>
            <a:endParaRPr lang="en-US" sz="27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700" b="1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++) {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(array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&gt; largest) {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largest = array[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}}</a:t>
            </a:r>
            <a:endParaRPr lang="en-US" sz="27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"Largest: "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+ largest);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5181600"/>
            <a:ext cx="9905999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"Largest: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array[array.length-1]);</a:t>
            </a:r>
          </a:p>
        </p:txBody>
      </p:sp>
    </p:spTree>
    <p:extLst>
      <p:ext uri="{BB962C8B-B14F-4D97-AF65-F5344CB8AC3E}">
        <p14:creationId xmlns:p14="http://schemas.microsoft.com/office/powerpoint/2010/main" val="7252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Here is some code that sorts an array in ascending order</a:t>
            </a:r>
          </a:p>
          <a:p>
            <a:r>
              <a:rPr lang="en-US" dirty="0"/>
              <a:t>What is its running time?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Running time: </a:t>
            </a: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b="1" i="1" dirty="0"/>
              <a:t>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743200"/>
            <a:ext cx="9905999" cy="2819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; i++) {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j = 0; j &lt;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- 1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; j++) {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(array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[j] &gt; array[j +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1])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temp = array[j];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      array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[j] = array[j + 1];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     	array[j + 1] = temp;  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}}} 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1312256"/>
            <a:ext cx="8612188" cy="5056794"/>
          </a:xfrm>
        </p:spPr>
        <p:txBody>
          <a:bodyPr>
            <a:normAutofit/>
          </a:bodyPr>
          <a:lstStyle/>
          <a:p>
            <a:r>
              <a:rPr lang="en-US" dirty="0"/>
              <a:t>Visible light is a form of electromagnetic radiation</a:t>
            </a:r>
          </a:p>
          <a:p>
            <a:r>
              <a:rPr lang="en-US" dirty="0"/>
              <a:t>We could think of it as a wave with a specific frequency</a:t>
            </a:r>
          </a:p>
          <a:p>
            <a:pPr lvl="1"/>
            <a:r>
              <a:rPr lang="en-US" dirty="0"/>
              <a:t>That is a useful way to think of </a:t>
            </a:r>
            <a:r>
              <a:rPr lang="en-US" b="1" dirty="0"/>
              <a:t>sound</a:t>
            </a:r>
          </a:p>
          <a:p>
            <a:pPr lvl="1"/>
            <a:r>
              <a:rPr lang="en-US" dirty="0"/>
              <a:t>It seems sort of </a:t>
            </a:r>
            <a:r>
              <a:rPr lang="en-US" b="1" dirty="0"/>
              <a:t>cumbersome</a:t>
            </a:r>
            <a:r>
              <a:rPr lang="en-US" dirty="0"/>
              <a:t> for light</a:t>
            </a:r>
          </a:p>
          <a:p>
            <a:r>
              <a:rPr lang="en-US" dirty="0"/>
              <a:t>Color theorists have discovered that we can represent most visible colors as a combination of a small number of set colors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4283" y="0"/>
            <a:ext cx="270771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2209800"/>
            <a:ext cx="2476500" cy="26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9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system for representing color is </a:t>
            </a:r>
            <a:r>
              <a:rPr lang="en-US" b="1" dirty="0"/>
              <a:t>RGB</a:t>
            </a:r>
          </a:p>
          <a:p>
            <a:r>
              <a:rPr lang="en-US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, and </a:t>
            </a:r>
            <a:r>
              <a:rPr lang="en-US" b="1" dirty="0">
                <a:solidFill>
                  <a:srgbClr val="0000FF"/>
                </a:solidFill>
              </a:rPr>
              <a:t>Blue</a:t>
            </a:r>
            <a:r>
              <a:rPr lang="en-US" dirty="0"/>
              <a:t> components, you can combine them to make most visible colors</a:t>
            </a:r>
          </a:p>
          <a:p>
            <a:r>
              <a:rPr lang="en-US" dirty="0"/>
              <a:t>Combining colors is an additive process:</a:t>
            </a:r>
          </a:p>
          <a:p>
            <a:pPr lvl="1"/>
            <a:r>
              <a:rPr lang="en-US" dirty="0"/>
              <a:t>With no colors, the background is black</a:t>
            </a:r>
          </a:p>
          <a:p>
            <a:pPr lvl="1"/>
            <a:r>
              <a:rPr lang="en-US" dirty="0"/>
              <a:t>Adding colors never makes a darker color</a:t>
            </a:r>
          </a:p>
          <a:p>
            <a:pPr lvl="1"/>
            <a:r>
              <a:rPr lang="en-US" dirty="0"/>
              <a:t>Pure </a:t>
            </a:r>
            <a:r>
              <a:rPr lang="en-US" b="1" dirty="0">
                <a:solidFill>
                  <a:srgbClr val="FF0000"/>
                </a:solidFill>
              </a:rPr>
              <a:t>Red </a:t>
            </a:r>
            <a:r>
              <a:rPr lang="en-US" dirty="0"/>
              <a:t>added 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pure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 added to pure </a:t>
            </a:r>
            <a:r>
              <a:rPr lang="en-US" b="1" dirty="0">
                <a:solidFill>
                  <a:srgbClr val="0000FF"/>
                </a:solidFill>
              </a:rPr>
              <a:t>Blue</a:t>
            </a:r>
            <a:r>
              <a:rPr lang="en-US" dirty="0"/>
              <a:t> makes 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rPr>
              <a:t>White</a:t>
            </a:r>
          </a:p>
          <a:p>
            <a:r>
              <a:rPr lang="en-US" b="1" dirty="0"/>
              <a:t>RGB</a:t>
            </a:r>
            <a:r>
              <a:rPr lang="en-US" dirty="0"/>
              <a:t> is a good model for computer screens</a:t>
            </a:r>
          </a:p>
          <a:p>
            <a:pPr lvl="1"/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7007" y="2514600"/>
            <a:ext cx="2525896" cy="252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02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CMYK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CMYK</a:t>
            </a:r>
            <a:r>
              <a:rPr lang="en-US" dirty="0"/>
              <a:t> stands for </a:t>
            </a:r>
            <a:r>
              <a:rPr lang="en-US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rPr>
              <a:t>Cyan</a:t>
            </a:r>
            <a:r>
              <a:rPr lang="en-US" dirty="0"/>
              <a:t>, </a:t>
            </a:r>
            <a:r>
              <a:rPr lang="en-US" b="1" dirty="0">
                <a:solidFill>
                  <a:srgbClr val="FF00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rPr>
              <a:t>Magenta</a:t>
            </a:r>
            <a:r>
              <a:rPr lang="en-US" dirty="0"/>
              <a:t>, 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rPr>
              <a:t>Yellow</a:t>
            </a:r>
            <a:r>
              <a:rPr lang="en-US" dirty="0"/>
              <a:t>, and </a:t>
            </a:r>
            <a:r>
              <a:rPr lang="en-US" b="1" dirty="0"/>
              <a:t>Key</a:t>
            </a:r>
            <a:r>
              <a:rPr lang="en-US" dirty="0"/>
              <a:t> (Black)</a:t>
            </a:r>
          </a:p>
          <a:p>
            <a:r>
              <a:rPr lang="en-US" b="1" dirty="0"/>
              <a:t>CMYK</a:t>
            </a:r>
            <a:r>
              <a:rPr lang="en-US" dirty="0"/>
              <a:t> is another color system, but it's a </a:t>
            </a:r>
            <a:r>
              <a:rPr lang="en-US" b="1" dirty="0"/>
              <a:t>subtractive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With no colors, the background is white</a:t>
            </a:r>
          </a:p>
          <a:p>
            <a:pPr lvl="1"/>
            <a:r>
              <a:rPr lang="en-US" dirty="0"/>
              <a:t>Adding colors never makes a lighter color</a:t>
            </a:r>
          </a:p>
          <a:p>
            <a:pPr lvl="1"/>
            <a:r>
              <a:rPr lang="en-US" dirty="0"/>
              <a:t>Pure </a:t>
            </a:r>
            <a:r>
              <a:rPr lang="en-US" b="1" dirty="0"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rPr>
              <a:t>Cyan </a:t>
            </a:r>
            <a:r>
              <a:rPr lang="en-US" dirty="0"/>
              <a:t>added to pure </a:t>
            </a:r>
            <a:r>
              <a:rPr lang="en-US" b="1" dirty="0">
                <a:solidFill>
                  <a:srgbClr val="FF00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rPr>
              <a:t>Magenta </a:t>
            </a:r>
            <a:r>
              <a:rPr lang="en-US"/>
              <a:t>added to</a:t>
            </a:r>
            <a:br>
              <a:rPr lang="en-US"/>
            </a:br>
            <a:r>
              <a:rPr lang="en-US"/>
              <a:t>pure 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rPr>
              <a:t>Yellow </a:t>
            </a:r>
            <a:r>
              <a:rPr lang="en-US" dirty="0"/>
              <a:t>makes </a:t>
            </a:r>
            <a:r>
              <a:rPr lang="en-US" b="1" dirty="0"/>
              <a:t>Black</a:t>
            </a:r>
          </a:p>
          <a:p>
            <a:r>
              <a:rPr lang="en-US" b="1" dirty="0"/>
              <a:t>CMYK</a:t>
            </a:r>
            <a:r>
              <a:rPr lang="en-US" dirty="0"/>
              <a:t> is useful for printing, not for computer screens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2590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9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4082</TotalTime>
  <Words>1203</Words>
  <Application>Microsoft Office PowerPoint</Application>
  <PresentationFormat>Widescreen</PresentationFormat>
  <Paragraphs>201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Tw Cen MT</vt:lpstr>
      <vt:lpstr>Courier New</vt:lpstr>
      <vt:lpstr>Arial</vt:lpstr>
      <vt:lpstr>Circuit</vt:lpstr>
      <vt:lpstr>COMP 1600 Introduction to Programming</vt:lpstr>
      <vt:lpstr>Alerts</vt:lpstr>
      <vt:lpstr>Review</vt:lpstr>
      <vt:lpstr>Multiplication by hand</vt:lpstr>
      <vt:lpstr>Finding the largest element in an array</vt:lpstr>
      <vt:lpstr>Bubble sort</vt:lpstr>
      <vt:lpstr>Light</vt:lpstr>
      <vt:lpstr>RGB</vt:lpstr>
      <vt:lpstr>CMYK</vt:lpstr>
      <vt:lpstr>Color class</vt:lpstr>
      <vt:lpstr>Example colors</vt:lpstr>
      <vt:lpstr>To use Color</vt:lpstr>
      <vt:lpstr>Luminance</vt:lpstr>
      <vt:lpstr>Real world image formats</vt:lpstr>
      <vt:lpstr>JPEG or JPG images</vt:lpstr>
      <vt:lpstr>PNG images</vt:lpstr>
      <vt:lpstr>Purpose of the Picture class</vt:lpstr>
      <vt:lpstr>Picture methods</vt:lpstr>
      <vt:lpstr>Examples</vt:lpstr>
      <vt:lpstr>Pop Quiz 11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144</cp:revision>
  <dcterms:created xsi:type="dcterms:W3CDTF">2001-05-01T04:07:56Z</dcterms:created>
  <dcterms:modified xsi:type="dcterms:W3CDTF">2025-11-12T02:03:04Z</dcterms:modified>
</cp:coreProperties>
</file>