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3"/>
  </p:notesMasterIdLst>
  <p:sldIdLst>
    <p:sldId id="258" r:id="rId2"/>
    <p:sldId id="260" r:id="rId3"/>
    <p:sldId id="395" r:id="rId4"/>
    <p:sldId id="734" r:id="rId5"/>
    <p:sldId id="735" r:id="rId6"/>
    <p:sldId id="736" r:id="rId7"/>
    <p:sldId id="776" r:id="rId8"/>
    <p:sldId id="777" r:id="rId9"/>
    <p:sldId id="778" r:id="rId10"/>
    <p:sldId id="780" r:id="rId11"/>
    <p:sldId id="346" r:id="rId12"/>
  </p:sldIdLst>
  <p:sldSz cx="12192000" cy="6858000"/>
  <p:notesSz cx="6858000" cy="9144000"/>
  <p:embeddedFontLst>
    <p:embeddedFont>
      <p:font typeface="Tw Cen MT" panose="020B0602020104020603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2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Multiplication </a:t>
            </a:r>
            <a:r>
              <a:rPr lang="en-US" dirty="0"/>
              <a:t>by hand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141410" y="1524000"/>
            <a:ext cx="6630990" cy="4267200"/>
          </a:xfrm>
        </p:spPr>
        <p:txBody>
          <a:bodyPr>
            <a:noAutofit/>
          </a:bodyPr>
          <a:lstStyle/>
          <a:p>
            <a:r>
              <a:rPr lang="en-US" sz="3200" dirty="0"/>
              <a:t>How long does it take to do multiplication by </a:t>
            </a:r>
            <a:r>
              <a:rPr lang="en-US" sz="3200"/>
              <a:t>hand?</a:t>
            </a:r>
            <a:endParaRPr lang="en-US" sz="1200" dirty="0"/>
          </a:p>
          <a:p>
            <a:r>
              <a:rPr lang="en-US" sz="3200" dirty="0"/>
              <a:t>Let's assume that the length of the numbers is </a:t>
            </a:r>
            <a:r>
              <a:rPr lang="en-US" sz="3200" b="1" i="1" dirty="0"/>
              <a:t>n</a:t>
            </a:r>
            <a:r>
              <a:rPr lang="en-US" sz="3200" dirty="0"/>
              <a:t> digits</a:t>
            </a:r>
          </a:p>
          <a:p>
            <a:r>
              <a:rPr lang="en-US" sz="3200" dirty="0"/>
              <a:t>(</a:t>
            </a:r>
            <a:r>
              <a:rPr lang="en-US" sz="3200" b="1" i="1" dirty="0"/>
              <a:t>n</a:t>
            </a:r>
            <a:r>
              <a:rPr lang="en-US" sz="3200" dirty="0"/>
              <a:t> multiplications + </a:t>
            </a:r>
            <a:r>
              <a:rPr lang="en-US" sz="3200" b="1" i="1" dirty="0"/>
              <a:t>n</a:t>
            </a:r>
            <a:r>
              <a:rPr lang="en-US" sz="3200" dirty="0"/>
              <a:t> carries) x </a:t>
            </a:r>
            <a:r>
              <a:rPr lang="en-US" sz="3200" b="1" i="1" dirty="0"/>
              <a:t>n</a:t>
            </a:r>
            <a:r>
              <a:rPr lang="en-US" sz="3200" dirty="0"/>
              <a:t> digits + (</a:t>
            </a:r>
            <a:r>
              <a:rPr lang="en-US" sz="3200" b="1" i="1" dirty="0"/>
              <a:t>n</a:t>
            </a:r>
            <a:r>
              <a:rPr lang="en-US" sz="3200" dirty="0"/>
              <a:t> + 1 digits) x </a:t>
            </a:r>
            <a:r>
              <a:rPr lang="en-US" sz="3200" b="1" i="1" dirty="0"/>
              <a:t>n</a:t>
            </a:r>
            <a:r>
              <a:rPr lang="en-US" sz="3200" dirty="0"/>
              <a:t> additions </a:t>
            </a:r>
          </a:p>
          <a:p>
            <a:r>
              <a:rPr lang="en-US" sz="3200" dirty="0"/>
              <a:t>Running time:</a:t>
            </a:r>
            <a:r>
              <a:rPr lang="en-US" sz="3200" b="1" i="1" dirty="0"/>
              <a:t> O</a:t>
            </a:r>
            <a:r>
              <a:rPr lang="en-US" sz="3200" dirty="0"/>
              <a:t>(</a:t>
            </a:r>
            <a:r>
              <a:rPr lang="en-US" sz="3200" b="1" i="1" dirty="0"/>
              <a:t>n</a:t>
            </a:r>
            <a:r>
              <a:rPr lang="en-US" sz="3200" baseline="30000" dirty="0"/>
              <a:t>2</a:t>
            </a:r>
            <a:r>
              <a:rPr lang="en-US" sz="3200" dirty="0"/>
              <a:t>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4E2CEF-B901-A6F3-AA40-987800B1C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5799" y="1447800"/>
            <a:ext cx="2667001" cy="4724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 123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u="sng">
                <a:latin typeface="Courier New" pitchFamily="49" charset="0"/>
                <a:cs typeface="Courier New" pitchFamily="49" charset="0"/>
              </a:rPr>
              <a:t>x 456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>
                <a:latin typeface="Courier New" pitchFamily="49" charset="0"/>
                <a:cs typeface="Courier New" pitchFamily="49" charset="0"/>
              </a:rPr>
              <a:t>	  738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>
                <a:latin typeface="Courier New" pitchFamily="49" charset="0"/>
                <a:cs typeface="Courier New" pitchFamily="49" charset="0"/>
              </a:rPr>
              <a:t>	 615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u="sng">
                <a:latin typeface="Courier New" pitchFamily="49" charset="0"/>
                <a:cs typeface="Courier New" pitchFamily="49" charset="0"/>
              </a:rPr>
              <a:t>492__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>
                <a:latin typeface="Courier New" pitchFamily="49" charset="0"/>
                <a:cs typeface="Courier New" pitchFamily="49" charset="0"/>
              </a:rPr>
              <a:t> 56088</a:t>
            </a:r>
          </a:p>
        </p:txBody>
      </p:sp>
    </p:spTree>
    <p:extLst>
      <p:ext uri="{BB962C8B-B14F-4D97-AF65-F5344CB8AC3E}">
        <p14:creationId xmlns:p14="http://schemas.microsoft.com/office/powerpoint/2010/main" val="102967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Wednesday,</a:t>
            </a:r>
          </a:p>
          <a:p>
            <a:pPr lvl="1"/>
            <a:r>
              <a:rPr lang="en-US"/>
              <a:t>Finish Big-Oh</a:t>
            </a:r>
          </a:p>
          <a:p>
            <a:pPr lvl="1"/>
            <a:r>
              <a:rPr lang="en-US"/>
              <a:t>Color </a:t>
            </a:r>
          </a:p>
          <a:p>
            <a:pPr lvl="1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Picture</a:t>
            </a:r>
            <a:r>
              <a:rPr lang="en-US"/>
              <a:t>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Project 4 is </a:t>
            </a:r>
            <a:r>
              <a:rPr lang="en-US"/>
              <a:t>due Friday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Bouncing Balls</a:t>
            </a:r>
          </a:p>
          <a:p>
            <a:pPr lvl="1"/>
            <a:r>
              <a:rPr lang="en-US" sz="3200"/>
              <a:t>Hunters &amp; Prey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Hunters and prey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extend the idea of moving balls further</a:t>
            </a:r>
          </a:p>
          <a:p>
            <a:r>
              <a:rPr lang="en-US" dirty="0"/>
              <a:t>Let's make some balls hunters and some balls prey</a:t>
            </a:r>
          </a:p>
          <a:p>
            <a:r>
              <a:rPr lang="en-US" dirty="0"/>
              <a:t>Hunters search for the nearest prey</a:t>
            </a:r>
          </a:p>
          <a:p>
            <a:r>
              <a:rPr lang="en-US" dirty="0"/>
              <a:t>If they reach a particular prey, they eat it</a:t>
            </a:r>
          </a:p>
          <a:p>
            <a:r>
              <a:rPr lang="en-US" dirty="0"/>
              <a:t>Prey balls always head away from the nearest hunter</a:t>
            </a:r>
          </a:p>
        </p:txBody>
      </p:sp>
    </p:spTree>
    <p:extLst>
      <p:ext uri="{BB962C8B-B14F-4D97-AF65-F5344CB8AC3E}">
        <p14:creationId xmlns:p14="http://schemas.microsoft.com/office/powerpoint/2010/main" val="90350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Prey</a:t>
            </a:r>
            <a:r>
              <a:rPr lang="en-US" dirty="0"/>
              <a:t> class has: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Aliveness: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Speed: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/>
              <a:t>Radius:		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/>
              <a:t>(constant)</a:t>
            </a:r>
          </a:p>
          <a:p>
            <a:r>
              <a:rPr lang="en-US" dirty="0"/>
              <a:t>It also has </a:t>
            </a:r>
            <a:r>
              <a:rPr lang="en-US" b="1" dirty="0"/>
              <a:t>accessors</a:t>
            </a:r>
            <a:r>
              <a:rPr lang="en-US" dirty="0"/>
              <a:t> for </a:t>
            </a:r>
            <a:r>
              <a:rPr lang="en-US" b="1" i="1" dirty="0"/>
              <a:t>x</a:t>
            </a:r>
            <a:r>
              <a:rPr lang="en-US" dirty="0"/>
              <a:t>, </a:t>
            </a:r>
            <a:r>
              <a:rPr lang="en-US" b="1" i="1" dirty="0"/>
              <a:t>y</a:t>
            </a:r>
            <a:r>
              <a:rPr lang="en-US" dirty="0"/>
              <a:t>, and aliveness and a method we can use to kill the prey</a:t>
            </a:r>
          </a:p>
          <a:p>
            <a:r>
              <a:rPr lang="en-US" dirty="0"/>
              <a:t>Finally, it has an update method where it decides what it will do next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8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Hunter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Hunter</a:t>
            </a:r>
            <a:r>
              <a:rPr lang="en-US" dirty="0"/>
              <a:t> class has: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Speed: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Radius: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</a:p>
          <a:p>
            <a:r>
              <a:rPr lang="en-US" dirty="0"/>
              <a:t>It also has </a:t>
            </a:r>
            <a:r>
              <a:rPr lang="en-US" b="1" dirty="0"/>
              <a:t>accessors</a:t>
            </a:r>
            <a:r>
              <a:rPr lang="en-US" dirty="0"/>
              <a:t> for </a:t>
            </a:r>
            <a:r>
              <a:rPr lang="en-US" b="1" i="1" dirty="0"/>
              <a:t>x</a:t>
            </a:r>
            <a:r>
              <a:rPr lang="en-US" dirty="0"/>
              <a:t> and </a:t>
            </a:r>
            <a:r>
              <a:rPr lang="en-US" b="1" i="1" dirty="0"/>
              <a:t>y</a:t>
            </a:r>
            <a:endParaRPr lang="en-US" dirty="0"/>
          </a:p>
          <a:p>
            <a:r>
              <a:rPr lang="en-US" dirty="0"/>
              <a:t>Finally, it also has an update method where it decides what it will do next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7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Notation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want to compare the running time of one program to another</a:t>
            </a:r>
          </a:p>
          <a:p>
            <a:r>
              <a:rPr lang="en-US" dirty="0"/>
              <a:t>We want a mathematical description with the following characteristics:</a:t>
            </a:r>
          </a:p>
          <a:p>
            <a:pPr lvl="1"/>
            <a:r>
              <a:rPr lang="en-US" b="1" dirty="0"/>
              <a:t>Worst case</a:t>
            </a:r>
          </a:p>
          <a:p>
            <a:pPr lvl="1">
              <a:buNone/>
            </a:pPr>
            <a:r>
              <a:rPr lang="en-US" dirty="0"/>
              <a:t>	We care mostly about how bad things could be</a:t>
            </a:r>
          </a:p>
          <a:p>
            <a:pPr lvl="1"/>
            <a:r>
              <a:rPr lang="en-US" b="1" dirty="0"/>
              <a:t>Asymptotic</a:t>
            </a:r>
          </a:p>
          <a:p>
            <a:pPr lvl="1">
              <a:buNone/>
            </a:pPr>
            <a:r>
              <a:rPr lang="en-US" dirty="0"/>
              <a:t>	We focus on the behavior as the input size gets larger and larger</a:t>
            </a:r>
          </a:p>
        </p:txBody>
      </p:sp>
    </p:spTree>
    <p:extLst>
      <p:ext uri="{BB962C8B-B14F-4D97-AF65-F5344CB8AC3E}">
        <p14:creationId xmlns:p14="http://schemas.microsoft.com/office/powerpoint/2010/main" val="404892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</a:t>
            </a:r>
            <a:r>
              <a:rPr lang="en-US" dirty="0"/>
              <a:t>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Enter Big-Oh </a:t>
            </a:r>
            <a:r>
              <a:rPr lang="en-US" dirty="0"/>
              <a:t>notation</a:t>
            </a:r>
          </a:p>
          <a:p>
            <a:r>
              <a:rPr lang="en-US"/>
              <a:t>Big-Oh </a:t>
            </a:r>
            <a:r>
              <a:rPr lang="en-US" dirty="0"/>
              <a:t>simplifies a complicated running time function into a simple statement about its worst case growth rate</a:t>
            </a:r>
          </a:p>
          <a:p>
            <a:r>
              <a:rPr lang="en-US" dirty="0"/>
              <a:t>All constant coefficients are ignored</a:t>
            </a:r>
          </a:p>
          <a:p>
            <a:r>
              <a:rPr lang="en-US" dirty="0"/>
              <a:t>All low order terms are ignored</a:t>
            </a:r>
          </a:p>
          <a:p>
            <a:r>
              <a:rPr lang="en-US" dirty="0"/>
              <a:t>3</a:t>
            </a:r>
            <a:r>
              <a:rPr lang="en-US" b="1" i="1" dirty="0"/>
              <a:t>n</a:t>
            </a:r>
            <a:r>
              <a:rPr lang="en-US" dirty="0"/>
              <a:t> + </a:t>
            </a:r>
            <a:r>
              <a:rPr lang="en-US"/>
              <a:t>3 simplifies to </a:t>
            </a: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r>
              <a:rPr lang="en-US"/>
              <a:t>Big-Oh </a:t>
            </a:r>
            <a:r>
              <a:rPr lang="en-US" dirty="0"/>
              <a:t>is a statement that a particular running time is no worse than some function, with appropriate constants</a:t>
            </a:r>
          </a:p>
        </p:txBody>
      </p:sp>
    </p:spTree>
    <p:extLst>
      <p:ext uri="{BB962C8B-B14F-4D97-AF65-F5344CB8AC3E}">
        <p14:creationId xmlns:p14="http://schemas.microsoft.com/office/powerpoint/2010/main" val="156791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</a:t>
            </a:r>
            <a:r>
              <a:rPr lang="en-US" dirty="0"/>
              <a:t>simplification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147</a:t>
            </a:r>
            <a:r>
              <a:rPr lang="en-US" b="1" i="1" dirty="0"/>
              <a:t>n</a:t>
            </a:r>
            <a:r>
              <a:rPr lang="en-US" baseline="30000" dirty="0"/>
              <a:t>3</a:t>
            </a:r>
            <a:r>
              <a:rPr lang="en-US" dirty="0"/>
              <a:t> + 2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 + 5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/>
              <a:t>+ 12083</a:t>
            </a:r>
            <a:endParaRPr lang="en-US" dirty="0"/>
          </a:p>
          <a:p>
            <a:pPr>
              <a:buNone/>
            </a:pPr>
            <a:r>
              <a:rPr lang="en-US" b="1" i="1"/>
              <a:t>	</a:t>
            </a:r>
            <a:r>
              <a:rPr lang="en-US" b="1" i="1" dirty="0"/>
              <a:t>	O</a:t>
            </a:r>
            <a:r>
              <a:rPr lang="en-US" dirty="0"/>
              <a:t>(</a:t>
            </a:r>
            <a:r>
              <a:rPr lang="en-US" b="1" i="1"/>
              <a:t>n</a:t>
            </a:r>
            <a:r>
              <a:rPr lang="en-US" baseline="30000"/>
              <a:t>3</a:t>
            </a:r>
            <a:r>
              <a:rPr lang="en-US"/>
              <a:t>)</a:t>
            </a:r>
            <a:endParaRPr lang="en-US" dirty="0"/>
          </a:p>
          <a:p>
            <a:r>
              <a:rPr lang="en-US" b="1" i="1" dirty="0"/>
              <a:t>n</a:t>
            </a:r>
            <a:r>
              <a:rPr lang="en-US" baseline="30000" dirty="0"/>
              <a:t>1000</a:t>
            </a:r>
            <a:r>
              <a:rPr lang="en-US" dirty="0"/>
              <a:t> + </a:t>
            </a:r>
            <a:r>
              <a:rPr lang="en-US"/>
              <a:t>2</a:t>
            </a:r>
            <a:r>
              <a:rPr lang="en-US" b="1" i="1" baseline="30000"/>
              <a:t>n</a:t>
            </a:r>
            <a:r>
              <a:rPr lang="en-US"/>
              <a:t> </a:t>
            </a:r>
            <a:endParaRPr lang="en-US" dirty="0"/>
          </a:p>
          <a:p>
            <a:pPr>
              <a:buNone/>
            </a:pPr>
            <a:r>
              <a:rPr lang="en-US" b="1" i="1"/>
              <a:t>	</a:t>
            </a:r>
            <a:r>
              <a:rPr lang="en-US" b="1" i="1" dirty="0"/>
              <a:t>	O</a:t>
            </a:r>
            <a:r>
              <a:rPr lang="en-US" dirty="0"/>
              <a:t>(</a:t>
            </a:r>
            <a:r>
              <a:rPr lang="en-US"/>
              <a:t>2</a:t>
            </a:r>
            <a:r>
              <a:rPr lang="en-US" b="1" i="1" baseline="30000"/>
              <a:t>n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15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 + 6</a:t>
            </a:r>
            <a:r>
              <a:rPr lang="en-US" b="1" i="1" dirty="0"/>
              <a:t>n</a:t>
            </a:r>
            <a:r>
              <a:rPr lang="en-US" dirty="0"/>
              <a:t> + 7log 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/>
              <a:t>+ 145</a:t>
            </a:r>
            <a:endParaRPr lang="en-US" dirty="0"/>
          </a:p>
          <a:p>
            <a:pPr>
              <a:buNone/>
            </a:pPr>
            <a:r>
              <a:rPr lang="en-US" b="1" i="1"/>
              <a:t>	</a:t>
            </a:r>
            <a:r>
              <a:rPr lang="en-US" b="1" i="1" dirty="0"/>
              <a:t>	O</a:t>
            </a:r>
            <a:r>
              <a:rPr lang="en-US" dirty="0"/>
              <a:t>(</a:t>
            </a:r>
            <a:r>
              <a:rPr lang="en-US" b="1" i="1"/>
              <a:t>n</a:t>
            </a:r>
            <a:r>
              <a:rPr lang="en-US" baseline="30000"/>
              <a:t>2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659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/>
              <a:t>+ </a:t>
            </a:r>
            <a:r>
              <a:rPr lang="en-US" b="1" i="1"/>
              <a:t>n </a:t>
            </a:r>
            <a:r>
              <a:rPr lang="en-US"/>
              <a:t>log 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/>
              <a:t>+ 87829</a:t>
            </a:r>
            <a:endParaRPr lang="en-US" dirty="0"/>
          </a:p>
          <a:p>
            <a:pPr>
              <a:buNone/>
            </a:pPr>
            <a:r>
              <a:rPr lang="en-US" b="1" i="1"/>
              <a:t>	</a:t>
            </a:r>
            <a:r>
              <a:rPr lang="en-US" b="1" i="1" dirty="0"/>
              <a:t>	O</a:t>
            </a:r>
            <a:r>
              <a:rPr lang="en-US" dirty="0"/>
              <a:t>(</a:t>
            </a:r>
            <a:r>
              <a:rPr lang="en-US" b="1" i="1" dirty="0"/>
              <a:t>n </a:t>
            </a:r>
            <a:r>
              <a:rPr lang="en-US" dirty="0"/>
              <a:t>log </a:t>
            </a:r>
            <a:r>
              <a:rPr lang="en-US" b="1" i="1"/>
              <a:t>n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Note:  </a:t>
            </a:r>
            <a:r>
              <a:rPr lang="en-US"/>
              <a:t>In Computer Science, </a:t>
            </a:r>
            <a:r>
              <a:rPr lang="en-US" dirty="0"/>
              <a:t>we use log</a:t>
            </a:r>
            <a:r>
              <a:rPr lang="en-US" baseline="-25000" dirty="0"/>
              <a:t>2 </a:t>
            </a:r>
            <a:r>
              <a:rPr lang="en-US" dirty="0"/>
              <a:t>unless stated otherwise </a:t>
            </a:r>
          </a:p>
        </p:txBody>
      </p:sp>
    </p:spTree>
    <p:extLst>
      <p:ext uri="{BB962C8B-B14F-4D97-AF65-F5344CB8AC3E}">
        <p14:creationId xmlns:p14="http://schemas.microsoft.com/office/powerpoint/2010/main" val="205150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4064</TotalTime>
  <Words>460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Courier New</vt:lpstr>
      <vt:lpstr>Arial</vt:lpstr>
      <vt:lpstr>Circuit</vt:lpstr>
      <vt:lpstr>COMP 1600 Introduction to Programming</vt:lpstr>
      <vt:lpstr>Alerts</vt:lpstr>
      <vt:lpstr>Review</vt:lpstr>
      <vt:lpstr>Hunters and prey</vt:lpstr>
      <vt:lpstr>Prey class</vt:lpstr>
      <vt:lpstr>Hunter class</vt:lpstr>
      <vt:lpstr>Big-Oh Notation</vt:lpstr>
      <vt:lpstr>Big-Oh notation</vt:lpstr>
      <vt:lpstr>Big-Oh simplification examples</vt:lpstr>
      <vt:lpstr>Multiplication by hand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142</cp:revision>
  <dcterms:created xsi:type="dcterms:W3CDTF">2001-05-01T04:07:56Z</dcterms:created>
  <dcterms:modified xsi:type="dcterms:W3CDTF">2025-11-10T01:53:59Z</dcterms:modified>
</cp:coreProperties>
</file>