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90" r:id="rId1"/>
  </p:sldMasterIdLst>
  <p:notesMasterIdLst>
    <p:notesMasterId r:id="rId18"/>
  </p:notesMasterIdLst>
  <p:sldIdLst>
    <p:sldId id="258" r:id="rId2"/>
    <p:sldId id="260" r:id="rId3"/>
    <p:sldId id="395" r:id="rId4"/>
    <p:sldId id="729" r:id="rId5"/>
    <p:sldId id="730" r:id="rId6"/>
    <p:sldId id="738" r:id="rId7"/>
    <p:sldId id="739" r:id="rId8"/>
    <p:sldId id="740" r:id="rId9"/>
    <p:sldId id="742" r:id="rId10"/>
    <p:sldId id="743" r:id="rId11"/>
    <p:sldId id="744" r:id="rId12"/>
    <p:sldId id="745" r:id="rId13"/>
    <p:sldId id="731" r:id="rId14"/>
    <p:sldId id="732" r:id="rId15"/>
    <p:sldId id="734" r:id="rId16"/>
    <p:sldId id="346" r:id="rId17"/>
  </p:sldIdLst>
  <p:sldSz cx="12192000" cy="6858000"/>
  <p:notesSz cx="6858000" cy="9144000"/>
  <p:embeddedFontLst>
    <p:embeddedFont>
      <p:font typeface="Tw Cen MT" panose="020B0602020104020603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72" autoAdjust="0"/>
    <p:restoredTop sz="90974" autoAdjust="0"/>
  </p:normalViewPr>
  <p:slideViewPr>
    <p:cSldViewPr>
      <p:cViewPr varScale="1">
        <p:scale>
          <a:sx n="90" d="100"/>
          <a:sy n="90" d="100"/>
        </p:scale>
        <p:origin x="324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  <a:prstGeom prst="rect">
            <a:avLst/>
          </a:prstGeom>
        </p:spPr>
        <p:txBody>
          <a:bodyPr/>
          <a:lstStyle/>
          <a:p>
            <a:fld id="{6444479B-705B-4489-957E-7E8A228BDFA0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0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147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1069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04672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0920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9212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7556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C07B66AD-7C08-490A-ADA4-B47E10FB2407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75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5B95027-4255-49E7-9841-CD21BCC99996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51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04800"/>
            <a:ext cx="9905998" cy="877888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9F89F774-3FA6-43B8-9241-99959C8FD463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5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F9504452-5DCC-4FE2-A5C9-8A5EF6714D65}" type="datetime1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8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E579ABC2-0180-4F3A-A895-A85BC724D472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8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6AEEA9BA-4E8F-439E-BEA4-91FBA01E3F5F}" type="datetime1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2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BE15BF18-0007-481C-AA29-413124BC3EE7}" type="datetime1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7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9BE9870-3748-43AD-B547-02A075CB4A1D}" type="datetime1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558E7897-33C5-4F1A-9307-D068E37F3DC7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82E171BA-CC09-47C8-A6DF-F5C5CB59CEEC}" type="datetime1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1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64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1312256"/>
            <a:ext cx="9905999" cy="5056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342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A494F-2895-818F-A5BA-833ED5359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477376" cy="2387600"/>
          </a:xfrm>
        </p:spPr>
        <p:txBody>
          <a:bodyPr/>
          <a:lstStyle/>
          <a:p>
            <a:r>
              <a:rPr lang="en-US"/>
              <a:t>COMP 1600</a:t>
            </a:r>
            <a:br>
              <a:rPr lang="en-US"/>
            </a:br>
            <a:r>
              <a:rPr lang="en-US"/>
              <a:t>Introduction to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54CF19-68BD-3962-780F-6DDE9D565C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David J Stucki</a:t>
            </a:r>
          </a:p>
          <a:p>
            <a:r>
              <a:rPr lang="en-US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3855045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Constant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dirty="0"/>
              <a:t>Using 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final</a:t>
            </a:r>
            <a:r>
              <a:rPr lang="en-US" sz="2800" dirty="0"/>
              <a:t>, we can fix the value of a member</a:t>
            </a:r>
          </a:p>
          <a:p>
            <a:pPr>
              <a:lnSpc>
                <a:spcPct val="100000"/>
              </a:lnSpc>
            </a:pPr>
            <a:r>
              <a:rPr lang="en-US" sz="2800" dirty="0"/>
              <a:t>It will only be set once, usually when the constructor is called</a:t>
            </a:r>
          </a:p>
          <a:p>
            <a:pPr>
              <a:lnSpc>
                <a:spcPct val="100000"/>
              </a:lnSpc>
            </a:pPr>
            <a:r>
              <a:rPr lang="en-US" sz="2800" dirty="0"/>
              <a:t>It is customary to use ALL CAPS for constant names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3124201"/>
            <a:ext cx="9905999" cy="3505199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775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Animal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String name;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final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MAMMAL; 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Never changes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Animal(String s, </a:t>
            </a:r>
            <a:r>
              <a:rPr lang="en-US" sz="27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mammal)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	name = s;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	MAMMAL = mammal;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evolve()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	MAMMAL = !MAMMAL;		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Compile-time error!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40586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constants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possible to set a static member to be constant using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final</a:t>
            </a:r>
            <a:r>
              <a:rPr lang="en-US" dirty="0"/>
              <a:t> keyword</a:t>
            </a:r>
          </a:p>
          <a:p>
            <a:r>
              <a:rPr lang="en-US" dirty="0"/>
              <a:t>Usually, this is used for global constants that will </a:t>
            </a:r>
            <a:r>
              <a:rPr lang="en-US" b="1" dirty="0"/>
              <a:t>never ever</a:t>
            </a:r>
            <a:r>
              <a:rPr lang="en-US" dirty="0"/>
              <a:t> change</a:t>
            </a:r>
          </a:p>
          <a:p>
            <a:r>
              <a:rPr lang="en-US" dirty="0"/>
              <a:t>Making these values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dirty="0"/>
              <a:t> is reasonable</a:t>
            </a:r>
          </a:p>
          <a:p>
            <a:r>
              <a:rPr lang="en-US" dirty="0"/>
              <a:t>Since they never change, we never have to worry about a user corrupting the data inside of the object</a:t>
            </a:r>
          </a:p>
        </p:txBody>
      </p:sp>
    </p:spTree>
    <p:extLst>
      <p:ext uri="{BB962C8B-B14F-4D97-AF65-F5344CB8AC3E}">
        <p14:creationId xmlns:p14="http://schemas.microsoft.com/office/powerpoint/2010/main" val="2261906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constant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143000"/>
            <a:ext cx="9905999" cy="50567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800" dirty="0"/>
              <a:t>The number of sides of a pentagon is always 5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800" dirty="0"/>
              <a:t>Other code can access this information by using the value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Pentagon.SIDES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800" dirty="0"/>
              <a:t>Exactly like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Math.PI</a:t>
            </a:r>
            <a:r>
              <a:rPr lang="en-US" sz="2800" dirty="0"/>
              <a:t> or </a:t>
            </a:r>
            <a:r>
              <a:rPr lang="en-US" sz="2800" b="1" dirty="0" err="1">
                <a:latin typeface="Courier New" pitchFamily="49" charset="0"/>
                <a:cs typeface="Courier New" pitchFamily="49" charset="0"/>
              </a:rPr>
              <a:t>Math.E</a:t>
            </a:r>
            <a:endParaRPr lang="en-US" sz="2800" b="1" dirty="0">
              <a:latin typeface="Courier New" pitchFamily="49" charset="0"/>
              <a:cs typeface="Courier New" pitchFamily="49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en-US" sz="2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3124200"/>
            <a:ext cx="9905999" cy="3657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700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Pentagon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x;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y;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static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final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SIDES = 5;  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Never changes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Pentagon(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newX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newY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	x =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newX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	y =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newY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getX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() {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x; }</a:t>
            </a:r>
            <a:endParaRPr lang="en-US" sz="2700" b="1" dirty="0">
              <a:solidFill>
                <a:schemeClr val="accent5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getY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() {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y; 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96825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Bouncing balls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We can make a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Ball</a:t>
            </a:r>
            <a:r>
              <a:rPr lang="en-US" dirty="0"/>
              <a:t> class</a:t>
            </a:r>
          </a:p>
          <a:p>
            <a:r>
              <a:rPr lang="en-US" dirty="0"/>
              <a:t>Each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Ball</a:t>
            </a:r>
            <a:r>
              <a:rPr lang="en-US" dirty="0"/>
              <a:t> will have:</a:t>
            </a:r>
          </a:p>
          <a:p>
            <a:pPr lvl="1"/>
            <a:r>
              <a:rPr lang="en-US" dirty="0"/>
              <a:t>Color:	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Color</a:t>
            </a:r>
          </a:p>
          <a:p>
            <a:pPr lvl="1"/>
            <a:r>
              <a:rPr lang="en-US" b="1" i="1" dirty="0"/>
              <a:t>x</a:t>
            </a:r>
            <a:r>
              <a:rPr lang="en-US" dirty="0"/>
              <a:t> Location: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</a:p>
          <a:p>
            <a:pPr lvl="1"/>
            <a:r>
              <a:rPr lang="en-US" b="1" i="1" dirty="0"/>
              <a:t>y</a:t>
            </a:r>
            <a:r>
              <a:rPr lang="en-US" dirty="0"/>
              <a:t> Location: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</a:p>
          <a:p>
            <a:pPr lvl="1"/>
            <a:r>
              <a:rPr lang="en-US" dirty="0"/>
              <a:t>Radius:	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</a:p>
          <a:p>
            <a:pPr lvl="1"/>
            <a:r>
              <a:rPr lang="en-US" b="1" i="1" dirty="0"/>
              <a:t>x</a:t>
            </a:r>
            <a:r>
              <a:rPr lang="en-US" dirty="0"/>
              <a:t> Velocity: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</a:p>
          <a:p>
            <a:pPr lvl="1"/>
            <a:r>
              <a:rPr lang="en-US" b="1" i="1" dirty="0"/>
              <a:t>y</a:t>
            </a:r>
            <a:r>
              <a:rPr lang="en-US" dirty="0"/>
              <a:t> Velocity: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</a:p>
          <a:p>
            <a:r>
              <a:rPr lang="en-US" dirty="0"/>
              <a:t>We will  need a </a:t>
            </a:r>
            <a:r>
              <a:rPr lang="en-US" b="1" dirty="0"/>
              <a:t>constructor</a:t>
            </a:r>
            <a:r>
              <a:rPr lang="en-US" dirty="0"/>
              <a:t> specifying these values, a </a:t>
            </a:r>
            <a:r>
              <a:rPr lang="en-US" b="1" dirty="0"/>
              <a:t>method</a:t>
            </a:r>
            <a:r>
              <a:rPr lang="en-US" dirty="0"/>
              <a:t> to draw the ball, and a </a:t>
            </a:r>
            <a:r>
              <a:rPr lang="en-US" b="1" dirty="0"/>
              <a:t>method</a:t>
            </a:r>
            <a:r>
              <a:rPr lang="en-US" dirty="0"/>
              <a:t> to update the position of the ball over time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347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Make them bounce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Ball</a:t>
            </a:r>
            <a:r>
              <a:rPr lang="en-US" dirty="0"/>
              <a:t> class created, it's easy to make a program that shows balls bouncing all over the screen</a:t>
            </a:r>
          </a:p>
          <a:p>
            <a:r>
              <a:rPr lang="en-US" dirty="0"/>
              <a:t>We create an array of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Ball</a:t>
            </a:r>
            <a:r>
              <a:rPr lang="en-US" dirty="0"/>
              <a:t> objects, update them, and </a:t>
            </a:r>
            <a:r>
              <a:rPr lang="en-US"/>
              <a:t>draw them </a:t>
            </a:r>
            <a:r>
              <a:rPr lang="en-US" dirty="0"/>
              <a:t>repeatedly</a:t>
            </a:r>
          </a:p>
        </p:txBody>
      </p:sp>
    </p:spTree>
    <p:extLst>
      <p:ext uri="{BB962C8B-B14F-4D97-AF65-F5344CB8AC3E}">
        <p14:creationId xmlns:p14="http://schemas.microsoft.com/office/powerpoint/2010/main" val="471396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Hunters and prey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extend the idea of moving balls further</a:t>
            </a:r>
          </a:p>
          <a:p>
            <a:r>
              <a:rPr lang="en-US" dirty="0"/>
              <a:t>Let's make some balls hunters and some balls prey</a:t>
            </a:r>
          </a:p>
          <a:p>
            <a:r>
              <a:rPr lang="en-US" dirty="0"/>
              <a:t>Hunters search for the nearest prey</a:t>
            </a:r>
          </a:p>
          <a:p>
            <a:r>
              <a:rPr lang="en-US" dirty="0"/>
              <a:t>If they reach a particular prey, they eat it</a:t>
            </a:r>
          </a:p>
          <a:p>
            <a:r>
              <a:rPr lang="en-US" dirty="0"/>
              <a:t>Prey balls always head away from the nearest hunter</a:t>
            </a:r>
          </a:p>
        </p:txBody>
      </p:sp>
    </p:spTree>
    <p:extLst>
      <p:ext uri="{BB962C8B-B14F-4D97-AF65-F5344CB8AC3E}">
        <p14:creationId xmlns:p14="http://schemas.microsoft.com/office/powerpoint/2010/main" val="903505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/>
              <a:t>On Friday,</a:t>
            </a:r>
          </a:p>
          <a:p>
            <a:pPr lvl="1"/>
            <a:r>
              <a:rPr lang="en-US"/>
              <a:t>Finish class examples</a:t>
            </a:r>
          </a:p>
          <a:p>
            <a:pPr lvl="1"/>
            <a:r>
              <a:rPr lang="en-US"/>
              <a:t>Big Oh notation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15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2B561-E3DC-F72F-B616-F9785B741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342DB-E5E5-88CE-CC69-4C92571A8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/>
              <a:t>Project 4 is due Nov. 14 (a week from Friday)</a:t>
            </a:r>
          </a:p>
          <a:p>
            <a:pPr>
              <a:lnSpc>
                <a:spcPct val="100000"/>
              </a:lnSpc>
            </a:pPr>
            <a:r>
              <a:rPr lang="en-US"/>
              <a:t>Tomorrow is In-Class Lab 12</a:t>
            </a:r>
          </a:p>
          <a:p>
            <a:pPr>
              <a:lnSpc>
                <a:spcPct val="100000"/>
              </a:lnSpc>
            </a:pPr>
            <a:endParaRPr lang="en-US"/>
          </a:p>
          <a:p>
            <a:pPr>
              <a:lnSpc>
                <a:spcPct val="100000"/>
              </a:lnSpc>
            </a:pPr>
            <a:r>
              <a:rPr lang="en-US"/>
              <a:t>Return Midterm II</a:t>
            </a:r>
          </a:p>
          <a:p>
            <a:pPr lvl="1">
              <a:lnSpc>
                <a:spcPct val="100000"/>
              </a:lnSpc>
            </a:pPr>
            <a:r>
              <a:rPr lang="en-US"/>
              <a:t>Mean: </a:t>
            </a:r>
          </a:p>
          <a:p>
            <a:pPr lvl="1">
              <a:lnSpc>
                <a:spcPct val="100000"/>
              </a:lnSpc>
            </a:pPr>
            <a:r>
              <a:rPr lang="en-US"/>
              <a:t>Median: </a:t>
            </a:r>
          </a:p>
          <a:p>
            <a:pPr>
              <a:lnSpc>
                <a:spcPct val="100000"/>
              </a:lnSpc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2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80B7F-5E13-07C3-8309-C0C7ECFDA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6B48-39E6-913D-8C1D-A1962BDAD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4F379-43EA-2015-49C9-53A0B4D12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r>
              <a:rPr lang="en-US" sz="3600"/>
              <a:t>Last time:</a:t>
            </a:r>
            <a:endParaRPr lang="en-US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3200"/>
              <a:t>Classes &amp; Objects</a:t>
            </a:r>
          </a:p>
        </p:txBody>
      </p:sp>
    </p:spTree>
    <p:extLst>
      <p:ext uri="{BB962C8B-B14F-4D97-AF65-F5344CB8AC3E}">
        <p14:creationId xmlns:p14="http://schemas.microsoft.com/office/powerpoint/2010/main" val="104823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roster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Let's create a Student class</a:t>
            </a:r>
          </a:p>
          <a:p>
            <a:r>
              <a:rPr lang="en-US" dirty="0"/>
              <a:t>Each Student will contain</a:t>
            </a:r>
          </a:p>
          <a:p>
            <a:pPr lvl="1"/>
            <a:r>
              <a:rPr lang="en-US" dirty="0"/>
              <a:t>First Name: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</a:p>
          <a:p>
            <a:pPr lvl="1"/>
            <a:r>
              <a:rPr lang="en-US" dirty="0"/>
              <a:t>Last Name: 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String</a:t>
            </a:r>
          </a:p>
          <a:p>
            <a:pPr lvl="1"/>
            <a:r>
              <a:rPr lang="en-US" dirty="0"/>
              <a:t>GPA:	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double</a:t>
            </a:r>
          </a:p>
          <a:p>
            <a:pPr lvl="1"/>
            <a:r>
              <a:rPr lang="en-US" dirty="0"/>
              <a:t>ID:	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int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/>
              <a:t>We need a </a:t>
            </a:r>
            <a:r>
              <a:rPr lang="en-US" b="1" dirty="0"/>
              <a:t>constructor</a:t>
            </a:r>
            <a:r>
              <a:rPr lang="en-US" dirty="0"/>
              <a:t> specifying each of these things, </a:t>
            </a:r>
            <a:r>
              <a:rPr lang="en-US" b="1" dirty="0" err="1"/>
              <a:t>accessors</a:t>
            </a:r>
            <a:r>
              <a:rPr lang="en-US" dirty="0"/>
              <a:t> to read them later, and </a:t>
            </a:r>
            <a:r>
              <a:rPr lang="en-US" b="1" dirty="0" err="1"/>
              <a:t>mutators</a:t>
            </a:r>
            <a:r>
              <a:rPr lang="en-US" dirty="0"/>
              <a:t> to change GPA and ID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22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Using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Student</a:t>
            </a:r>
            <a:r>
              <a:rPr lang="en-US" dirty="0"/>
              <a:t> class, we can create a roster of students</a:t>
            </a:r>
          </a:p>
          <a:p>
            <a:r>
              <a:rPr lang="en-US" dirty="0"/>
              <a:t>The roster is just an array of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Student</a:t>
            </a:r>
            <a:r>
              <a:rPr lang="en-US" dirty="0"/>
              <a:t> objects</a:t>
            </a:r>
          </a:p>
          <a:p>
            <a:r>
              <a:rPr lang="en-US" dirty="0"/>
              <a:t>We'll read in some student information from a file and create lots of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Student</a:t>
            </a:r>
            <a:r>
              <a:rPr lang="en-US" dirty="0"/>
              <a:t> objects</a:t>
            </a:r>
          </a:p>
          <a:p>
            <a:r>
              <a:rPr lang="en-US" dirty="0"/>
              <a:t>Then, with our array, we can do some operations:</a:t>
            </a:r>
          </a:p>
          <a:p>
            <a:pPr lvl="1"/>
            <a:r>
              <a:rPr lang="en-US" dirty="0"/>
              <a:t>Print out a nicely formatted roster</a:t>
            </a:r>
          </a:p>
          <a:p>
            <a:pPr lvl="1"/>
            <a:r>
              <a:rPr lang="en-US" dirty="0"/>
              <a:t>Find the average GPA of all students</a:t>
            </a:r>
          </a:p>
          <a:p>
            <a:pPr lvl="1"/>
            <a:r>
              <a:rPr lang="en-US" dirty="0"/>
              <a:t>Determine the valedictorian</a:t>
            </a:r>
          </a:p>
        </p:txBody>
      </p:sp>
    </p:spTree>
    <p:extLst>
      <p:ext uri="{BB962C8B-B14F-4D97-AF65-F5344CB8AC3E}">
        <p14:creationId xmlns:p14="http://schemas.microsoft.com/office/powerpoint/2010/main" val="1181970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Objects have members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Members are the data inside objects</a:t>
            </a:r>
          </a:p>
          <a:p>
            <a:r>
              <a:rPr lang="en-US" dirty="0"/>
              <a:t>But, sometimes, wouldn't it be nice if some data were linked to the </a:t>
            </a:r>
            <a:r>
              <a:rPr lang="en-US" b="1" dirty="0"/>
              <a:t>class</a:t>
            </a:r>
            <a:r>
              <a:rPr lang="en-US" dirty="0"/>
              <a:t> as a whole, rather than just the object?</a:t>
            </a:r>
          </a:p>
          <a:p>
            <a:r>
              <a:rPr lang="en-US" dirty="0"/>
              <a:t>What if you wanted to keep track of the total number of a particular kind of object you create?</a:t>
            </a:r>
          </a:p>
        </p:txBody>
      </p:sp>
    </p:spTree>
    <p:extLst>
      <p:ext uri="{BB962C8B-B14F-4D97-AF65-F5344CB8AC3E}">
        <p14:creationId xmlns:p14="http://schemas.microsoft.com/office/powerpoint/2010/main" val="1923501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members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Static members are stored with the class, not with the object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2667000"/>
            <a:ext cx="9905999" cy="402461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77500" lnSpcReduction="2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Item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static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count = 0;	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One copy total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private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String name;			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One copy per object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Item(String s)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	name = s;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	++count;			</a:t>
            </a:r>
            <a:r>
              <a:rPr lang="en-US" sz="2700" b="1" dirty="0">
                <a:solidFill>
                  <a:schemeClr val="accent6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 Updates global counter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getName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() {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name; 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700" b="1" dirty="0"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static</a:t>
            </a: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700" b="1" dirty="0" err="1">
                <a:latin typeface="Courier New" pitchFamily="49" charset="0"/>
                <a:cs typeface="Courier New" pitchFamily="49" charset="0"/>
              </a:rPr>
              <a:t>getItemsInUniverse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() {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7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sz="2700" b="1" dirty="0">
                <a:latin typeface="Courier New" pitchFamily="49" charset="0"/>
                <a:cs typeface="Courier New" pitchFamily="49" charset="0"/>
              </a:rPr>
              <a:t> count;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700" b="1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729400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Static members are also called </a:t>
            </a:r>
            <a:r>
              <a:rPr lang="en-US" b="1" dirty="0"/>
              <a:t>class variables</a:t>
            </a:r>
          </a:p>
          <a:p>
            <a:r>
              <a:rPr lang="en-US" dirty="0"/>
              <a:t>Static members can be accessed by either static methods or regular methods (unlike normal members which cannot be accessed by static methods)</a:t>
            </a:r>
          </a:p>
          <a:p>
            <a:r>
              <a:rPr lang="en-US" dirty="0"/>
              <a:t>Static members can be either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dirty="0"/>
              <a:t> or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private</a:t>
            </a:r>
          </a:p>
          <a:p>
            <a:r>
              <a:rPr lang="en-US" dirty="0"/>
              <a:t>In general, static variables should </a:t>
            </a:r>
            <a:r>
              <a:rPr lang="en-US" b="1" dirty="0"/>
              <a:t>not</a:t>
            </a:r>
            <a:r>
              <a:rPr lang="en-US" dirty="0"/>
              <a:t> be used</a:t>
            </a:r>
          </a:p>
        </p:txBody>
      </p:sp>
    </p:spTree>
    <p:extLst>
      <p:ext uri="{BB962C8B-B14F-4D97-AF65-F5344CB8AC3E}">
        <p14:creationId xmlns:p14="http://schemas.microsoft.com/office/powerpoint/2010/main" val="257832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Members can be constant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Sometimes a value will not change after an object has been created:</a:t>
            </a:r>
          </a:p>
          <a:p>
            <a:pPr lvl="1"/>
            <a:r>
              <a:rPr lang="en-US" dirty="0"/>
              <a:t>Example:  A ball has a single color after it is created</a:t>
            </a:r>
          </a:p>
          <a:p>
            <a:r>
              <a:rPr lang="en-US" dirty="0"/>
              <a:t>You can enforce the fact that the value will not change with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final</a:t>
            </a:r>
            <a:r>
              <a:rPr lang="en-US" dirty="0"/>
              <a:t> keyword</a:t>
            </a:r>
          </a:p>
          <a:p>
            <a:r>
              <a:rPr lang="en-US" dirty="0"/>
              <a:t>A member declared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final</a:t>
            </a:r>
            <a:r>
              <a:rPr lang="en-US" dirty="0"/>
              <a:t> can only be assigned a value once</a:t>
            </a:r>
          </a:p>
          <a:p>
            <a:r>
              <a:rPr lang="en-US" dirty="0"/>
              <a:t>Afterwards, it will never change</a:t>
            </a:r>
          </a:p>
        </p:txBody>
      </p:sp>
    </p:spTree>
    <p:extLst>
      <p:ext uri="{BB962C8B-B14F-4D97-AF65-F5344CB8AC3E}">
        <p14:creationId xmlns:p14="http://schemas.microsoft.com/office/powerpoint/2010/main" val="1604836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4036</TotalTime>
  <Words>858</Words>
  <Application>Microsoft Office PowerPoint</Application>
  <PresentationFormat>Widescreen</PresentationFormat>
  <Paragraphs>124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Tw Cen MT</vt:lpstr>
      <vt:lpstr>Courier New</vt:lpstr>
      <vt:lpstr>Circuit</vt:lpstr>
      <vt:lpstr>COMP 1600 Introduction to Programming</vt:lpstr>
      <vt:lpstr>Alerts</vt:lpstr>
      <vt:lpstr>Review</vt:lpstr>
      <vt:lpstr>Class roster</vt:lpstr>
      <vt:lpstr>Roster</vt:lpstr>
      <vt:lpstr>Objects have members</vt:lpstr>
      <vt:lpstr>Static members</vt:lpstr>
      <vt:lpstr>Static rules</vt:lpstr>
      <vt:lpstr>Members can be constant</vt:lpstr>
      <vt:lpstr>Constant example</vt:lpstr>
      <vt:lpstr>Static constants</vt:lpstr>
      <vt:lpstr>Static constant examples</vt:lpstr>
      <vt:lpstr>Bouncing balls</vt:lpstr>
      <vt:lpstr>Make them bounce</vt:lpstr>
      <vt:lpstr>Hunters and prey</vt:lpstr>
      <vt:lpstr>Next time…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really hate this darn machine; I wish that they would sell it. It won’t do what I want it to, but only what I tell it.</dc:title>
  <dc:creator>David J. Stucki</dc:creator>
  <cp:lastModifiedBy>Stucki, David</cp:lastModifiedBy>
  <cp:revision>138</cp:revision>
  <dcterms:created xsi:type="dcterms:W3CDTF">2001-05-01T04:07:56Z</dcterms:created>
  <dcterms:modified xsi:type="dcterms:W3CDTF">2025-11-05T01:09:43Z</dcterms:modified>
</cp:coreProperties>
</file>