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32"/>
  </p:notesMasterIdLst>
  <p:sldIdLst>
    <p:sldId id="258" r:id="rId2"/>
    <p:sldId id="260" r:id="rId3"/>
    <p:sldId id="395" r:id="rId4"/>
    <p:sldId id="700" r:id="rId5"/>
    <p:sldId id="701" r:id="rId6"/>
    <p:sldId id="702" r:id="rId7"/>
    <p:sldId id="703" r:id="rId8"/>
    <p:sldId id="705" r:id="rId9"/>
    <p:sldId id="706" r:id="rId10"/>
    <p:sldId id="708" r:id="rId11"/>
    <p:sldId id="709" r:id="rId12"/>
    <p:sldId id="710" r:id="rId13"/>
    <p:sldId id="712" r:id="rId14"/>
    <p:sldId id="713" r:id="rId15"/>
    <p:sldId id="715" r:id="rId16"/>
    <p:sldId id="716" r:id="rId17"/>
    <p:sldId id="717" r:id="rId18"/>
    <p:sldId id="718" r:id="rId19"/>
    <p:sldId id="719" r:id="rId20"/>
    <p:sldId id="721" r:id="rId21"/>
    <p:sldId id="729" r:id="rId22"/>
    <p:sldId id="730" r:id="rId23"/>
    <p:sldId id="738" r:id="rId24"/>
    <p:sldId id="739" r:id="rId25"/>
    <p:sldId id="740" r:id="rId26"/>
    <p:sldId id="742" r:id="rId27"/>
    <p:sldId id="743" r:id="rId28"/>
    <p:sldId id="744" r:id="rId29"/>
    <p:sldId id="745" r:id="rId30"/>
    <p:sldId id="346" r:id="rId31"/>
  </p:sldIdLst>
  <p:sldSz cx="12192000" cy="6858000"/>
  <p:notesSz cx="6858000" cy="9144000"/>
  <p:embeddedFontLst>
    <p:embeddedFont>
      <p:font typeface="Tw Cen MT" panose="020B0602020104020603" pitchFamily="34" charset="0"/>
      <p:regular r:id="rId33"/>
      <p:bold r:id="rId34"/>
      <p:italic r:id="rId35"/>
      <p:boldItalic r:id="rId3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90" d="100"/>
          <a:sy n="90" d="100"/>
        </p:scale>
        <p:origin x="324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 for objects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object is the actual data that you can use in your code</a:t>
            </a:r>
          </a:p>
          <a:p>
            <a:r>
              <a:rPr lang="en-US" dirty="0"/>
              <a:t>A </a:t>
            </a:r>
            <a:r>
              <a:rPr lang="en-US" b="1" dirty="0"/>
              <a:t>class</a:t>
            </a:r>
            <a:r>
              <a:rPr lang="en-US" dirty="0"/>
              <a:t> is a template for creating objects of a certain kind</a:t>
            </a:r>
          </a:p>
          <a:p>
            <a:pPr lvl="1"/>
            <a:r>
              <a:rPr lang="en-US" dirty="0"/>
              <a:t>Class 	=	Car</a:t>
            </a:r>
          </a:p>
          <a:p>
            <a:pPr lvl="1"/>
            <a:r>
              <a:rPr lang="en-US" dirty="0"/>
              <a:t>Object	=	Mitsubishi Lancer Evolution X</a:t>
            </a:r>
          </a:p>
          <a:p>
            <a:r>
              <a:rPr lang="en-US" dirty="0"/>
              <a:t>Just 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is a type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34</a:t>
            </a:r>
            <a:r>
              <a:rPr lang="en-US" dirty="0"/>
              <a:t> is an instance of that type</a:t>
            </a:r>
          </a:p>
          <a:p>
            <a:r>
              <a:rPr lang="en-US" dirty="0"/>
              <a:t>A key difference is that you can define new classes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61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 members and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designing classes, they contain two kinds of elements:</a:t>
            </a:r>
          </a:p>
          <a:p>
            <a:pPr lvl="1"/>
            <a:r>
              <a:rPr lang="en-US" dirty="0"/>
              <a:t>Members</a:t>
            </a:r>
          </a:p>
          <a:p>
            <a:pPr lvl="1"/>
            <a:r>
              <a:rPr lang="en-US" dirty="0"/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33623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/>
          <p:nvPr/>
        </p:nvGrpSpPr>
        <p:grpSpPr>
          <a:xfrm>
            <a:off x="2362200" y="2133600"/>
            <a:ext cx="3352800" cy="304800"/>
            <a:chOff x="1295400" y="2133600"/>
            <a:chExt cx="3352800" cy="304800"/>
          </a:xfrm>
        </p:grpSpPr>
        <p:sp>
          <p:nvSpPr>
            <p:cNvPr id="7" name="Rectangle 6"/>
            <p:cNvSpPr/>
            <p:nvPr/>
          </p:nvSpPr>
          <p:spPr>
            <a:xfrm>
              <a:off x="1295400" y="2133600"/>
              <a:ext cx="13716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667000" y="2133600"/>
              <a:ext cx="6858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52800" y="2133600"/>
              <a:ext cx="1295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37"/>
          <p:cNvGrpSpPr/>
          <p:nvPr/>
        </p:nvGrpSpPr>
        <p:grpSpPr>
          <a:xfrm>
            <a:off x="2362200" y="2438400"/>
            <a:ext cx="3810000" cy="304800"/>
            <a:chOff x="1295400" y="2438400"/>
            <a:chExt cx="3810000" cy="304800"/>
          </a:xfrm>
        </p:grpSpPr>
        <p:sp>
          <p:nvSpPr>
            <p:cNvPr id="8" name="Rectangle 7"/>
            <p:cNvSpPr/>
            <p:nvPr/>
          </p:nvSpPr>
          <p:spPr>
            <a:xfrm>
              <a:off x="1295400" y="2438400"/>
              <a:ext cx="13716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667000" y="2438400"/>
              <a:ext cx="11430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10000" y="2438400"/>
              <a:ext cx="12954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38"/>
          <p:cNvGrpSpPr/>
          <p:nvPr/>
        </p:nvGrpSpPr>
        <p:grpSpPr>
          <a:xfrm>
            <a:off x="2362200" y="2743200"/>
            <a:ext cx="4191000" cy="304800"/>
            <a:chOff x="1295400" y="2743200"/>
            <a:chExt cx="4191000" cy="304800"/>
          </a:xfrm>
        </p:grpSpPr>
        <p:sp>
          <p:nvSpPr>
            <p:cNvPr id="9" name="Rectangle 8"/>
            <p:cNvSpPr/>
            <p:nvPr/>
          </p:nvSpPr>
          <p:spPr>
            <a:xfrm>
              <a:off x="1295400" y="2743200"/>
              <a:ext cx="13716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67000" y="2743200"/>
              <a:ext cx="1447800" cy="3048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114800" y="2743200"/>
              <a:ext cx="1371600" cy="3048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39"/>
          <p:cNvGrpSpPr/>
          <p:nvPr/>
        </p:nvGrpSpPr>
        <p:grpSpPr>
          <a:xfrm>
            <a:off x="2362200" y="3429000"/>
            <a:ext cx="1981200" cy="304800"/>
            <a:chOff x="1295400" y="3429000"/>
            <a:chExt cx="1981200" cy="304800"/>
          </a:xfrm>
        </p:grpSpPr>
        <p:sp>
          <p:nvSpPr>
            <p:cNvPr id="10" name="Rectangle 9"/>
            <p:cNvSpPr/>
            <p:nvPr/>
          </p:nvSpPr>
          <p:spPr>
            <a:xfrm>
              <a:off x="1295400" y="3429000"/>
              <a:ext cx="12192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14600" y="3429000"/>
              <a:ext cx="762000" cy="30480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40"/>
          <p:cNvGrpSpPr/>
          <p:nvPr/>
        </p:nvGrpSpPr>
        <p:grpSpPr>
          <a:xfrm>
            <a:off x="2362200" y="5105400"/>
            <a:ext cx="4876800" cy="304800"/>
            <a:chOff x="1295400" y="5105400"/>
            <a:chExt cx="4876800" cy="304800"/>
          </a:xfrm>
        </p:grpSpPr>
        <p:sp>
          <p:nvSpPr>
            <p:cNvPr id="11" name="Rectangle 10"/>
            <p:cNvSpPr/>
            <p:nvPr/>
          </p:nvSpPr>
          <p:spPr>
            <a:xfrm>
              <a:off x="1295400" y="5105400"/>
              <a:ext cx="12192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514600" y="5105400"/>
              <a:ext cx="6858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200400" y="5105400"/>
              <a:ext cx="1295400" cy="3048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48200" y="5105400"/>
              <a:ext cx="12192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867400" y="5105400"/>
              <a:ext cx="304800" cy="3048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22"/>
          <p:cNvGrpSpPr/>
          <p:nvPr/>
        </p:nvGrpSpPr>
        <p:grpSpPr>
          <a:xfrm>
            <a:off x="1828800" y="1752600"/>
            <a:ext cx="3048000" cy="304800"/>
            <a:chOff x="381000" y="1752600"/>
            <a:chExt cx="3048000" cy="304800"/>
          </a:xfrm>
        </p:grpSpPr>
        <p:sp>
          <p:nvSpPr>
            <p:cNvPr id="5" name="Rectangle 4"/>
            <p:cNvSpPr/>
            <p:nvPr/>
          </p:nvSpPr>
          <p:spPr>
            <a:xfrm>
              <a:off x="381000" y="1752600"/>
              <a:ext cx="2209800" cy="3048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590800" y="1752600"/>
              <a:ext cx="838200" cy="30480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class 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1687354"/>
            <a:ext cx="8077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public class Name {</a:t>
            </a: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member1;</a:t>
            </a: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	private double member2;</a:t>
            </a: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	private Hedgehog member3;</a:t>
            </a:r>
          </a:p>
          <a:p>
            <a:endParaRPr lang="en-US" sz="2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	public Name(){</a:t>
            </a:r>
          </a:p>
          <a:p>
            <a:endParaRPr lang="en-US" sz="2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		…</a:t>
            </a: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endParaRPr lang="en-US" sz="2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method1( double x ){</a:t>
            </a:r>
          </a:p>
          <a:p>
            <a:endParaRPr lang="en-US" sz="2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		…</a:t>
            </a: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US" sz="22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36" name="Group 41"/>
          <p:cNvGrpSpPr/>
          <p:nvPr/>
        </p:nvGrpSpPr>
        <p:grpSpPr>
          <a:xfrm>
            <a:off x="5181600" y="1671936"/>
            <a:ext cx="4876800" cy="461665"/>
            <a:chOff x="3657600" y="1671935"/>
            <a:chExt cx="4876800" cy="461665"/>
          </a:xfrm>
        </p:grpSpPr>
        <p:cxnSp>
          <p:nvCxnSpPr>
            <p:cNvPr id="25" name="Straight Arrow Connector 24"/>
            <p:cNvCxnSpPr/>
            <p:nvPr/>
          </p:nvCxnSpPr>
          <p:spPr>
            <a:xfrm rot="10800000">
              <a:off x="3657600" y="1905000"/>
              <a:ext cx="2133600" cy="1588"/>
            </a:xfrm>
            <a:prstGeom prst="straightConnector1">
              <a:avLst/>
            </a:prstGeom>
            <a:ln w="50800" cap="flat">
              <a:solidFill>
                <a:schemeClr val="tx1"/>
              </a:solidFill>
              <a:miter lim="800000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5943600" y="1671935"/>
              <a:ext cx="259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Courier New" pitchFamily="49" charset="0"/>
                </a:rPr>
                <a:t>Class definition</a:t>
              </a:r>
            </a:p>
          </p:txBody>
        </p:sp>
      </p:grpSp>
      <p:grpSp>
        <p:nvGrpSpPr>
          <p:cNvPr id="37" name="Group 42"/>
          <p:cNvGrpSpPr/>
          <p:nvPr/>
        </p:nvGrpSpPr>
        <p:grpSpPr>
          <a:xfrm>
            <a:off x="7315200" y="2133601"/>
            <a:ext cx="2895600" cy="830997"/>
            <a:chOff x="5791200" y="2133600"/>
            <a:chExt cx="2895600" cy="830997"/>
          </a:xfrm>
        </p:grpSpPr>
        <p:sp>
          <p:nvSpPr>
            <p:cNvPr id="28" name="TextBox 27"/>
            <p:cNvSpPr txBox="1"/>
            <p:nvPr/>
          </p:nvSpPr>
          <p:spPr>
            <a:xfrm>
              <a:off x="6781800" y="2133600"/>
              <a:ext cx="1905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Courier New" pitchFamily="49" charset="0"/>
                </a:rPr>
                <a:t>Member declarations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10800000">
              <a:off x="5791200" y="2514600"/>
              <a:ext cx="914400" cy="1588"/>
            </a:xfrm>
            <a:prstGeom prst="straightConnector1">
              <a:avLst/>
            </a:prstGeom>
            <a:ln w="50800" cap="flat">
              <a:solidFill>
                <a:schemeClr val="tx1"/>
              </a:solidFill>
              <a:miter lim="800000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43"/>
          <p:cNvGrpSpPr/>
          <p:nvPr/>
        </p:nvGrpSpPr>
        <p:grpSpPr>
          <a:xfrm>
            <a:off x="5181600" y="3581401"/>
            <a:ext cx="3505200" cy="830997"/>
            <a:chOff x="3657600" y="3581400"/>
            <a:chExt cx="3505200" cy="830997"/>
          </a:xfrm>
        </p:grpSpPr>
        <p:sp>
          <p:nvSpPr>
            <p:cNvPr id="31" name="TextBox 30"/>
            <p:cNvSpPr txBox="1"/>
            <p:nvPr/>
          </p:nvSpPr>
          <p:spPr>
            <a:xfrm>
              <a:off x="5257800" y="3581400"/>
              <a:ext cx="1905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Courier New" pitchFamily="49" charset="0"/>
                </a:rPr>
                <a:t>Constructor definition</a:t>
              </a: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10800000">
              <a:off x="3657600" y="3962400"/>
              <a:ext cx="1524000" cy="1588"/>
            </a:xfrm>
            <a:prstGeom prst="straightConnector1">
              <a:avLst/>
            </a:prstGeom>
            <a:ln w="50800" cap="flat">
              <a:solidFill>
                <a:schemeClr val="tx1"/>
              </a:solidFill>
              <a:miter lim="800000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44"/>
          <p:cNvGrpSpPr/>
          <p:nvPr/>
        </p:nvGrpSpPr>
        <p:grpSpPr>
          <a:xfrm>
            <a:off x="5181600" y="5486401"/>
            <a:ext cx="4495800" cy="830997"/>
            <a:chOff x="3657600" y="5486400"/>
            <a:chExt cx="4495800" cy="830997"/>
          </a:xfrm>
        </p:grpSpPr>
        <p:sp>
          <p:nvSpPr>
            <p:cNvPr id="32" name="TextBox 31"/>
            <p:cNvSpPr txBox="1"/>
            <p:nvPr/>
          </p:nvSpPr>
          <p:spPr>
            <a:xfrm>
              <a:off x="6629400" y="5486400"/>
              <a:ext cx="15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Courier New" pitchFamily="49" charset="0"/>
                </a:rPr>
                <a:t>Method</a:t>
              </a:r>
            </a:p>
            <a:p>
              <a:r>
                <a:rPr lang="en-US" sz="2400" b="1" dirty="0">
                  <a:cs typeface="Courier New" pitchFamily="49" charset="0"/>
                </a:rPr>
                <a:t>definition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rot="10800000">
              <a:off x="3657600" y="5864092"/>
              <a:ext cx="2819400" cy="4896"/>
            </a:xfrm>
            <a:prstGeom prst="straightConnector1">
              <a:avLst/>
            </a:prstGeom>
            <a:ln w="50800" cap="flat">
              <a:solidFill>
                <a:schemeClr val="tx1"/>
              </a:solidFill>
              <a:miter lim="800000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785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Members are data inside an object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Members are the actual data inside an object</a:t>
            </a:r>
          </a:p>
          <a:p>
            <a:r>
              <a:rPr lang="en-US" dirty="0"/>
              <a:t>They can be primitive types or other object types</a:t>
            </a:r>
          </a:p>
          <a:p>
            <a:r>
              <a:rPr lang="en-US" dirty="0"/>
              <a:t>They are usually hidden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dirty="0"/>
              <a:t>) from the outside world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4267200"/>
            <a:ext cx="9905999" cy="2057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Point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member variable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y;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member variable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4406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do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 mean?</a:t>
            </a:r>
          </a:p>
          <a:p>
            <a:r>
              <a:rPr lang="en-US" dirty="0"/>
              <a:t>These keywords allow you to specify the scope or permissions of members and methods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dirty="0"/>
              <a:t> means that only methods from the same class can access an item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 means that any method can access the item</a:t>
            </a:r>
          </a:p>
          <a:p>
            <a:r>
              <a:rPr lang="en-US" dirty="0"/>
              <a:t>Later, the modifier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protected</a:t>
            </a:r>
            <a:r>
              <a:rPr lang="en-US" dirty="0"/>
              <a:t> will come into play when you create child classes</a:t>
            </a:r>
          </a:p>
        </p:txBody>
      </p:sp>
    </p:spTree>
    <p:extLst>
      <p:ext uri="{BB962C8B-B14F-4D97-AF65-F5344CB8AC3E}">
        <p14:creationId xmlns:p14="http://schemas.microsoft.com/office/powerpoint/2010/main" val="319020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1412" y="304800"/>
            <a:ext cx="9983787" cy="877888"/>
          </a:xfrm>
        </p:spPr>
        <p:txBody>
          <a:bodyPr>
            <a:normAutofit fontScale="90000"/>
          </a:bodyPr>
          <a:lstStyle/>
          <a:p>
            <a:r>
              <a:rPr lang="en-US"/>
              <a:t>Methods: ways </a:t>
            </a:r>
            <a:r>
              <a:rPr lang="en-US" dirty="0"/>
              <a:t>to interact with objects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Methods allow you to do things</a:t>
            </a:r>
          </a:p>
          <a:p>
            <a:r>
              <a:rPr lang="en-US" dirty="0"/>
              <a:t>Object methods usually allow you to manipulate the members</a:t>
            </a:r>
          </a:p>
          <a:p>
            <a:r>
              <a:rPr lang="en-US" dirty="0"/>
              <a:t>They are usually visible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) to the outside world</a:t>
            </a:r>
          </a:p>
          <a:p>
            <a:r>
              <a:rPr lang="en-US" dirty="0"/>
              <a:t>Methods can be static or non-static</a:t>
            </a:r>
          </a:p>
          <a:p>
            <a:r>
              <a:rPr lang="en-US" dirty="0"/>
              <a:t>Only non-static methods can interact with the members of an object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1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Constructors are a special kind of method</a:t>
            </a:r>
          </a:p>
          <a:p>
            <a:r>
              <a:rPr lang="en-US" dirty="0"/>
              <a:t>They allow you to customize an object with particular attributes when it is created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352800"/>
            <a:ext cx="9905999" cy="304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Point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member variable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y;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member variable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constructor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Point(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){</a:t>
            </a: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x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y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9298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attributes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Constructors are almost always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 (otherwise you couldn't create an object)</a:t>
            </a:r>
          </a:p>
          <a:p>
            <a:r>
              <a:rPr lang="en-US" dirty="0"/>
              <a:t>Constructors are </a:t>
            </a:r>
            <a:r>
              <a:rPr lang="en-US" b="1" dirty="0"/>
              <a:t>not</a:t>
            </a:r>
            <a:r>
              <a:rPr lang="en-US" dirty="0"/>
              <a:t> called like other methods</a:t>
            </a:r>
          </a:p>
          <a:p>
            <a:r>
              <a:rPr lang="en-US" dirty="0"/>
              <a:t>Constructors are invoked once, when an object is created</a:t>
            </a:r>
          </a:p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dirty="0"/>
              <a:t> keyword is used to do this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4953000"/>
            <a:ext cx="9905999" cy="914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Point p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Point( 0.5,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0.25 );</a:t>
            </a:r>
            <a:endParaRPr lang="en-US" sz="27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20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Accessors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Because members are usually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dirty="0"/>
              <a:t>, it is common to use methods specifically just to find out what their values are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A method that just returns the value of a member variable is called an </a:t>
            </a:r>
            <a:r>
              <a:rPr lang="en-US" b="1" dirty="0" err="1"/>
              <a:t>accessor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4114800"/>
            <a:ext cx="9905999" cy="228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//accessor for x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x;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//accessor for y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  return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y;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89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Mutators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Again, because members are usually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dirty="0"/>
              <a:t>, it is common to use methods specifically just to change their values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A method that just changes the value of a member variable is called a </a:t>
            </a:r>
            <a:r>
              <a:rPr lang="en-US" b="1" dirty="0" err="1"/>
              <a:t>mutator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4114800"/>
            <a:ext cx="9905999" cy="228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setX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) {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2700" b="1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mutator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for x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x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setY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) {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2700" b="1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mutator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for y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y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01200" y="1"/>
            <a:ext cx="2590800" cy="1459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8077200" y="1"/>
            <a:ext cx="457200" cy="1433513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3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Project 4 is due Nov. 14 (a week from Friday)</a:t>
            </a:r>
          </a:p>
          <a:p>
            <a:pPr lvl="1">
              <a:lnSpc>
                <a:spcPct val="100000"/>
              </a:lnSpc>
            </a:pPr>
            <a:r>
              <a:rPr lang="en-US"/>
              <a:t>Tomorrow is a project day</a:t>
            </a:r>
          </a:p>
          <a:p>
            <a:pPr>
              <a:lnSpc>
                <a:spcPct val="100000"/>
              </a:lnSpc>
            </a:pPr>
            <a:r>
              <a:rPr lang="en-US"/>
              <a:t>In-class Lab 12 on Thursday</a:t>
            </a:r>
          </a:p>
          <a:p>
            <a:pPr>
              <a:lnSpc>
                <a:spcPct val="10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You don't need an object to use a static method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1412" y="1600200"/>
            <a:ext cx="9905999" cy="47688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Remember, you need an </a:t>
            </a:r>
            <a:r>
              <a:rPr lang="en-US" sz="2800" b="1" dirty="0"/>
              <a:t>object</a:t>
            </a:r>
            <a:r>
              <a:rPr lang="en-US" sz="2800" dirty="0"/>
              <a:t> to call a non-static method, but you only need to know the name of the </a:t>
            </a:r>
            <a:r>
              <a:rPr lang="en-US" sz="2800" b="1" dirty="0"/>
              <a:t>class</a:t>
            </a:r>
            <a:r>
              <a:rPr lang="en-US" sz="2800" dirty="0"/>
              <a:t> to call a static method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We can put a static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distance()</a:t>
            </a:r>
            <a:r>
              <a:rPr lang="en-US" sz="2800" dirty="0"/>
              <a:t> method inside the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Point</a:t>
            </a:r>
            <a:r>
              <a:rPr lang="en-US" sz="2800" dirty="0"/>
              <a:t> class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3200400"/>
            <a:ext cx="9905999" cy="2133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distance(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x1,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y1,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                            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x2,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y2)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xDelta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x1 – x2;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yDelta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y1 – y2;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Math.</a:t>
            </a:r>
            <a:r>
              <a:rPr lang="en-US" sz="2700" b="1" err="1">
                <a:latin typeface="Courier New" pitchFamily="49" charset="0"/>
                <a:cs typeface="Courier New" pitchFamily="49" charset="0"/>
              </a:rPr>
              <a:t>sqrt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(xDelta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xDelta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yDelta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*yDelta);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1412" y="5791200"/>
            <a:ext cx="9905999" cy="533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d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Point.distance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(0.4, 0.5, 0.3, 2.2);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11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roster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Let's create a Student class</a:t>
            </a:r>
          </a:p>
          <a:p>
            <a:r>
              <a:rPr lang="en-US" dirty="0"/>
              <a:t>Each Student will contain</a:t>
            </a:r>
          </a:p>
          <a:p>
            <a:pPr lvl="1"/>
            <a:r>
              <a:rPr lang="en-US" dirty="0"/>
              <a:t>First Name: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</a:p>
          <a:p>
            <a:pPr lvl="1"/>
            <a:r>
              <a:rPr lang="en-US" dirty="0"/>
              <a:t>Last Name: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</a:p>
          <a:p>
            <a:pPr lvl="1"/>
            <a:r>
              <a:rPr lang="en-US" dirty="0"/>
              <a:t>GPA: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dirty="0"/>
              <a:t>ID: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We need a </a:t>
            </a:r>
            <a:r>
              <a:rPr lang="en-US" b="1" dirty="0"/>
              <a:t>constructor</a:t>
            </a:r>
            <a:r>
              <a:rPr lang="en-US" dirty="0"/>
              <a:t> specifying each of these things, </a:t>
            </a:r>
            <a:r>
              <a:rPr lang="en-US" b="1" dirty="0" err="1"/>
              <a:t>accessors</a:t>
            </a:r>
            <a:r>
              <a:rPr lang="en-US" dirty="0"/>
              <a:t> to read them later, and </a:t>
            </a:r>
            <a:r>
              <a:rPr lang="en-US" b="1" dirty="0" err="1"/>
              <a:t>mutators</a:t>
            </a:r>
            <a:r>
              <a:rPr lang="en-US" dirty="0"/>
              <a:t> to change GPA and ID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2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Using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dirty="0"/>
              <a:t> class, we can create a roster of students</a:t>
            </a:r>
          </a:p>
          <a:p>
            <a:r>
              <a:rPr lang="en-US" dirty="0"/>
              <a:t>The roster is just an array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dirty="0"/>
              <a:t> objects</a:t>
            </a:r>
          </a:p>
          <a:p>
            <a:r>
              <a:rPr lang="en-US" dirty="0"/>
              <a:t>We'll read in some student information from a file and create lots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dirty="0"/>
              <a:t> objects</a:t>
            </a:r>
          </a:p>
          <a:p>
            <a:r>
              <a:rPr lang="en-US" dirty="0"/>
              <a:t>Then, with our array, we can do some operations:</a:t>
            </a:r>
          </a:p>
          <a:p>
            <a:pPr lvl="1"/>
            <a:r>
              <a:rPr lang="en-US" dirty="0"/>
              <a:t>Print out a nicely formatted roster</a:t>
            </a:r>
          </a:p>
          <a:p>
            <a:pPr lvl="1"/>
            <a:r>
              <a:rPr lang="en-US" dirty="0"/>
              <a:t>Find the average GPA of all students</a:t>
            </a:r>
          </a:p>
          <a:p>
            <a:pPr lvl="1"/>
            <a:r>
              <a:rPr lang="en-US" dirty="0"/>
              <a:t>Determine the valedictorian</a:t>
            </a:r>
          </a:p>
        </p:txBody>
      </p:sp>
    </p:spTree>
    <p:extLst>
      <p:ext uri="{BB962C8B-B14F-4D97-AF65-F5344CB8AC3E}">
        <p14:creationId xmlns:p14="http://schemas.microsoft.com/office/powerpoint/2010/main" val="118197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have members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Members are the data inside objects</a:t>
            </a:r>
          </a:p>
          <a:p>
            <a:r>
              <a:rPr lang="en-US" dirty="0"/>
              <a:t>But, sometimes, wouldn't it be nice if some data were linked to the </a:t>
            </a:r>
            <a:r>
              <a:rPr lang="en-US" b="1" dirty="0"/>
              <a:t>class</a:t>
            </a:r>
            <a:r>
              <a:rPr lang="en-US" dirty="0"/>
              <a:t> as a whole, rather than just the object?</a:t>
            </a:r>
          </a:p>
          <a:p>
            <a:r>
              <a:rPr lang="en-US" dirty="0"/>
              <a:t>What if you wanted to keep track of the total number of a particular kind of object you create?</a:t>
            </a:r>
          </a:p>
        </p:txBody>
      </p:sp>
    </p:spTree>
    <p:extLst>
      <p:ext uri="{BB962C8B-B14F-4D97-AF65-F5344CB8AC3E}">
        <p14:creationId xmlns:p14="http://schemas.microsoft.com/office/powerpoint/2010/main" val="192350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Static members are stored with the class, not with the object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667000"/>
            <a:ext cx="9905999" cy="402461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7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Item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count = 0;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One copy total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String name;		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One copy per object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Item(String s)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name = s;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++count;		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Updates global counter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getName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name;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getItemsInUniverse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count;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2940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Static members are also called </a:t>
            </a:r>
            <a:r>
              <a:rPr lang="en-US" b="1" dirty="0"/>
              <a:t>class variables</a:t>
            </a:r>
          </a:p>
          <a:p>
            <a:r>
              <a:rPr lang="en-US" dirty="0"/>
              <a:t>Static members can be accessed by either static methods or regular methods (unlike normal members which cannot be accessed by static methods)</a:t>
            </a:r>
          </a:p>
          <a:p>
            <a:r>
              <a:rPr lang="en-US" dirty="0"/>
              <a:t>Static members can be either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private</a:t>
            </a:r>
          </a:p>
          <a:p>
            <a:r>
              <a:rPr lang="en-US" dirty="0"/>
              <a:t>In general, static variables should </a:t>
            </a:r>
            <a:r>
              <a:rPr lang="en-US" b="1" dirty="0"/>
              <a:t>not</a:t>
            </a:r>
            <a:r>
              <a:rPr lang="en-US" dirty="0"/>
              <a:t> be used</a:t>
            </a:r>
          </a:p>
        </p:txBody>
      </p:sp>
    </p:spTree>
    <p:extLst>
      <p:ext uri="{BB962C8B-B14F-4D97-AF65-F5344CB8AC3E}">
        <p14:creationId xmlns:p14="http://schemas.microsoft.com/office/powerpoint/2010/main" val="25783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 can be constant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Sometimes a value will not change after an object has been created:</a:t>
            </a:r>
          </a:p>
          <a:p>
            <a:pPr lvl="1"/>
            <a:r>
              <a:rPr lang="en-US" dirty="0"/>
              <a:t>Example:  A ball has a single color after it is created</a:t>
            </a:r>
          </a:p>
          <a:p>
            <a:r>
              <a:rPr lang="en-US" dirty="0"/>
              <a:t>You can enforce the fact that the value will not change with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dirty="0"/>
              <a:t> keyword</a:t>
            </a:r>
          </a:p>
          <a:p>
            <a:r>
              <a:rPr lang="en-US" dirty="0"/>
              <a:t>A member declared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dirty="0"/>
              <a:t> can only be assigned a value once</a:t>
            </a:r>
          </a:p>
          <a:p>
            <a:r>
              <a:rPr lang="en-US" dirty="0"/>
              <a:t>Afterwards, it will never change</a:t>
            </a:r>
          </a:p>
        </p:txBody>
      </p:sp>
    </p:spTree>
    <p:extLst>
      <p:ext uri="{BB962C8B-B14F-4D97-AF65-F5344CB8AC3E}">
        <p14:creationId xmlns:p14="http://schemas.microsoft.com/office/powerpoint/2010/main" val="160483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Using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sz="2800" dirty="0"/>
              <a:t>, we can fix the value of a member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It will only be set once, usually when the constructor is called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It is customary to use ALL CAPS for constant names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124201"/>
            <a:ext cx="9905999" cy="350519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7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Animal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String name;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MAMMAL; 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Never changes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Animal(String s,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mammal)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name = s;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MAMMAL = mammal;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evolve()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MAMMAL = !MAMMAL;	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Compile-time error!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4058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constants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possible to set a static member to be constant using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dirty="0"/>
              <a:t> keyword</a:t>
            </a:r>
          </a:p>
          <a:p>
            <a:r>
              <a:rPr lang="en-US" dirty="0"/>
              <a:t>Usually, this is used for global constants that will </a:t>
            </a:r>
            <a:r>
              <a:rPr lang="en-US" b="1" dirty="0"/>
              <a:t>never ever</a:t>
            </a:r>
            <a:r>
              <a:rPr lang="en-US" dirty="0"/>
              <a:t> change</a:t>
            </a:r>
          </a:p>
          <a:p>
            <a:r>
              <a:rPr lang="en-US" dirty="0"/>
              <a:t>Making these values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 is reasonable</a:t>
            </a:r>
          </a:p>
          <a:p>
            <a:r>
              <a:rPr lang="en-US" dirty="0"/>
              <a:t>Since they never change, we never have to worry about a user corrupting the data inside of the object</a:t>
            </a:r>
          </a:p>
        </p:txBody>
      </p:sp>
    </p:spTree>
    <p:extLst>
      <p:ext uri="{BB962C8B-B14F-4D97-AF65-F5344CB8AC3E}">
        <p14:creationId xmlns:p14="http://schemas.microsoft.com/office/powerpoint/2010/main" val="226190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constant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43000"/>
            <a:ext cx="9905999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The number of sides of a pentagon is always 5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Other code can access this information by using the value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Pentagon.SIDES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Exactly like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Math.PI</a:t>
            </a:r>
            <a:r>
              <a:rPr lang="en-US" sz="2800" dirty="0"/>
              <a:t> or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Math.E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124200"/>
            <a:ext cx="9905999" cy="3657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0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Pentagon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y;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SIDES = 5; 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Never changes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Pentagon(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x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y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x; }</a:t>
            </a:r>
            <a:endParaRPr lang="en-US" sz="2700" b="1" dirty="0">
              <a:solidFill>
                <a:schemeClr val="accent5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y;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682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/>
              <a:t>Midterm II</a:t>
            </a:r>
          </a:p>
          <a:p>
            <a:r>
              <a:rPr lang="en-US" sz="3600"/>
              <a:t>Before that</a:t>
            </a:r>
          </a:p>
          <a:p>
            <a:pPr lvl="1"/>
            <a:r>
              <a:rPr lang="en-US" sz="3200"/>
              <a:t>Classes &amp; Objects</a:t>
            </a:r>
          </a:p>
          <a:p>
            <a:pPr lvl="1"/>
            <a:r>
              <a:rPr lang="en-US" sz="3200"/>
              <a:t>But we didn't finish...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Wednesday,</a:t>
            </a:r>
          </a:p>
          <a:p>
            <a:pPr lvl="1"/>
            <a:r>
              <a:rPr lang="en-US"/>
              <a:t>More class examples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Previously we talked about static methods</a:t>
            </a:r>
          </a:p>
          <a:p>
            <a:r>
              <a:rPr lang="en-US" dirty="0"/>
              <a:t>Object methods are those methods called on objects</a:t>
            </a:r>
          </a:p>
          <a:p>
            <a:r>
              <a:rPr lang="en-US" dirty="0"/>
              <a:t>They are different from static methods because they can also use information inside the object to perform some task</a:t>
            </a:r>
          </a:p>
          <a:p>
            <a:r>
              <a:rPr lang="en-US" dirty="0"/>
              <a:t>Think of them as asking an object a question (for value returning methods) or telling an object to do something (for void methods)</a:t>
            </a:r>
          </a:p>
        </p:txBody>
      </p:sp>
    </p:spTree>
    <p:extLst>
      <p:ext uri="{BB962C8B-B14F-4D97-AF65-F5344CB8AC3E}">
        <p14:creationId xmlns:p14="http://schemas.microsoft.com/office/powerpoint/2010/main" val="103782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methods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are already familiar with calling methods 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s</a:t>
            </a:r>
          </a:p>
          <a:p>
            <a:r>
              <a:rPr lang="en-US" dirty="0"/>
              <a:t>Applying this knowledge to other objects should be a piece of cake</a:t>
            </a:r>
          </a:p>
          <a:p>
            <a:r>
              <a:rPr lang="en-US" dirty="0"/>
              <a:t>Simply type the name of the object, put a dot, then type the method name, with the arguments in parentheses: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4724400"/>
            <a:ext cx="9905999" cy="1066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String s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String(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"Help me!"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c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s.charAt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(3);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 gets 'p'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accent5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505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Applied to other objects…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It's exactly the same for non-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objects:</a:t>
            </a:r>
          </a:p>
          <a:p>
            <a:endParaRPr lang="en-US" dirty="0"/>
          </a:p>
          <a:p>
            <a:endParaRPr lang="en-US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You've learned lots of methods that work 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objects</a:t>
            </a:r>
          </a:p>
          <a:p>
            <a:r>
              <a:rPr lang="en-US" dirty="0"/>
              <a:t>Every kind of object has its own methods</a:t>
            </a:r>
          </a:p>
          <a:p>
            <a:r>
              <a:rPr lang="en-US" dirty="0"/>
              <a:t>You'll have to learn them (or look them up) if you want to use them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133600"/>
            <a:ext cx="9905999" cy="1524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 fontScale="925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Ham h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Ham(3.2);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h.bite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Takes bite out of ham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weight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h.getWeight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2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current </a:t>
            </a:r>
            <a:r>
              <a:rPr lang="en-US" sz="22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ham weight</a:t>
            </a:r>
            <a:endParaRPr lang="en-US" sz="27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88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It is possible to create your own classes and define your own methods for objects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However, Java has designed many, many useful objects that you can create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You can find them listed in the Java API: </a:t>
            </a:r>
            <a:r>
              <a:rPr lang="en-US" sz="2800" dirty="0">
                <a:solidFill>
                  <a:schemeClr val="accent1"/>
                </a:solidFill>
              </a:rPr>
              <a:t>http://docs.oracle.com/javase/12/docs/api/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Or, you can type the name of the class you're interested in, like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, into 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</a:t>
            </a:r>
            <a:r>
              <a:rPr lang="en-US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n-US" dirty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</a:t>
            </a:r>
            <a:r>
              <a:rPr lang="en-US" dirty="0"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</a:t>
            </a:r>
            <a:r>
              <a:rPr lang="en-US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The API page is usually the first hit</a:t>
            </a:r>
          </a:p>
        </p:txBody>
      </p:sp>
    </p:spTree>
    <p:extLst>
      <p:ext uri="{BB962C8B-B14F-4D97-AF65-F5344CB8AC3E}">
        <p14:creationId xmlns:p14="http://schemas.microsoft.com/office/powerpoint/2010/main" val="269743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How do you tell if two objects are the same?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two primitive variables, you just 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dirty="0"/>
              <a:t> operator</a:t>
            </a:r>
          </a:p>
          <a:p>
            <a:r>
              <a:rPr lang="en-US" dirty="0"/>
              <a:t>However, with objects, this will </a:t>
            </a:r>
            <a:r>
              <a:rPr lang="en-US" b="1" dirty="0"/>
              <a:t>only</a:t>
            </a:r>
            <a:r>
              <a:rPr lang="en-US" dirty="0"/>
              <a:t> give you back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dirty="0"/>
              <a:t> if the two references are pointing at exactly the same object</a:t>
            </a:r>
          </a:p>
          <a:p>
            <a:r>
              <a:rPr lang="en-US" dirty="0"/>
              <a:t>Sometimes you need to know that, but objects can be equivalent in other ways too</a:t>
            </a:r>
          </a:p>
        </p:txBody>
      </p:sp>
    </p:spTree>
    <p:extLst>
      <p:ext uri="{BB962C8B-B14F-4D97-AF65-F5344CB8AC3E}">
        <p14:creationId xmlns:p14="http://schemas.microsoft.com/office/powerpoint/2010/main" val="103961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Equivalence confusion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sz="3600" dirty="0"/>
              <a:t>In this example, the 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==</a:t>
            </a:r>
            <a:r>
              <a:rPr lang="en-US" sz="3600" dirty="0"/>
              <a:t> operator will say they are different, but the 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US" sz="3600" b="1" dirty="0"/>
              <a:t> </a:t>
            </a:r>
            <a:r>
              <a:rPr lang="en-US" sz="3600" dirty="0"/>
              <a:t>method will say that they are the same</a:t>
            </a:r>
          </a:p>
          <a:p>
            <a:r>
              <a:rPr lang="en-US" sz="3600" dirty="0"/>
              <a:t>Every object has an 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US" sz="3600" dirty="0"/>
              <a:t> method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447800"/>
            <a:ext cx="9905999" cy="304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String s1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String(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"identical"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String s2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String(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"identical"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(s1 == s2)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"Same!"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"Different!"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(s1.equals(s2))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"Same!"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7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Different!"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);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53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4030</TotalTime>
  <Words>1864</Words>
  <Application>Microsoft Office PowerPoint</Application>
  <PresentationFormat>Widescreen</PresentationFormat>
  <Paragraphs>257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Tw Cen MT</vt:lpstr>
      <vt:lpstr>Courier New</vt:lpstr>
      <vt:lpstr>Circuit</vt:lpstr>
      <vt:lpstr>COMP 1600 Introduction to Programming</vt:lpstr>
      <vt:lpstr>Alerts</vt:lpstr>
      <vt:lpstr>Review</vt:lpstr>
      <vt:lpstr>Object methods</vt:lpstr>
      <vt:lpstr>Calling methods</vt:lpstr>
      <vt:lpstr>Applied to other objects…</vt:lpstr>
      <vt:lpstr>Java API</vt:lpstr>
      <vt:lpstr>How do you tell if two objects are the same?</vt:lpstr>
      <vt:lpstr>Equivalence confusion</vt:lpstr>
      <vt:lpstr>Templates for objects</vt:lpstr>
      <vt:lpstr>Contain members and methods</vt:lpstr>
      <vt:lpstr>Anatomy of a class definition</vt:lpstr>
      <vt:lpstr>Members are data inside an object</vt:lpstr>
      <vt:lpstr>Data visibility</vt:lpstr>
      <vt:lpstr>Methods: ways to interact with objects</vt:lpstr>
      <vt:lpstr>Constructors</vt:lpstr>
      <vt:lpstr>Constructor attributes</vt:lpstr>
      <vt:lpstr>Accessors</vt:lpstr>
      <vt:lpstr>Mutators</vt:lpstr>
      <vt:lpstr>You don't need an object to use a static method</vt:lpstr>
      <vt:lpstr>Class roster</vt:lpstr>
      <vt:lpstr>Roster</vt:lpstr>
      <vt:lpstr>Objects have members</vt:lpstr>
      <vt:lpstr>Static members</vt:lpstr>
      <vt:lpstr>Static rules</vt:lpstr>
      <vt:lpstr>Members can be constant</vt:lpstr>
      <vt:lpstr>Constant example</vt:lpstr>
      <vt:lpstr>Static constants</vt:lpstr>
      <vt:lpstr>Static constant examples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137</cp:revision>
  <dcterms:created xsi:type="dcterms:W3CDTF">2001-05-01T04:07:56Z</dcterms:created>
  <dcterms:modified xsi:type="dcterms:W3CDTF">2025-11-05T01:03:30Z</dcterms:modified>
</cp:coreProperties>
</file>