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41"/>
  </p:notesMasterIdLst>
  <p:sldIdLst>
    <p:sldId id="258" r:id="rId2"/>
    <p:sldId id="576" r:id="rId3"/>
    <p:sldId id="260" r:id="rId4"/>
    <p:sldId id="395" r:id="rId5"/>
    <p:sldId id="734" r:id="rId6"/>
    <p:sldId id="735" r:id="rId7"/>
    <p:sldId id="736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52" r:id="rId16"/>
    <p:sldId id="753" r:id="rId17"/>
    <p:sldId id="754" r:id="rId18"/>
    <p:sldId id="755" r:id="rId19"/>
    <p:sldId id="756" r:id="rId20"/>
    <p:sldId id="700" r:id="rId21"/>
    <p:sldId id="701" r:id="rId22"/>
    <p:sldId id="702" r:id="rId23"/>
    <p:sldId id="703" r:id="rId24"/>
    <p:sldId id="705" r:id="rId25"/>
    <p:sldId id="706" r:id="rId26"/>
    <p:sldId id="708" r:id="rId27"/>
    <p:sldId id="709" r:id="rId28"/>
    <p:sldId id="710" r:id="rId29"/>
    <p:sldId id="712" r:id="rId30"/>
    <p:sldId id="713" r:id="rId31"/>
    <p:sldId id="715" r:id="rId32"/>
    <p:sldId id="716" r:id="rId33"/>
    <p:sldId id="717" r:id="rId34"/>
    <p:sldId id="718" r:id="rId35"/>
    <p:sldId id="719" r:id="rId36"/>
    <p:sldId id="721" r:id="rId37"/>
    <p:sldId id="729" r:id="rId38"/>
    <p:sldId id="730" r:id="rId39"/>
    <p:sldId id="346" r:id="rId40"/>
  </p:sldIdLst>
  <p:sldSz cx="12192000" cy="6858000"/>
  <p:notesSz cx="6858000" cy="9144000"/>
  <p:embeddedFontLs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467600" cy="2339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Now, what if we have another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</a:t>
            </a:r>
            <a:r>
              <a:rPr lang="en-US" dirty="0"/>
              <a:t> reference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ham2</a:t>
            </a:r>
          </a:p>
          <a:p>
            <a:r>
              <a:rPr lang="en-US" dirty="0"/>
              <a:t>What happens if we set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ham2</a:t>
            </a:r>
            <a:r>
              <a:rPr lang="en-US" dirty="0"/>
              <a:t> to have the same value 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ham1</a:t>
            </a:r>
            <a:r>
              <a:rPr lang="en-US" dirty="0"/>
              <a:t> using the following code?</a:t>
            </a:r>
          </a:p>
        </p:txBody>
      </p:sp>
      <p:pic>
        <p:nvPicPr>
          <p:cNvPr id="1026" name="Picture 2" descr="C:\Users\Barry Wittman\AppData\Local\Microsoft\Windows\Temporary Internet Files\Content.IE5\06NSBHNT\MCj01126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39306"/>
            <a:ext cx="3352800" cy="21424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4724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ham1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581400" y="5486400"/>
            <a:ext cx="3276600" cy="1066800"/>
            <a:chOff x="2057400" y="5181600"/>
            <a:chExt cx="3276600" cy="1066800"/>
          </a:xfrm>
        </p:grpSpPr>
        <p:sp>
          <p:nvSpPr>
            <p:cNvPr id="7" name="Rectangle 6"/>
            <p:cNvSpPr/>
            <p:nvPr/>
          </p:nvSpPr>
          <p:spPr>
            <a:xfrm>
              <a:off x="2057400" y="51816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19400" y="5715000"/>
              <a:ext cx="25146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4191000"/>
            <a:ext cx="38862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Ham ham2 = ham1;</a:t>
            </a:r>
          </a:p>
        </p:txBody>
      </p:sp>
      <p:grpSp>
        <p:nvGrpSpPr>
          <p:cNvPr id="5" name="Group 14"/>
          <p:cNvGrpSpPr/>
          <p:nvPr/>
        </p:nvGrpSpPr>
        <p:grpSpPr>
          <a:xfrm>
            <a:off x="8077200" y="1600200"/>
            <a:ext cx="1828800" cy="1828800"/>
            <a:chOff x="6553200" y="1600200"/>
            <a:chExt cx="1828800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6553200" y="1600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ourier New" pitchFamily="49" charset="0"/>
                  <a:cs typeface="Courier New" pitchFamily="49" charset="0"/>
                </a:rPr>
                <a:t>ham2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9400" y="23622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5400000">
            <a:off x="7962900" y="3848100"/>
            <a:ext cx="1905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only one ham!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an object reference to another reference, you only change the thing it points to</a:t>
            </a:r>
          </a:p>
          <a:p>
            <a:r>
              <a:rPr lang="en-US" dirty="0"/>
              <a:t>This is different from primitive types</a:t>
            </a:r>
          </a:p>
          <a:p>
            <a:r>
              <a:rPr lang="en-US" dirty="0"/>
              <a:t>When you do an assignment with primitive types, you actually get a copy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7400" y="5486400"/>
            <a:ext cx="27432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 = 37;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 = x;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8763000" y="4724400"/>
            <a:ext cx="1524000" cy="1828800"/>
            <a:chOff x="7239000" y="4724400"/>
            <a:chExt cx="1524000" cy="1828800"/>
          </a:xfrm>
        </p:grpSpPr>
        <p:sp>
          <p:nvSpPr>
            <p:cNvPr id="13" name="TextBox 12"/>
            <p:cNvSpPr txBox="1"/>
            <p:nvPr/>
          </p:nvSpPr>
          <p:spPr>
            <a:xfrm>
              <a:off x="7772400" y="4724400"/>
              <a:ext cx="53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54864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638800" y="4724400"/>
            <a:ext cx="1524000" cy="1828800"/>
            <a:chOff x="4114800" y="4724400"/>
            <a:chExt cx="1524000" cy="1828800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4724400"/>
              <a:ext cx="53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4800" y="54864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3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vs. primitive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reference variables are only </a:t>
            </a:r>
            <a:r>
              <a:rPr lang="en-US" b="1" dirty="0"/>
              <a:t>pointers</a:t>
            </a:r>
            <a:r>
              <a:rPr lang="en-US" dirty="0"/>
              <a:t> to real objects, an object can have more than one name</a:t>
            </a:r>
          </a:p>
          <a:p>
            <a:r>
              <a:rPr lang="en-US" dirty="0"/>
              <a:t>These names are called </a:t>
            </a:r>
            <a:r>
              <a:rPr lang="en-US" b="1" dirty="0"/>
              <a:t>aliases</a:t>
            </a:r>
          </a:p>
          <a:p>
            <a:r>
              <a:rPr lang="en-US" dirty="0"/>
              <a:t>If the object is changed, it doesn't matter which reference was used to change it</a:t>
            </a:r>
          </a:p>
        </p:txBody>
      </p:sp>
    </p:spTree>
    <p:extLst>
      <p:ext uri="{BB962C8B-B14F-4D97-AF65-F5344CB8AC3E}">
        <p14:creationId xmlns:p14="http://schemas.microsoft.com/office/powerpoint/2010/main" val="30216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 solo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467600" cy="2339609"/>
          </a:xfrm>
        </p:spPr>
        <p:txBody>
          <a:bodyPr>
            <a:normAutofit/>
          </a:bodyPr>
          <a:lstStyle/>
          <a:p>
            <a:r>
              <a:rPr lang="en-US" dirty="0"/>
              <a:t>Thus, if we tell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ham2</a:t>
            </a:r>
            <a:r>
              <a:rPr lang="en-US" dirty="0"/>
              <a:t> to take a bite away, it will affect the ham pointed at by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ham1</a:t>
            </a:r>
          </a:p>
          <a:p>
            <a:r>
              <a:rPr lang="en-US" dirty="0"/>
              <a:t>Remember, they are the same ham</a:t>
            </a:r>
          </a:p>
        </p:txBody>
      </p:sp>
      <p:pic>
        <p:nvPicPr>
          <p:cNvPr id="1026" name="Picture 2" descr="C:\Users\Barry Wittman\AppData\Local\Microsoft\Windows\Temporary Internet Files\Content.IE5\06NSBHNT\MCj01126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39306"/>
            <a:ext cx="3352800" cy="21424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4724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ham1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581400" y="5486400"/>
            <a:ext cx="3276600" cy="1066800"/>
            <a:chOff x="2057400" y="5181600"/>
            <a:chExt cx="3276600" cy="1066800"/>
          </a:xfrm>
        </p:grpSpPr>
        <p:sp>
          <p:nvSpPr>
            <p:cNvPr id="7" name="Rectangle 6"/>
            <p:cNvSpPr/>
            <p:nvPr/>
          </p:nvSpPr>
          <p:spPr>
            <a:xfrm>
              <a:off x="2057400" y="51816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19400" y="5715000"/>
              <a:ext cx="25146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4191000"/>
            <a:ext cx="38862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ham2.bite();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200" y="1600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ham2</a:t>
            </a:r>
          </a:p>
        </p:txBody>
      </p:sp>
      <p:grpSp>
        <p:nvGrpSpPr>
          <p:cNvPr id="5" name="Group 10"/>
          <p:cNvGrpSpPr/>
          <p:nvPr/>
        </p:nvGrpSpPr>
        <p:grpSpPr>
          <a:xfrm>
            <a:off x="8153400" y="2362200"/>
            <a:ext cx="1524000" cy="2439194"/>
            <a:chOff x="2057400" y="5181600"/>
            <a:chExt cx="1524000" cy="2439194"/>
          </a:xfrm>
        </p:grpSpPr>
        <p:sp>
          <p:nvSpPr>
            <p:cNvPr id="13" name="Rectangle 12"/>
            <p:cNvSpPr/>
            <p:nvPr/>
          </p:nvSpPr>
          <p:spPr>
            <a:xfrm>
              <a:off x="2057400" y="51816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1866900" y="6667500"/>
              <a:ext cx="19050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7"/>
          <p:cNvGrpSpPr/>
          <p:nvPr/>
        </p:nvGrpSpPr>
        <p:grpSpPr>
          <a:xfrm>
            <a:off x="8305800" y="5562600"/>
            <a:ext cx="1066800" cy="990600"/>
            <a:chOff x="6781800" y="5562600"/>
            <a:chExt cx="1066800" cy="9906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6781800" y="60960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58674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91400" y="55626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3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primitives make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, both with value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37</a:t>
            </a:r>
          </a:p>
          <a:p>
            <a:r>
              <a:rPr lang="en-US" dirty="0"/>
              <a:t>If we change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, it only affects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r>
              <a:rPr lang="en-US" dirty="0"/>
              <a:t>If we change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, it only affects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7400" y="4038600"/>
            <a:ext cx="2743200" cy="2514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 = 37;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 = x;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x++;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y--;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8763000" y="4343400"/>
            <a:ext cx="1524000" cy="1828800"/>
            <a:chOff x="7239000" y="4724400"/>
            <a:chExt cx="1524000" cy="1828800"/>
          </a:xfrm>
        </p:grpSpPr>
        <p:sp>
          <p:nvSpPr>
            <p:cNvPr id="13" name="TextBox 12"/>
            <p:cNvSpPr txBox="1"/>
            <p:nvPr/>
          </p:nvSpPr>
          <p:spPr>
            <a:xfrm>
              <a:off x="7772400" y="4724400"/>
              <a:ext cx="53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54864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638800" y="4343400"/>
            <a:ext cx="1524000" cy="1828800"/>
            <a:chOff x="4114800" y="4724400"/>
            <a:chExt cx="1524000" cy="1828800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4724400"/>
              <a:ext cx="53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4800" y="54864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38800" y="5105400"/>
            <a:ext cx="15240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000" y="5105400"/>
            <a:ext cx="15240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6305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reference is just an arrow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declare a lot of references, you have not created any objects, just lots of arrows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0480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Eggplant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aubergine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DumpTruck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truck1;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Idea thought;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1752600" y="4800600"/>
            <a:ext cx="2057400" cy="1604665"/>
            <a:chOff x="228600" y="5024735"/>
            <a:chExt cx="2057400" cy="1604665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0247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ourier New" pitchFamily="49" charset="0"/>
                  <a:cs typeface="Courier New" pitchFamily="49" charset="0"/>
                </a:rPr>
                <a:t>aubergine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381000" y="5562600"/>
              <a:ext cx="1905000" cy="1066800"/>
              <a:chOff x="2057400" y="5181600"/>
              <a:chExt cx="1905000" cy="1066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57400" y="5181600"/>
                <a:ext cx="1524000" cy="1066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819400" y="5715000"/>
                <a:ext cx="1143000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oval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19"/>
          <p:cNvGrpSpPr/>
          <p:nvPr/>
        </p:nvGrpSpPr>
        <p:grpSpPr>
          <a:xfrm>
            <a:off x="5181600" y="4805065"/>
            <a:ext cx="2057400" cy="1604665"/>
            <a:chOff x="3657600" y="5029200"/>
            <a:chExt cx="2057400" cy="1604665"/>
          </a:xfrm>
        </p:grpSpPr>
        <p:sp>
          <p:nvSpPr>
            <p:cNvPr id="11" name="TextBox 10"/>
            <p:cNvSpPr txBox="1"/>
            <p:nvPr/>
          </p:nvSpPr>
          <p:spPr>
            <a:xfrm>
              <a:off x="36576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truck1</a:t>
              </a: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3810000" y="5567065"/>
              <a:ext cx="1905000" cy="1066800"/>
              <a:chOff x="2057400" y="5181600"/>
              <a:chExt cx="1905000" cy="1066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57400" y="5181600"/>
                <a:ext cx="1524000" cy="10668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819400" y="5715000"/>
                <a:ext cx="1143000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oval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20"/>
          <p:cNvGrpSpPr/>
          <p:nvPr/>
        </p:nvGrpSpPr>
        <p:grpSpPr>
          <a:xfrm>
            <a:off x="8382000" y="4805065"/>
            <a:ext cx="2057400" cy="1604665"/>
            <a:chOff x="6858000" y="5029200"/>
            <a:chExt cx="2057400" cy="1604665"/>
          </a:xfrm>
        </p:grpSpPr>
        <p:sp>
          <p:nvSpPr>
            <p:cNvPr id="15" name="TextBox 14"/>
            <p:cNvSpPr txBox="1"/>
            <p:nvPr/>
          </p:nvSpPr>
          <p:spPr>
            <a:xfrm>
              <a:off x="6858000" y="5029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thought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7010400" y="5567065"/>
              <a:ext cx="1905000" cy="1066800"/>
              <a:chOff x="2057400" y="5181600"/>
              <a:chExt cx="1905000" cy="1066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057400" y="5181600"/>
                <a:ext cx="1524000" cy="10668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2819400" y="5715000"/>
                <a:ext cx="1143000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oval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71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those arrows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you first declare a reference variable, it doesn't point at anything, and you can't use it unless you point it somewhere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There is a special Java keyword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/>
              <a:t> that just means nothingness</a:t>
            </a:r>
          </a:p>
          <a:p>
            <a:r>
              <a:rPr lang="en-US" dirty="0"/>
              <a:t>You can point a reference 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dirty="0"/>
              <a:t>However, if you try to do something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/>
              <a:t>, thinking it's a real object, you can crash your program</a:t>
            </a:r>
          </a:p>
        </p:txBody>
      </p:sp>
    </p:spTree>
    <p:extLst>
      <p:ext uri="{BB962C8B-B14F-4D97-AF65-F5344CB8AC3E}">
        <p14:creationId xmlns:p14="http://schemas.microsoft.com/office/powerpoint/2010/main" val="39449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those arrows point at a new object, you must call a </a:t>
            </a:r>
            <a:r>
              <a:rPr lang="en-US" b="1" dirty="0"/>
              <a:t>constructor</a:t>
            </a:r>
          </a:p>
          <a:p>
            <a:r>
              <a:rPr lang="en-US" dirty="0"/>
              <a:t>A constructor is a kind of method that creates an object</a:t>
            </a:r>
          </a:p>
          <a:p>
            <a:r>
              <a:rPr lang="en-US" dirty="0"/>
              <a:t>Some constructors allow you to specify certain attributes of the object you are creating</a:t>
            </a:r>
          </a:p>
          <a:p>
            <a:r>
              <a:rPr lang="en-US" dirty="0"/>
              <a:t>The default constructor does not let you specify anything</a:t>
            </a:r>
          </a:p>
        </p:txBody>
      </p:sp>
    </p:spTree>
    <p:extLst>
      <p:ext uri="{BB962C8B-B14F-4D97-AF65-F5344CB8AC3E}">
        <p14:creationId xmlns:p14="http://schemas.microsoft.com/office/powerpoint/2010/main" val="35032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the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call a constructor, you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/>
              <a:t> keyword with the name of the class followed by parentheses: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Perhaps there is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</a:t>
            </a:r>
            <a:r>
              <a:rPr lang="en-US" dirty="0"/>
              <a:t> constructor that lets you take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that is the number of pounds that the ham weighs: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2" y="2667000"/>
            <a:ext cx="9905999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Ham ham1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Ham();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default constructor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412" y="5257800"/>
            <a:ext cx="9905999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Ham ham2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Ham( 4.2 );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weight constructor</a:t>
            </a:r>
          </a:p>
        </p:txBody>
      </p:sp>
    </p:spTree>
    <p:extLst>
      <p:ext uri="{BB962C8B-B14F-4D97-AF65-F5344CB8AC3E}">
        <p14:creationId xmlns:p14="http://schemas.microsoft.com/office/powerpoint/2010/main" val="15287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s are funny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objects you are most familiar with by now are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s</a:t>
            </a:r>
          </a:p>
          <a:p>
            <a:r>
              <a:rPr lang="en-US" dirty="0"/>
              <a:t>They break a few rules:</a:t>
            </a:r>
          </a:p>
          <a:p>
            <a:pPr lvl="1"/>
            <a:r>
              <a:rPr lang="en-US" sz="3200" dirty="0"/>
              <a:t>It is possible to create them without </a:t>
            </a:r>
            <a:r>
              <a:rPr lang="en-US" sz="3200" b="1" dirty="0"/>
              <a:t>explicitly</a:t>
            </a:r>
            <a:r>
              <a:rPr lang="en-US" sz="3200" dirty="0"/>
              <a:t> using a constructor</a:t>
            </a:r>
          </a:p>
          <a:p>
            <a:pPr lvl="1"/>
            <a:r>
              <a:rPr lang="en-US" sz="3200" dirty="0"/>
              <a:t>They can be combined using the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3200" dirty="0"/>
              <a:t> operator</a:t>
            </a:r>
          </a:p>
          <a:p>
            <a:r>
              <a:rPr lang="en-US" dirty="0"/>
              <a:t>You can still create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 using a constructor: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5334000"/>
            <a:ext cx="9905999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 s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String(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"Help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29B30-2E12-D626-54D5-597CA364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we talked about static methods</a:t>
            </a:r>
          </a:p>
          <a:p>
            <a:r>
              <a:rPr lang="en-US" dirty="0"/>
              <a:t>Object methods are those methods called on objects</a:t>
            </a:r>
          </a:p>
          <a:p>
            <a:r>
              <a:rPr lang="en-US" dirty="0"/>
              <a:t>They are different from static methods because they can also use information inside the object to perform some task</a:t>
            </a:r>
          </a:p>
          <a:p>
            <a:r>
              <a:rPr lang="en-US" dirty="0"/>
              <a:t>Think of them as asking an object a question (for value returning methods) or telling an object to do something (for void methods)</a:t>
            </a:r>
          </a:p>
        </p:txBody>
      </p:sp>
    </p:spTree>
    <p:extLst>
      <p:ext uri="{BB962C8B-B14F-4D97-AF65-F5344CB8AC3E}">
        <p14:creationId xmlns:p14="http://schemas.microsoft.com/office/powerpoint/2010/main" val="10378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already familiar with calling methods on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s</a:t>
            </a:r>
          </a:p>
          <a:p>
            <a:r>
              <a:rPr lang="en-US" dirty="0"/>
              <a:t>Applying this knowledge to other objects should be a piece of cake</a:t>
            </a:r>
          </a:p>
          <a:p>
            <a:r>
              <a:rPr lang="en-US" dirty="0"/>
              <a:t>Simply type the name of the object, put a dot, then type the method name, with the arguments in parentheses: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47244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s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"Help me!"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(3);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c gets 'p'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to other objects…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It's exactly the same for non-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objects:</a:t>
            </a:r>
          </a:p>
          <a:p>
            <a:endParaRPr lang="en-US" dirty="0"/>
          </a:p>
          <a:p>
            <a:endParaRPr lang="en-US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You've learned lots of methods that work on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objects</a:t>
            </a:r>
          </a:p>
          <a:p>
            <a:r>
              <a:rPr lang="en-US" dirty="0"/>
              <a:t>Every kind of object has its own methods</a:t>
            </a:r>
          </a:p>
          <a:p>
            <a:r>
              <a:rPr lang="en-US" dirty="0"/>
              <a:t>You'll have to learn them (or look them up) if you want to use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133600"/>
            <a:ext cx="9905999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Ham h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Ham(3.2);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h.bite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Takes bite out of ham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weight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h.getWeight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current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ham weight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It is possible to create your own classes and define your own methods for objects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However, Java has designed many, many useful objects that you can create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You can find them listed in the Java API: </a:t>
            </a:r>
            <a:r>
              <a:rPr lang="en-US" sz="2800" dirty="0">
                <a:solidFill>
                  <a:schemeClr val="accent1"/>
                </a:solidFill>
              </a:rPr>
              <a:t>http://docs.oracle.com/javase/12/docs/api/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Or, you can type the name of the class you're interested in, like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, into </a:t>
            </a:r>
            <a:r>
              <a:rPr lang="en-US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API page is usually the first hit</a:t>
            </a:r>
          </a:p>
        </p:txBody>
      </p:sp>
    </p:spTree>
    <p:extLst>
      <p:ext uri="{BB962C8B-B14F-4D97-AF65-F5344CB8AC3E}">
        <p14:creationId xmlns:p14="http://schemas.microsoft.com/office/powerpoint/2010/main" val="26974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you tell if two objects are the same?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two primitive variables, you just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 operator</a:t>
            </a:r>
          </a:p>
          <a:p>
            <a:r>
              <a:rPr lang="en-US" dirty="0"/>
              <a:t>However, with objects, this will </a:t>
            </a:r>
            <a:r>
              <a:rPr lang="en-US" b="1" dirty="0"/>
              <a:t>only</a:t>
            </a:r>
            <a:r>
              <a:rPr lang="en-US" dirty="0"/>
              <a:t> give you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the two references are pointing at exactly the same object</a:t>
            </a:r>
          </a:p>
          <a:p>
            <a:r>
              <a:rPr lang="en-US" dirty="0"/>
              <a:t>Sometimes you need to know that, but objects can be equivalent in other ways too</a:t>
            </a:r>
          </a:p>
        </p:txBody>
      </p:sp>
    </p:spTree>
    <p:extLst>
      <p:ext uri="{BB962C8B-B14F-4D97-AF65-F5344CB8AC3E}">
        <p14:creationId xmlns:p14="http://schemas.microsoft.com/office/powerpoint/2010/main" val="10396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this example,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 operator will say they are different, but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equals()</a:t>
            </a:r>
            <a:r>
              <a:rPr lang="en-US" b="1" dirty="0"/>
              <a:t> </a:t>
            </a:r>
            <a:r>
              <a:rPr lang="en-US" dirty="0"/>
              <a:t>method will say that they are the same</a:t>
            </a:r>
          </a:p>
          <a:p>
            <a:r>
              <a:rPr lang="en-US" dirty="0"/>
              <a:t>Every object has an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equals()</a:t>
            </a:r>
            <a:r>
              <a:rPr lang="en-US" dirty="0"/>
              <a:t> method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447800"/>
            <a:ext cx="9905999" cy="30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s1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"identical"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s2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"identical"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(s1 == s2)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"Same!"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"Different!"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(s1.equals(s2))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"Same!"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Different!"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);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for objects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object is the actual data that you can use in your code</a:t>
            </a:r>
          </a:p>
          <a:p>
            <a:r>
              <a:rPr lang="en-US" dirty="0"/>
              <a:t>A </a:t>
            </a:r>
            <a:r>
              <a:rPr lang="en-US" b="1" dirty="0"/>
              <a:t>class</a:t>
            </a:r>
            <a:r>
              <a:rPr lang="en-US" dirty="0"/>
              <a:t> is a template for creating objects of a certain kind</a:t>
            </a:r>
          </a:p>
          <a:p>
            <a:pPr lvl="1"/>
            <a:r>
              <a:rPr lang="en-US" dirty="0"/>
              <a:t>Class 	=	Car</a:t>
            </a:r>
          </a:p>
          <a:p>
            <a:pPr lvl="1"/>
            <a:r>
              <a:rPr lang="en-US" dirty="0"/>
              <a:t>Object	=	Mitsubishi Lancer Evolution X</a:t>
            </a:r>
          </a:p>
          <a:p>
            <a:r>
              <a:rPr lang="en-US" dirty="0"/>
              <a:t>Just like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is a type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34</a:t>
            </a:r>
            <a:r>
              <a:rPr lang="en-US" dirty="0"/>
              <a:t> is an instance of that type</a:t>
            </a:r>
          </a:p>
          <a:p>
            <a:r>
              <a:rPr lang="en-US" dirty="0"/>
              <a:t>A key difference is that you can define new classes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 members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designing classes, they contain two kinds of elements:</a:t>
            </a:r>
          </a:p>
          <a:p>
            <a:pPr lvl="1"/>
            <a:r>
              <a:rPr lang="en-US" dirty="0"/>
              <a:t>Members</a:t>
            </a:r>
          </a:p>
          <a:p>
            <a:pPr lvl="1"/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362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/>
          <p:nvPr/>
        </p:nvGrpSpPr>
        <p:grpSpPr>
          <a:xfrm>
            <a:off x="2438400" y="2133600"/>
            <a:ext cx="3352800" cy="304800"/>
            <a:chOff x="1295400" y="2133600"/>
            <a:chExt cx="3352800" cy="304800"/>
          </a:xfrm>
        </p:grpSpPr>
        <p:sp>
          <p:nvSpPr>
            <p:cNvPr id="7" name="Rectangle 6"/>
            <p:cNvSpPr/>
            <p:nvPr/>
          </p:nvSpPr>
          <p:spPr>
            <a:xfrm>
              <a:off x="1295400" y="2133600"/>
              <a:ext cx="13716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2133600"/>
              <a:ext cx="6858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133600"/>
              <a:ext cx="1295400" cy="304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2438400" y="2438400"/>
            <a:ext cx="3810000" cy="304800"/>
            <a:chOff x="1295400" y="2438400"/>
            <a:chExt cx="3810000" cy="304800"/>
          </a:xfrm>
        </p:grpSpPr>
        <p:sp>
          <p:nvSpPr>
            <p:cNvPr id="8" name="Rectangle 7"/>
            <p:cNvSpPr/>
            <p:nvPr/>
          </p:nvSpPr>
          <p:spPr>
            <a:xfrm>
              <a:off x="1295400" y="2438400"/>
              <a:ext cx="13716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7000" y="2438400"/>
              <a:ext cx="11430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438400"/>
              <a:ext cx="1295400" cy="304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2438400" y="2743200"/>
            <a:ext cx="4191000" cy="304800"/>
            <a:chOff x="1295400" y="2743200"/>
            <a:chExt cx="4191000" cy="304800"/>
          </a:xfrm>
        </p:grpSpPr>
        <p:sp>
          <p:nvSpPr>
            <p:cNvPr id="9" name="Rectangle 8"/>
            <p:cNvSpPr/>
            <p:nvPr/>
          </p:nvSpPr>
          <p:spPr>
            <a:xfrm>
              <a:off x="1295400" y="2743200"/>
              <a:ext cx="13716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0" y="2743200"/>
              <a:ext cx="14478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4800" y="2743200"/>
              <a:ext cx="1371600" cy="304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39"/>
          <p:cNvGrpSpPr/>
          <p:nvPr/>
        </p:nvGrpSpPr>
        <p:grpSpPr>
          <a:xfrm>
            <a:off x="2438400" y="3429000"/>
            <a:ext cx="1981200" cy="304800"/>
            <a:chOff x="1295400" y="3429000"/>
            <a:chExt cx="1981200" cy="304800"/>
          </a:xfrm>
        </p:grpSpPr>
        <p:sp>
          <p:nvSpPr>
            <p:cNvPr id="10" name="Rectangle 9"/>
            <p:cNvSpPr/>
            <p:nvPr/>
          </p:nvSpPr>
          <p:spPr>
            <a:xfrm>
              <a:off x="1295400" y="3429000"/>
              <a:ext cx="12192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4600" y="3429000"/>
              <a:ext cx="7620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2438400" y="5105400"/>
            <a:ext cx="4876800" cy="304800"/>
            <a:chOff x="1295400" y="5105400"/>
            <a:chExt cx="4876800" cy="304800"/>
          </a:xfrm>
        </p:grpSpPr>
        <p:sp>
          <p:nvSpPr>
            <p:cNvPr id="11" name="Rectangle 10"/>
            <p:cNvSpPr/>
            <p:nvPr/>
          </p:nvSpPr>
          <p:spPr>
            <a:xfrm>
              <a:off x="1295400" y="5105400"/>
              <a:ext cx="12192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5105400"/>
              <a:ext cx="6858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0400" y="5105400"/>
              <a:ext cx="1295400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5105400"/>
              <a:ext cx="12192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5105400"/>
              <a:ext cx="304800" cy="304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22"/>
          <p:cNvGrpSpPr/>
          <p:nvPr/>
        </p:nvGrpSpPr>
        <p:grpSpPr>
          <a:xfrm>
            <a:off x="1905000" y="1752600"/>
            <a:ext cx="3048000" cy="304800"/>
            <a:chOff x="381000" y="1752600"/>
            <a:chExt cx="3048000" cy="304800"/>
          </a:xfrm>
        </p:grpSpPr>
        <p:sp>
          <p:nvSpPr>
            <p:cNvPr id="5" name="Rectangle 4"/>
            <p:cNvSpPr/>
            <p:nvPr/>
          </p:nvSpPr>
          <p:spPr>
            <a:xfrm>
              <a:off x="381000" y="1752600"/>
              <a:ext cx="2209800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0800" y="1752600"/>
              <a:ext cx="8382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class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687354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public class Name {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member1;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private double member2;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private Hedgehog member3;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public Name(){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	…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method1( double x ){</a:t>
            </a:r>
          </a:p>
          <a:p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	…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36" name="Group 41"/>
          <p:cNvGrpSpPr/>
          <p:nvPr/>
        </p:nvGrpSpPr>
        <p:grpSpPr>
          <a:xfrm>
            <a:off x="5181600" y="1671936"/>
            <a:ext cx="4876800" cy="461665"/>
            <a:chOff x="3657600" y="1671935"/>
            <a:chExt cx="4876800" cy="461665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3657600" y="1905000"/>
              <a:ext cx="2133600" cy="1588"/>
            </a:xfrm>
            <a:prstGeom prst="straightConnector1">
              <a:avLst/>
            </a:prstGeom>
            <a:ln w="50800" cap="flat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943600" y="1671935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Class definition</a:t>
              </a:r>
            </a:p>
          </p:txBody>
        </p:sp>
      </p:grpSp>
      <p:grpSp>
        <p:nvGrpSpPr>
          <p:cNvPr id="37" name="Group 42"/>
          <p:cNvGrpSpPr/>
          <p:nvPr/>
        </p:nvGrpSpPr>
        <p:grpSpPr>
          <a:xfrm>
            <a:off x="7315200" y="2133601"/>
            <a:ext cx="2895600" cy="830997"/>
            <a:chOff x="5791200" y="2133600"/>
            <a:chExt cx="2895600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6781800" y="2133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Member declarations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5791200" y="2514600"/>
              <a:ext cx="914400" cy="1588"/>
            </a:xfrm>
            <a:prstGeom prst="straightConnector1">
              <a:avLst/>
            </a:prstGeom>
            <a:ln w="50800" cap="flat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43"/>
          <p:cNvGrpSpPr/>
          <p:nvPr/>
        </p:nvGrpSpPr>
        <p:grpSpPr>
          <a:xfrm>
            <a:off x="5181600" y="3581401"/>
            <a:ext cx="3505200" cy="830997"/>
            <a:chOff x="3657600" y="3581400"/>
            <a:chExt cx="3505200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5257800" y="3581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Constructor definition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>
              <a:off x="3657600" y="3962400"/>
              <a:ext cx="1524000" cy="1588"/>
            </a:xfrm>
            <a:prstGeom prst="straightConnector1">
              <a:avLst/>
            </a:prstGeom>
            <a:ln w="50800" cap="flat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44"/>
          <p:cNvGrpSpPr/>
          <p:nvPr/>
        </p:nvGrpSpPr>
        <p:grpSpPr>
          <a:xfrm>
            <a:off x="5181600" y="5486401"/>
            <a:ext cx="4495800" cy="830997"/>
            <a:chOff x="3657600" y="5486400"/>
            <a:chExt cx="4495800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6629400" y="5486400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Method</a:t>
              </a:r>
            </a:p>
            <a:p>
              <a:r>
                <a:rPr lang="en-US" sz="2400" b="1" dirty="0">
                  <a:cs typeface="Courier New" pitchFamily="49" charset="0"/>
                </a:rPr>
                <a:t>definition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>
              <a:off x="3657600" y="5864092"/>
              <a:ext cx="2819400" cy="4896"/>
            </a:xfrm>
            <a:prstGeom prst="straightConnector1">
              <a:avLst/>
            </a:prstGeom>
            <a:ln w="50800" cap="flat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8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are data inside an object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are the actual data inside an object</a:t>
            </a:r>
          </a:p>
          <a:p>
            <a:r>
              <a:rPr lang="en-US" dirty="0"/>
              <a:t>They can be primitive types or other object types</a:t>
            </a:r>
          </a:p>
          <a:p>
            <a:r>
              <a:rPr lang="en-US" dirty="0"/>
              <a:t>They are usually hidden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dirty="0"/>
              <a:t>) from the outside world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4267200"/>
            <a:ext cx="9905999" cy="2057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Point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member variable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member variable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40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Study for the midterm!</a:t>
            </a:r>
          </a:p>
          <a:p>
            <a:pPr>
              <a:lnSpc>
                <a:spcPct val="100000"/>
              </a:lnSpc>
            </a:pPr>
            <a:r>
              <a:rPr lang="en-US"/>
              <a:t>Project 4 is available</a:t>
            </a:r>
          </a:p>
          <a:p>
            <a:pPr>
              <a:lnSpc>
                <a:spcPct val="100000"/>
              </a:lnSpc>
            </a:pPr>
            <a:r>
              <a:rPr lang="en-US"/>
              <a:t>In-class Lab 11 tomorrow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Midterm II Friday</a:t>
            </a:r>
          </a:p>
          <a:p>
            <a:pPr lvl="1">
              <a:lnSpc>
                <a:spcPct val="100000"/>
              </a:lnSpc>
            </a:pPr>
            <a:r>
              <a:rPr lang="en-US"/>
              <a:t>Chapters 5, 6, 8, 9</a:t>
            </a:r>
          </a:p>
          <a:p>
            <a:pPr lvl="1">
              <a:lnSpc>
                <a:spcPct val="100000"/>
              </a:lnSpc>
            </a:pPr>
            <a:r>
              <a:rPr lang="en-US"/>
              <a:t>StdDraw &amp; StdAudio</a:t>
            </a:r>
          </a:p>
          <a:p>
            <a:pPr lvl="1"/>
            <a:r>
              <a:rPr lang="en-US"/>
              <a:t>Codingbat.com is a great place to study!</a:t>
            </a:r>
          </a:p>
          <a:p>
            <a:pPr lvl="1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 mean?</a:t>
            </a:r>
          </a:p>
          <a:p>
            <a:r>
              <a:rPr lang="en-US" dirty="0"/>
              <a:t>These keywords allow you to specify the scope or permissions of members and methods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dirty="0"/>
              <a:t> means that only methods from the same class can access an item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 means that any method can access the item</a:t>
            </a:r>
          </a:p>
          <a:p>
            <a:r>
              <a:rPr lang="en-US" dirty="0"/>
              <a:t>Later, the modifier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/>
              <a:t> will come into play when you create child classes</a:t>
            </a:r>
          </a:p>
        </p:txBody>
      </p:sp>
    </p:spTree>
    <p:extLst>
      <p:ext uri="{BB962C8B-B14F-4D97-AF65-F5344CB8AC3E}">
        <p14:creationId xmlns:p14="http://schemas.microsoft.com/office/powerpoint/2010/main" val="31902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are ways to interact with objects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allow you to do things</a:t>
            </a:r>
          </a:p>
          <a:p>
            <a:r>
              <a:rPr lang="en-US" dirty="0"/>
              <a:t>Object methods usually allow you to manipulate the members</a:t>
            </a:r>
          </a:p>
          <a:p>
            <a:r>
              <a:rPr lang="en-US" dirty="0"/>
              <a:t>They are usually visible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) to the outside world</a:t>
            </a:r>
          </a:p>
          <a:p>
            <a:r>
              <a:rPr lang="en-US" dirty="0"/>
              <a:t>Methods can be static or non-static</a:t>
            </a:r>
          </a:p>
          <a:p>
            <a:r>
              <a:rPr lang="en-US" dirty="0"/>
              <a:t>Only non-static methods can interact with the members of an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 are a special kind of method</a:t>
            </a:r>
          </a:p>
          <a:p>
            <a:r>
              <a:rPr lang="en-US" dirty="0"/>
              <a:t>They allow you to customize an object with particular attributes when it is created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352800"/>
            <a:ext cx="9905999" cy="30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Point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member variable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member variable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constructor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Point(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){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x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y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29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 are almost always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 (otherwise you couldn't create an object)</a:t>
            </a:r>
          </a:p>
          <a:p>
            <a:r>
              <a:rPr lang="en-US" dirty="0"/>
              <a:t>Constructors are </a:t>
            </a:r>
            <a:r>
              <a:rPr lang="en-US" b="1" dirty="0"/>
              <a:t>not</a:t>
            </a:r>
            <a:r>
              <a:rPr lang="en-US" dirty="0"/>
              <a:t> called like other methods</a:t>
            </a:r>
          </a:p>
          <a:p>
            <a:r>
              <a:rPr lang="en-US" dirty="0"/>
              <a:t>Constructors are invoked once, when an object is created</a:t>
            </a:r>
          </a:p>
          <a:p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/>
              <a:t> keyword is used to do this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4953000"/>
            <a:ext cx="9905999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Point p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Point( 0.5,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0.25 );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Because members are usually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dirty="0"/>
              <a:t>, it is common to use methods specifically just to find out what their values 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method that just returns the value of a member variable is called an </a:t>
            </a:r>
            <a:r>
              <a:rPr lang="en-US" b="1" dirty="0" err="1"/>
              <a:t>accessor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4114800"/>
            <a:ext cx="9905999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//accessor for x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//accessor for y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 return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Again, because members are usually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dirty="0"/>
              <a:t>, it is common to use methods specifically just to change their values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method that just changes the value of a member variable is called a </a:t>
            </a:r>
            <a:r>
              <a:rPr lang="en-US" b="1" dirty="0" err="1"/>
              <a:t>mutator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4114800"/>
            <a:ext cx="9905999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setX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mutator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for x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x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setY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mutator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for y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y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newY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1"/>
            <a:ext cx="2590800" cy="145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77200" y="1"/>
            <a:ext cx="457200" cy="143351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 don't need an object to use a static 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600200"/>
            <a:ext cx="9905999" cy="4768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Remember, you need an </a:t>
            </a:r>
            <a:r>
              <a:rPr lang="en-US" sz="2800" b="1" dirty="0"/>
              <a:t>object</a:t>
            </a:r>
            <a:r>
              <a:rPr lang="en-US" sz="2800" dirty="0"/>
              <a:t> to call a non-static method, but you only need to know the name of the </a:t>
            </a:r>
            <a:r>
              <a:rPr lang="en-US" sz="2800" b="1" dirty="0"/>
              <a:t>class</a:t>
            </a:r>
            <a:r>
              <a:rPr lang="en-US" sz="2800" dirty="0"/>
              <a:t> to call a static method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We can put a static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distance()</a:t>
            </a:r>
            <a:r>
              <a:rPr lang="en-US" sz="2800" dirty="0"/>
              <a:t> method inside the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sz="2800" dirty="0"/>
              <a:t> class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3200400"/>
            <a:ext cx="9905999" cy="2133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distance(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x1,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y1,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                            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x2,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y2)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xDelta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x1 – x2;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yDelta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y1 – y2;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Math.</a:t>
            </a:r>
            <a:r>
              <a:rPr lang="en-US" sz="2700" b="1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(xDelta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xDelta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yDelta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*yDelta);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5791200"/>
            <a:ext cx="9905999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d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Point.distance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(0.4, 0.5, 0.3, 2.2);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Let's create a Student class</a:t>
            </a:r>
          </a:p>
          <a:p>
            <a:r>
              <a:rPr lang="en-US" dirty="0"/>
              <a:t>Each Student will contain</a:t>
            </a:r>
          </a:p>
          <a:p>
            <a:pPr lvl="1"/>
            <a:r>
              <a:rPr lang="en-US" dirty="0"/>
              <a:t>First Name: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pPr lvl="1"/>
            <a:r>
              <a:rPr lang="en-US" dirty="0"/>
              <a:t>Last Name: 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pPr lvl="1"/>
            <a:r>
              <a:rPr lang="en-US" dirty="0"/>
              <a:t>GPA:	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</a:p>
          <a:p>
            <a:pPr lvl="1"/>
            <a:r>
              <a:rPr lang="en-US" dirty="0"/>
              <a:t>ID: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We need a </a:t>
            </a:r>
            <a:r>
              <a:rPr lang="en-US" b="1" dirty="0"/>
              <a:t>constructor</a:t>
            </a:r>
            <a:r>
              <a:rPr lang="en-US" dirty="0"/>
              <a:t> specifying each of these things, </a:t>
            </a:r>
            <a:r>
              <a:rPr lang="en-US" b="1" dirty="0" err="1"/>
              <a:t>accessors</a:t>
            </a:r>
            <a:r>
              <a:rPr lang="en-US" dirty="0"/>
              <a:t> to read them later, and </a:t>
            </a:r>
            <a:r>
              <a:rPr lang="en-US" b="1" dirty="0" err="1"/>
              <a:t>mutators</a:t>
            </a:r>
            <a:r>
              <a:rPr lang="en-US" dirty="0"/>
              <a:t> to change GPA and ID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Using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Student</a:t>
            </a:r>
            <a:r>
              <a:rPr lang="en-US" dirty="0"/>
              <a:t> class, we can create a roster of students</a:t>
            </a:r>
          </a:p>
          <a:p>
            <a:r>
              <a:rPr lang="en-US" dirty="0"/>
              <a:t>The roster is just an array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Student</a:t>
            </a:r>
            <a:r>
              <a:rPr lang="en-US" dirty="0"/>
              <a:t> objects</a:t>
            </a:r>
          </a:p>
          <a:p>
            <a:r>
              <a:rPr lang="en-US" dirty="0"/>
              <a:t>We'll read in some student information from a file and create lots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Student</a:t>
            </a:r>
            <a:r>
              <a:rPr lang="en-US" dirty="0"/>
              <a:t> objects</a:t>
            </a:r>
          </a:p>
          <a:p>
            <a:r>
              <a:rPr lang="en-US" dirty="0"/>
              <a:t>Then, with our array, we can do some operations:</a:t>
            </a:r>
          </a:p>
          <a:p>
            <a:pPr lvl="1"/>
            <a:r>
              <a:rPr lang="en-US" dirty="0"/>
              <a:t>Print out a nicely formatted roster</a:t>
            </a:r>
          </a:p>
          <a:p>
            <a:pPr lvl="1"/>
            <a:r>
              <a:rPr lang="en-US" dirty="0"/>
              <a:t>Find the average GPA of all students</a:t>
            </a:r>
          </a:p>
          <a:p>
            <a:pPr lvl="1"/>
            <a:r>
              <a:rPr lang="en-US" dirty="0"/>
              <a:t>Determine the valedictorian</a:t>
            </a:r>
          </a:p>
        </p:txBody>
      </p:sp>
    </p:spTree>
    <p:extLst>
      <p:ext uri="{BB962C8B-B14F-4D97-AF65-F5344CB8AC3E}">
        <p14:creationId xmlns:p14="http://schemas.microsoft.com/office/powerpoint/2010/main" val="11819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Friday,</a:t>
            </a:r>
          </a:p>
          <a:p>
            <a:pPr lvl="1"/>
            <a:r>
              <a:rPr lang="en-US"/>
              <a:t>Midterm II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/>
              <a:t>Midterm II review</a:t>
            </a:r>
          </a:p>
          <a:p>
            <a:pPr lvl="1"/>
            <a:r>
              <a:rPr lang="en-US" sz="32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two classifications of types in Java</a:t>
            </a:r>
          </a:p>
          <a:p>
            <a:r>
              <a:rPr lang="en-US" dirty="0"/>
              <a:t>Primitive types: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char</a:t>
            </a:r>
          </a:p>
          <a:p>
            <a:r>
              <a:rPr lang="en-US" dirty="0"/>
              <a:t>Object types: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pPr lvl="1"/>
            <a:r>
              <a:rPr lang="en-US" dirty="0"/>
              <a:t>arrays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An infinite number of others…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 of primitive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Primitive types:</a:t>
            </a:r>
          </a:p>
          <a:p>
            <a:r>
              <a:rPr lang="en-US" dirty="0"/>
              <a:t>Have a fixed amount of storage</a:t>
            </a:r>
          </a:p>
          <a:p>
            <a:r>
              <a:rPr lang="en-US" dirty="0"/>
              <a:t>Think of them as a box designed to hold a particular kind of data</a:t>
            </a:r>
          </a:p>
          <a:p>
            <a:r>
              <a:rPr lang="en-US" dirty="0"/>
              <a:t>Have basic operations used to manipulate them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^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 of object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Object types</a:t>
            </a:r>
          </a:p>
          <a:p>
            <a:r>
              <a:rPr lang="en-US" dirty="0"/>
              <a:t>Hold arbitrarily complex kinds of data of any kind</a:t>
            </a:r>
          </a:p>
          <a:p>
            <a:r>
              <a:rPr lang="en-US" dirty="0"/>
              <a:t>Do not have a pre-specified amount of storage</a:t>
            </a:r>
          </a:p>
          <a:p>
            <a:r>
              <a:rPr lang="en-US" dirty="0"/>
              <a:t>Think of them as arrows pointing to some concrete </a:t>
            </a:r>
            <a:r>
              <a:rPr lang="en-US" b="1" i="1" dirty="0"/>
              <a:t>thing</a:t>
            </a:r>
            <a:r>
              <a:rPr lang="en-US" dirty="0"/>
              <a:t> that holds primitive data</a:t>
            </a:r>
          </a:p>
          <a:p>
            <a:r>
              <a:rPr lang="en-US" dirty="0"/>
              <a:t>Use methods for interaction instead of operators</a:t>
            </a:r>
          </a:p>
          <a:p>
            <a:pPr lvl="1"/>
            <a:r>
              <a:rPr lang="en-US" dirty="0"/>
              <a:t>For example,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objects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length()</a:t>
            </a:r>
            <a:r>
              <a:rPr lang="en-US" dirty="0"/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charAt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types are different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that hold object types are called </a:t>
            </a:r>
            <a:r>
              <a:rPr lang="en-US" b="1" dirty="0"/>
              <a:t>references</a:t>
            </a:r>
          </a:p>
          <a:p>
            <a:r>
              <a:rPr lang="en-US"/>
              <a:t>As we have previously discussed</a:t>
            </a:r>
            <a:endParaRPr lang="en-US" dirty="0"/>
          </a:p>
          <a:p>
            <a:pPr lvl="1"/>
            <a:r>
              <a:rPr lang="en-US" dirty="0"/>
              <a:t>References do not work the same as primitive variables</a:t>
            </a:r>
          </a:p>
          <a:p>
            <a:pPr lvl="1"/>
            <a:r>
              <a:rPr lang="en-US" dirty="0"/>
              <a:t>Up to this point, we have tried to ignore this difference</a:t>
            </a:r>
          </a:p>
          <a:p>
            <a:r>
              <a:rPr lang="en-US" dirty="0"/>
              <a:t>A primitive variable holds a value</a:t>
            </a:r>
          </a:p>
          <a:p>
            <a:r>
              <a:rPr lang="en-US" dirty="0"/>
              <a:t>A reference variable merely points to the location of the object</a:t>
            </a:r>
          </a:p>
        </p:txBody>
      </p:sp>
    </p:spTree>
    <p:extLst>
      <p:ext uri="{BB962C8B-B14F-4D97-AF65-F5344CB8AC3E}">
        <p14:creationId xmlns:p14="http://schemas.microsoft.com/office/powerpoint/2010/main" val="31234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this affect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 a ham…</a:t>
            </a:r>
          </a:p>
          <a:p>
            <a:r>
              <a:rPr lang="en-US" dirty="0"/>
              <a:t>Imagine that this ham is actually a Java object</a:t>
            </a:r>
          </a:p>
          <a:p>
            <a:r>
              <a:rPr lang="en-US" dirty="0"/>
              <a:t>You may want a reference of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</a:t>
            </a:r>
            <a:r>
              <a:rPr lang="en-US" dirty="0"/>
              <a:t> to point at this ham </a:t>
            </a:r>
          </a:p>
          <a:p>
            <a:r>
              <a:rPr lang="en-US" dirty="0"/>
              <a:t>Let's call it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ham1</a:t>
            </a:r>
          </a:p>
        </p:txBody>
      </p:sp>
      <p:pic>
        <p:nvPicPr>
          <p:cNvPr id="1026" name="Picture 2" descr="C:\Users\Barry Wittman\AppData\Local\Microsoft\Windows\Temporary Internet Files\Content.IE5\06NSBHNT\MCj01126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39306"/>
            <a:ext cx="3352800" cy="21424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4724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ham1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581400" y="5486400"/>
            <a:ext cx="3276600" cy="1066800"/>
            <a:chOff x="2057400" y="5181600"/>
            <a:chExt cx="3276600" cy="1066800"/>
          </a:xfrm>
        </p:grpSpPr>
        <p:sp>
          <p:nvSpPr>
            <p:cNvPr id="7" name="Rectangle 6"/>
            <p:cNvSpPr/>
            <p:nvPr/>
          </p:nvSpPr>
          <p:spPr>
            <a:xfrm>
              <a:off x="2057400" y="5181600"/>
              <a:ext cx="1524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19400" y="5715000"/>
              <a:ext cx="25146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oval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75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4005</TotalTime>
  <Words>2081</Words>
  <Application>Microsoft Office PowerPoint</Application>
  <PresentationFormat>Widescreen</PresentationFormat>
  <Paragraphs>297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Courier New</vt:lpstr>
      <vt:lpstr>Arial</vt:lpstr>
      <vt:lpstr>Tw Cen MT</vt:lpstr>
      <vt:lpstr>Circuit</vt:lpstr>
      <vt:lpstr>COMP 1600 Introduction to Programming</vt:lpstr>
      <vt:lpstr>PowerPoint Presentation</vt:lpstr>
      <vt:lpstr>Alerts</vt:lpstr>
      <vt:lpstr>Review</vt:lpstr>
      <vt:lpstr>Java types</vt:lpstr>
      <vt:lpstr>Characteristics  of primitive types</vt:lpstr>
      <vt:lpstr>Characteristics  of object types</vt:lpstr>
      <vt:lpstr>Reference types are different</vt:lpstr>
      <vt:lpstr>How does this affect you?</vt:lpstr>
      <vt:lpstr>How many hams?</vt:lpstr>
      <vt:lpstr>There is only one ham!</vt:lpstr>
      <vt:lpstr>Reference vs. primitive variables</vt:lpstr>
      <vt:lpstr>Ham solo</vt:lpstr>
      <vt:lpstr>Remember that primitives make copies</vt:lpstr>
      <vt:lpstr>A reference is just an arrow</vt:lpstr>
      <vt:lpstr>Where do those arrows point?</vt:lpstr>
      <vt:lpstr>Constructors</vt:lpstr>
      <vt:lpstr>Invoking the constructor</vt:lpstr>
      <vt:lpstr>Strings are funny</vt:lpstr>
      <vt:lpstr>Object methods</vt:lpstr>
      <vt:lpstr>Calling methods</vt:lpstr>
      <vt:lpstr>Applied to other objects…</vt:lpstr>
      <vt:lpstr>Java API</vt:lpstr>
      <vt:lpstr>How do you tell if two objects are the same?</vt:lpstr>
      <vt:lpstr>Equivalence confusion</vt:lpstr>
      <vt:lpstr>Templates for objects</vt:lpstr>
      <vt:lpstr>Contain members and methods</vt:lpstr>
      <vt:lpstr>Anatomy of a class definition</vt:lpstr>
      <vt:lpstr>Members are data inside an object</vt:lpstr>
      <vt:lpstr>Data visibility</vt:lpstr>
      <vt:lpstr>Methods are ways to interact with objects</vt:lpstr>
      <vt:lpstr>Constructors</vt:lpstr>
      <vt:lpstr>Constructor attributes</vt:lpstr>
      <vt:lpstr>Accessors</vt:lpstr>
      <vt:lpstr>Mutators</vt:lpstr>
      <vt:lpstr>You don't need an object to use a static method</vt:lpstr>
      <vt:lpstr>Class roster</vt:lpstr>
      <vt:lpstr>Roster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132</cp:revision>
  <dcterms:created xsi:type="dcterms:W3CDTF">2001-05-01T04:07:56Z</dcterms:created>
  <dcterms:modified xsi:type="dcterms:W3CDTF">2025-10-25T02:31:25Z</dcterms:modified>
</cp:coreProperties>
</file>