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0" r:id="rId1"/>
  </p:sldMasterIdLst>
  <p:notesMasterIdLst>
    <p:notesMasterId r:id="rId41"/>
  </p:notesMasterIdLst>
  <p:sldIdLst>
    <p:sldId id="258" r:id="rId2"/>
    <p:sldId id="576" r:id="rId3"/>
    <p:sldId id="395" r:id="rId4"/>
    <p:sldId id="260" r:id="rId5"/>
    <p:sldId id="709" r:id="rId6"/>
    <p:sldId id="710" r:id="rId7"/>
    <p:sldId id="711" r:id="rId8"/>
    <p:sldId id="712" r:id="rId9"/>
    <p:sldId id="713" r:id="rId10"/>
    <p:sldId id="714" r:id="rId11"/>
    <p:sldId id="716" r:id="rId12"/>
    <p:sldId id="717" r:id="rId13"/>
    <p:sldId id="718" r:id="rId14"/>
    <p:sldId id="719" r:id="rId15"/>
    <p:sldId id="720" r:id="rId16"/>
    <p:sldId id="721" r:id="rId17"/>
    <p:sldId id="678" r:id="rId18"/>
    <p:sldId id="705" r:id="rId19"/>
    <p:sldId id="703" r:id="rId20"/>
    <p:sldId id="704" r:id="rId21"/>
    <p:sldId id="682" r:id="rId22"/>
    <p:sldId id="723" r:id="rId23"/>
    <p:sldId id="724" r:id="rId24"/>
    <p:sldId id="706" r:id="rId25"/>
    <p:sldId id="688" r:id="rId26"/>
    <p:sldId id="689" r:id="rId27"/>
    <p:sldId id="726" r:id="rId28"/>
    <p:sldId id="727" r:id="rId29"/>
    <p:sldId id="692" r:id="rId30"/>
    <p:sldId id="699" r:id="rId31"/>
    <p:sldId id="728" r:id="rId32"/>
    <p:sldId id="729" r:id="rId33"/>
    <p:sldId id="730" r:id="rId34"/>
    <p:sldId id="725" r:id="rId35"/>
    <p:sldId id="700" r:id="rId36"/>
    <p:sldId id="701" r:id="rId37"/>
    <p:sldId id="702" r:id="rId38"/>
    <p:sldId id="731" r:id="rId39"/>
    <p:sldId id="346" r:id="rId40"/>
  </p:sldIdLst>
  <p:sldSz cx="12192000" cy="6858000"/>
  <p:notesSz cx="6858000" cy="9144000"/>
  <p:embeddedFontLst>
    <p:embeddedFont>
      <p:font typeface="Tw Cen MT" panose="020B06020201040206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0974" autoAdjust="0"/>
  </p:normalViewPr>
  <p:slideViewPr>
    <p:cSldViewPr>
      <p:cViewPr varScale="1">
        <p:scale>
          <a:sx n="109" d="100"/>
          <a:sy n="109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91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34489-8C51-499E-A97B-058B99D95C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0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8AC8A-37BB-41CF-A3D7-15257EFA6B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6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</p:spPr>
        <p:txBody>
          <a:bodyPr/>
          <a:lstStyle/>
          <a:p>
            <a:fld id="{6444479B-705B-4489-957E-7E8A228BDFA0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147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06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10467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0920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921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7DA38F49-B3E2-4BF0-BEC7-C30D34ABBB8D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55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C07B66AD-7C08-490A-ADA4-B47E10FB2407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7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5B95027-4255-49E7-9841-CD21BCC99996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5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4800"/>
            <a:ext cx="9905998" cy="877888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9F89F774-3FA6-43B8-9241-99959C8FD463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F9504452-5DCC-4FE2-A5C9-8A5EF6714D65}" type="datetime1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E579ABC2-0180-4F3A-A895-A85BC724D472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6AEEA9BA-4E8F-439E-BEA4-91FBA01E3F5F}" type="datetime1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BE15BF18-0007-481C-AA29-413124BC3EE7}" type="datetime1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7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09BE9870-3748-43AD-B547-02A075CB4A1D}" type="datetime1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558E7897-33C5-4F1A-9307-D068E37F3DC7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/>
          <a:lstStyle/>
          <a:p>
            <a:fld id="{82E171BA-CC09-47C8-A6DF-F5C5CB59CEEC}" type="datetime1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312256"/>
            <a:ext cx="9905999" cy="505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42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494F-2895-818F-A5BA-833ED5359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9477376" cy="2387600"/>
          </a:xfrm>
        </p:spPr>
        <p:txBody>
          <a:bodyPr/>
          <a:lstStyle/>
          <a:p>
            <a:r>
              <a:rPr lang="en-US"/>
              <a:t>COMP 1600</a:t>
            </a:r>
            <a:br>
              <a:rPr lang="en-US"/>
            </a:br>
            <a:r>
              <a:rPr lang="en-US"/>
              <a:t>Introduction to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4CF19-68BD-3962-780F-6DDE9D565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J Stucki</a:t>
            </a:r>
          </a:p>
          <a:p>
            <a:r>
              <a:rPr lang="en-US"/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3855045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loop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 loops</a:t>
            </a:r>
          </a:p>
          <a:p>
            <a:r>
              <a:rPr lang="en-US" dirty="0"/>
              <a:t>Almost infinite loops (with overflow or underflow)</a:t>
            </a:r>
          </a:p>
          <a:p>
            <a:r>
              <a:rPr lang="en-US" dirty="0"/>
              <a:t>Fencepost errors (off by one)</a:t>
            </a:r>
          </a:p>
          <a:p>
            <a:r>
              <a:rPr lang="en-US" dirty="0"/>
              <a:t>Skipping loops entirely</a:t>
            </a:r>
          </a:p>
          <a:p>
            <a:r>
              <a:rPr lang="en-US" dirty="0"/>
              <a:t>Misplaced semicolon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array is a </a:t>
            </a:r>
            <a:r>
              <a:rPr lang="en-US" b="1" dirty="0"/>
              <a:t>homogeneous</a:t>
            </a:r>
            <a:r>
              <a:rPr lang="en-US" dirty="0"/>
              <a:t>, </a:t>
            </a:r>
            <a:r>
              <a:rPr lang="en-US" b="1" dirty="0"/>
              <a:t>static</a:t>
            </a:r>
            <a:r>
              <a:rPr lang="en-US" dirty="0"/>
              <a:t> data structure</a:t>
            </a:r>
          </a:p>
          <a:p>
            <a:r>
              <a:rPr lang="en-US" b="1" dirty="0"/>
              <a:t>Homogeneous</a:t>
            </a:r>
            <a:r>
              <a:rPr lang="en-US" dirty="0"/>
              <a:t> means that everything in the array is the same type: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dirty="0"/>
              <a:t>, </a:t>
            </a:r>
            <a:r>
              <a:rPr lang="en-US" b="1" dirty="0"/>
              <a:t>String</a:t>
            </a:r>
            <a:r>
              <a:rPr lang="en-US" dirty="0"/>
              <a:t>, etc.</a:t>
            </a:r>
          </a:p>
          <a:p>
            <a:r>
              <a:rPr lang="en-US" b="1" dirty="0"/>
              <a:t>Static</a:t>
            </a:r>
            <a:r>
              <a:rPr lang="en-US" dirty="0"/>
              <a:t> (in this case) means that the size of the array is fixed when you create it</a:t>
            </a:r>
          </a:p>
        </p:txBody>
      </p:sp>
    </p:spTree>
    <p:extLst>
      <p:ext uri="{BB962C8B-B14F-4D97-AF65-F5344CB8AC3E}">
        <p14:creationId xmlns:p14="http://schemas.microsoft.com/office/powerpoint/2010/main" val="334982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 of an array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declare an array of a specified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/>
              <a:t> with a given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/>
              <a:t>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 with a list of type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like any variable declaration, but with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362994"/>
            <a:ext cx="1600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2362200"/>
            <a:ext cx="16002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362995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ourier New" pitchFamily="49" charset="0"/>
                <a:cs typeface="Courier New" pitchFamily="49" charset="0"/>
              </a:rPr>
              <a:t>type[] name;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4115594"/>
            <a:ext cx="1219200" cy="76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4114800"/>
            <a:ext cx="1524000" cy="7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52800" y="411559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4800" b="1" dirty="0">
                <a:latin typeface="Courier New" pitchFamily="49" charset="0"/>
                <a:cs typeface="Courier New" pitchFamily="49" charset="0"/>
              </a:rPr>
              <a:t>[] list;</a:t>
            </a:r>
          </a:p>
        </p:txBody>
      </p:sp>
    </p:spTree>
    <p:extLst>
      <p:ext uri="{BB962C8B-B14F-4D97-AF65-F5344CB8AC3E}">
        <p14:creationId xmlns:p14="http://schemas.microsoft.com/office/powerpoint/2010/main" val="20710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7" grpId="0" animBg="1"/>
      <p:bldP spid="10" grpId="0" animBg="1"/>
      <p:bldP spid="5" grpId="0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Instantiation of an array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you declare an array, you are only creating a variable that can hold an array</a:t>
            </a:r>
          </a:p>
          <a:p>
            <a:r>
              <a:rPr lang="en-US" dirty="0"/>
              <a:t>To use it, you have to create an array, supplying a specific size: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This code creates an array of 100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/>
              <a:t>s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1412" y="41148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list;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list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[100];</a:t>
            </a:r>
          </a:p>
        </p:txBody>
      </p:sp>
    </p:spTree>
    <p:extLst>
      <p:ext uri="{BB962C8B-B14F-4D97-AF65-F5344CB8AC3E}">
        <p14:creationId xmlns:p14="http://schemas.microsoft.com/office/powerpoint/2010/main" val="36144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elements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You can access an element of an array by </a:t>
            </a:r>
            <a:r>
              <a:rPr lang="en-US" b="1" dirty="0"/>
              <a:t>indexing</a:t>
            </a:r>
            <a:r>
              <a:rPr lang="en-US" dirty="0"/>
              <a:t> into it, using square brackets and a number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have indexed into an array, that variable behaves exactly like any other variable of that type</a:t>
            </a:r>
          </a:p>
          <a:p>
            <a:r>
              <a:rPr lang="en-US" dirty="0"/>
              <a:t>You can read values from it and store values into it</a:t>
            </a:r>
          </a:p>
          <a:p>
            <a:r>
              <a:rPr lang="en-US" b="1" dirty="0">
                <a:solidFill>
                  <a:srgbClr val="FF0000"/>
                </a:solidFill>
              </a:rPr>
              <a:t>Indexing starts at 0 and stops at 1 less than the length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514600"/>
            <a:ext cx="9905999" cy="1066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list[9] = 142;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(list[9]);</a:t>
            </a:r>
          </a:p>
        </p:txBody>
      </p:sp>
    </p:spTree>
    <p:extLst>
      <p:ext uri="{BB962C8B-B14F-4D97-AF65-F5344CB8AC3E}">
        <p14:creationId xmlns:p14="http://schemas.microsoft.com/office/powerpoint/2010/main" val="40063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instantiate an array, you specify the length</a:t>
            </a:r>
          </a:p>
          <a:p>
            <a:r>
              <a:rPr lang="en-US" dirty="0"/>
              <a:t>You can use its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en-US" dirty="0"/>
              <a:t> member to find out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352800"/>
            <a:ext cx="9905999" cy="2209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list =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[42]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size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list.length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("List has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+ size +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elements"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//prints 42</a:t>
            </a:r>
          </a:p>
        </p:txBody>
      </p:sp>
    </p:spTree>
    <p:extLst>
      <p:ext uri="{BB962C8B-B14F-4D97-AF65-F5344CB8AC3E}">
        <p14:creationId xmlns:p14="http://schemas.microsoft.com/office/powerpoint/2010/main" val="7293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dimensional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312256"/>
            <a:ext cx="10593388" cy="5056794"/>
          </a:xfrm>
        </p:spPr>
        <p:txBody>
          <a:bodyPr>
            <a:normAutofit/>
          </a:bodyPr>
          <a:lstStyle/>
          <a:p>
            <a:r>
              <a:rPr lang="en-US" dirty="0"/>
              <a:t>To declare a two dimensional array, we just use two sets of square </a:t>
            </a:r>
            <a:r>
              <a:rPr lang="en-US"/>
              <a:t>brackets (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[][]</a:t>
            </a:r>
            <a:r>
              <a:rPr lang="en-US"/>
              <a:t>):</a:t>
            </a:r>
            <a:endParaRPr lang="en-US" dirty="0"/>
          </a:p>
          <a:p>
            <a:endParaRPr lang="en-US" dirty="0"/>
          </a:p>
          <a:p>
            <a:r>
              <a:rPr lang="en-US" dirty="0"/>
              <a:t>Doing so creates a variable that can hold a 2D array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r>
              <a:rPr lang="en-US" dirty="0"/>
              <a:t>As before, we still need to instantiate the array to have a specific size: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2590800"/>
            <a:ext cx="9905999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[][] table;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5486400"/>
            <a:ext cx="9905999" cy="762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table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[5][10];</a:t>
            </a:r>
          </a:p>
        </p:txBody>
      </p:sp>
    </p:spTree>
    <p:extLst>
      <p:ext uri="{BB962C8B-B14F-4D97-AF65-F5344CB8AC3E}">
        <p14:creationId xmlns:p14="http://schemas.microsoft.com/office/powerpoint/2010/main" val="8279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StdDraw</a:t>
            </a:r>
            <a:endParaRPr lang="en-US" cap="none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is a library of Java code developed by Robert </a:t>
            </a:r>
            <a:r>
              <a:rPr lang="en-US" dirty="0" err="1"/>
              <a:t>Sedgewick</a:t>
            </a:r>
            <a:r>
              <a:rPr lang="en-US" dirty="0"/>
              <a:t> and Kevin Wayne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allows you to draw output on the screen easily</a:t>
            </a:r>
          </a:p>
          <a:p>
            <a:r>
              <a:rPr lang="en-US" dirty="0"/>
              <a:t>You can draw points, lines, and polygons in various colors</a:t>
            </a:r>
          </a:p>
          <a:p>
            <a:r>
              <a:rPr lang="en-US" dirty="0"/>
              <a:t>You can clear and resize the drawing area and even save the results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is not standard Java that everyone uses, but it's a nice tool for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Lines and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1447800"/>
            <a:ext cx="9905998" cy="2337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simplest things you can draw with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are lines and points</a:t>
            </a:r>
          </a:p>
          <a:p>
            <a:r>
              <a:rPr lang="en-US" dirty="0"/>
              <a:t>The first thing you should be aware of is that the canvas is drawn like Quadrant I of a Cartesian plane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953000" y="4089975"/>
            <a:ext cx="2209800" cy="220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10222" y="6019801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(0,0)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0222" y="3733801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(0,1)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39222" y="3733801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(1,1)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9222" y="6019801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urier New" pitchFamily="49" charset="0"/>
                <a:cs typeface="Courier New" pitchFamily="49" charset="0"/>
              </a:rPr>
              <a:t>(1,0)</a:t>
            </a:r>
          </a:p>
        </p:txBody>
      </p:sp>
    </p:spTree>
    <p:extLst>
      <p:ext uri="{BB962C8B-B14F-4D97-AF65-F5344CB8AC3E}">
        <p14:creationId xmlns:p14="http://schemas.microsoft.com/office/powerpoint/2010/main" val="186767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and point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methods can be used to draw lines and points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513452"/>
              </p:ext>
            </p:extLst>
          </p:nvPr>
        </p:nvGraphicFramePr>
        <p:xfrm>
          <a:off x="1141412" y="3048000"/>
          <a:ext cx="9905999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1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Method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9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line(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x0, 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y0</a:t>
                      </a:r>
                      <a:r>
                        <a:rPr lang="en-US" sz="2400" b="1" baseline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br>
                        <a:rPr lang="en-US" sz="2400" b="1" baseline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en-US" sz="2400" b="1" baseline="0">
                          <a:latin typeface="Courier New" pitchFamily="49" charset="0"/>
                          <a:cs typeface="Courier New" pitchFamily="49" charset="0"/>
                        </a:rPr>
                        <a:t>          </a:t>
                      </a:r>
                      <a:r>
                        <a:rPr lang="en-US" sz="2400" b="1" baseline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x1, 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y1)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+mn-lt"/>
                          <a:cs typeface="+mn-cs"/>
                        </a:rPr>
                        <a:t>Draw a line from 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(x0,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y0)</a:t>
                      </a:r>
                      <a:r>
                        <a:rPr lang="en-US" sz="2400" b="0" baseline="0" dirty="0">
                          <a:latin typeface="+mn-lt"/>
                          <a:cs typeface="+mn-cs"/>
                        </a:rPr>
                        <a:t> to 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(x1,y1)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0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point(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 y)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Draw a point at </a:t>
                      </a:r>
                      <a:r>
                        <a:rPr lang="en-US" sz="2400" b="1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400" b="1" dirty="0" err="1">
                          <a:latin typeface="Courier New" pitchFamily="49" charset="0"/>
                          <a:cs typeface="Courier New" pitchFamily="49" charset="0"/>
                        </a:rPr>
                        <a:t>x,</a:t>
                      </a:r>
                      <a:r>
                        <a:rPr lang="en-US" sz="2400" b="1" baseline="0" dirty="0" err="1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r>
                        <a:rPr lang="en-US" sz="24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400" b="0" baseline="0" dirty="0">
                          <a:latin typeface="+mn-lt"/>
                          <a:cs typeface="+mn-cs"/>
                        </a:rPr>
                        <a:t> </a:t>
                      </a:r>
                      <a:endParaRPr lang="en-US" sz="24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4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88936D-341B-B07C-4DA8-EEB1F764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0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Here are some methods for drawing circles and squares and setting the color for doing so: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466744"/>
              </p:ext>
            </p:extLst>
          </p:nvPr>
        </p:nvGraphicFramePr>
        <p:xfrm>
          <a:off x="1141412" y="2590800"/>
          <a:ext cx="9905999" cy="369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7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9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circle(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y,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r)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Draw a circle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centered at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x,y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with radius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filledCircle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baseline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  <a:t> y,</a:t>
                      </a:r>
                      <a:b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  <a:t>                 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r)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Draw a filled circle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centered at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x,y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with radius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square(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y,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r)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Draw a square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centered at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x,y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with edges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2r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39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filledSquare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x, 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  <a:t>y,</a:t>
                      </a:r>
                      <a:b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</a:br>
                      <a: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  <a:t>                  </a:t>
                      </a:r>
                      <a:r>
                        <a:rPr lang="en-US" sz="2000" b="1" baseline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2000" b="1" baseline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r)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Draw a filled square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centered at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(</a:t>
                      </a:r>
                      <a:r>
                        <a:rPr lang="en-US" sz="2000" b="1" baseline="0" dirty="0" err="1">
                          <a:latin typeface="Courier New" pitchFamily="49" charset="0"/>
                          <a:cs typeface="Courier New" pitchFamily="49" charset="0"/>
                        </a:rPr>
                        <a:t>x,y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)</a:t>
                      </a:r>
                      <a:r>
                        <a:rPr lang="en-US" sz="2000" b="1" baseline="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with edges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2r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void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en-US" sz="2000" b="1" dirty="0" err="1">
                          <a:latin typeface="Courier New" pitchFamily="49" charset="0"/>
                          <a:cs typeface="Courier New" pitchFamily="49" charset="0"/>
                        </a:rPr>
                        <a:t>setPenColor</a:t>
                      </a:r>
                      <a:r>
                        <a:rPr lang="en-US" sz="2000" b="1" dirty="0">
                          <a:latin typeface="Courier New" pitchFamily="49" charset="0"/>
                          <a:cs typeface="Courier New" pitchFamily="49" charset="0"/>
                        </a:rPr>
                        <a:t>(Color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+mn-lt"/>
                          <a:cs typeface="+mn-cs"/>
                        </a:rPr>
                        <a:t>Start</a:t>
                      </a:r>
                      <a:r>
                        <a:rPr lang="en-US" sz="2000" b="0" baseline="0" dirty="0">
                          <a:latin typeface="+mn-lt"/>
                          <a:cs typeface="+mn-cs"/>
                        </a:rPr>
                        <a:t> drawing with color </a:t>
                      </a:r>
                      <a:r>
                        <a:rPr lang="en-US" sz="2000" b="1" baseline="0" dirty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20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Eventually you will be able to define your own colors</a:t>
            </a:r>
          </a:p>
          <a:p>
            <a:r>
              <a:rPr lang="en-US" dirty="0"/>
              <a:t>For now you are limited to 13 presets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example, to make something magenta, you would use the value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StdDraw.MAGENTA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077198"/>
              </p:ext>
            </p:extLst>
          </p:nvPr>
        </p:nvGraphicFramePr>
        <p:xfrm>
          <a:off x="2057400" y="2971800"/>
          <a:ext cx="8153400" cy="172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0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573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WHITE</a:t>
                      </a:r>
                      <a:endParaRPr lang="en-US" b="1" dirty="0">
                        <a:solidFill>
                          <a:schemeClr val="bg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BLUE</a:t>
                      </a:r>
                    </a:p>
                  </a:txBody>
                  <a:tcPr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CYAN</a:t>
                      </a: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DARK_GRAY</a:t>
                      </a:r>
                    </a:p>
                  </a:txBody>
                  <a:tcPr anchor="ctr"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GRAY</a:t>
                      </a:r>
                    </a:p>
                  </a:txBody>
                  <a:tcPr anchor="ctr">
                    <a:solidFill>
                      <a:srgbClr val="777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GREEN</a:t>
                      </a:r>
                    </a:p>
                  </a:txBody>
                  <a:tcPr anchor="ctr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LIGHT_GRAY</a:t>
                      </a:r>
                    </a:p>
                  </a:txBody>
                  <a:tcPr anchor="ctr"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MAGENTA</a:t>
                      </a:r>
                    </a:p>
                  </a:txBody>
                  <a:tcPr anchor="ctr"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ORANGE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PINK</a:t>
                      </a:r>
                    </a:p>
                  </a:txBody>
                  <a:tcPr anchor="ctr"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733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RED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BLACK</a:t>
                      </a:r>
                      <a:endParaRPr lang="en-US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YELLOW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9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</a:t>
            </a:r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class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Audio data on Windows machines is sometimes stored in a WAV file</a:t>
            </a:r>
          </a:p>
          <a:p>
            <a:r>
              <a:rPr lang="en-US" dirty="0"/>
              <a:t>A WAV file is much simpler than an MP3 because it has no compression</a:t>
            </a:r>
          </a:p>
          <a:p>
            <a:r>
              <a:rPr lang="en-US" dirty="0"/>
              <a:t>Even so, it contains two channels (for stereo) and can have many different sample rates and formats for recording sound</a:t>
            </a:r>
          </a:p>
          <a:p>
            <a:r>
              <a:rPr lang="en-US" dirty="0"/>
              <a:t>The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class lets you read and write a WAV file easily and always deal with a single array of sound, sampled at 44,100 Hz</a:t>
            </a:r>
          </a:p>
        </p:txBody>
      </p:sp>
    </p:spTree>
    <p:extLst>
      <p:ext uri="{BB962C8B-B14F-4D97-AF65-F5344CB8AC3E}">
        <p14:creationId xmlns:p14="http://schemas.microsoft.com/office/powerpoint/2010/main" val="275680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Everything you'd want to do with sound: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do interesting things, you have to manipulate the array of samples</a:t>
            </a:r>
          </a:p>
          <a:p>
            <a:r>
              <a:rPr lang="en-US" dirty="0"/>
              <a:t>Make sure you add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StdAudio.java</a:t>
            </a:r>
            <a:r>
              <a:rPr lang="en-US" dirty="0"/>
              <a:t> to your project before trying to use it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07177"/>
              </p:ext>
            </p:extLst>
          </p:nvPr>
        </p:nvGraphicFramePr>
        <p:xfrm>
          <a:off x="1141411" y="1828800"/>
          <a:ext cx="9905998" cy="236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4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Method</a:t>
                      </a: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</a:t>
                      </a:r>
                    </a:p>
                  </a:txBody>
                  <a:tcPr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static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double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[] </a:t>
                      </a:r>
                      <a:r>
                        <a:rPr lang="en-US" sz="1600" b="1" dirty="0">
                          <a:latin typeface="Courier New" pitchFamily="49" charset="0"/>
                          <a:cs typeface="Courier New" pitchFamily="49" charset="0"/>
                        </a:rPr>
                        <a:t>read(String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 file)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+mn-cs"/>
                        </a:rPr>
                        <a:t>Read a WAV file into an array of </a:t>
                      </a:r>
                      <a:r>
                        <a:rPr lang="en-US" sz="16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600" b="0" dirty="0">
                          <a:latin typeface="+mn-lt"/>
                          <a:cs typeface="+mn-cs"/>
                        </a:rPr>
                        <a:t>s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45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static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void 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save(String file, 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[] input)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Save an array of </a:t>
                      </a:r>
                      <a:r>
                        <a:rPr lang="en-US" sz="16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600" dirty="0"/>
                        <a:t>s (samples) into a WAV file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43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static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void 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play(String file)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 a WAV</a:t>
                      </a:r>
                      <a:r>
                        <a:rPr lang="en-US" sz="1600" baseline="0" dirty="0"/>
                        <a:t> file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07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static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void</a:t>
                      </a:r>
                      <a:r>
                        <a:rPr lang="en-US" sz="1600" b="1" baseline="0" dirty="0">
                          <a:latin typeface="Courier New" pitchFamily="49" charset="0"/>
                          <a:cs typeface="Courier New" pitchFamily="49" charset="0"/>
                        </a:rPr>
                        <a:t> play(double[] input)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Play an array of </a:t>
                      </a:r>
                      <a:r>
                        <a:rPr lang="en-US" sz="1600" b="1" dirty="0">
                          <a:latin typeface="Courier New" pitchFamily="49" charset="0"/>
                          <a:cs typeface="Courier New" pitchFamily="49" charset="0"/>
                        </a:rPr>
                        <a:t>double</a:t>
                      </a:r>
                      <a:r>
                        <a:rPr lang="en-US" sz="1600" dirty="0"/>
                        <a:t>s (samples)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7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C37F09E-EE00-BFE4-AEBB-93356ED3A0E1}"/>
              </a:ext>
            </a:extLst>
          </p:cNvPr>
          <p:cNvSpPr/>
          <p:nvPr/>
        </p:nvSpPr>
        <p:spPr>
          <a:xfrm>
            <a:off x="4038600" y="3505200"/>
            <a:ext cx="3581400" cy="205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urier New" pitchFamily="49" charset="0"/>
                <a:cs typeface="Courier New" pitchFamily="49" charset="0"/>
              </a:rPr>
              <a:t>StdAudio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Let's load a file into an array: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the song has these samples: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Perhaps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samples</a:t>
            </a:r>
            <a:r>
              <a:rPr lang="en-US" dirty="0"/>
              <a:t> will contain:</a:t>
            </a:r>
          </a:p>
          <a:p>
            <a:endParaRPr lang="en-US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1141412" y="1981200"/>
            <a:ext cx="9905999" cy="914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file =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"song.wav"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 samples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StdAudio.read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(file);</a:t>
            </a: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1676400" y="6258560"/>
          <a:ext cx="883920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-.9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.1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.6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ourier New" pitchFamily="49" charset="0"/>
                          <a:cs typeface="Courier New" pitchFamily="49" charset="0"/>
                        </a:rPr>
                        <a:t>-.4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47"/>
          <p:cNvGrpSpPr/>
          <p:nvPr/>
        </p:nvGrpSpPr>
        <p:grpSpPr>
          <a:xfrm>
            <a:off x="4191000" y="3686652"/>
            <a:ext cx="3200400" cy="1647349"/>
            <a:chOff x="2667000" y="3915251"/>
            <a:chExt cx="3200400" cy="1647349"/>
          </a:xfrm>
        </p:grpSpPr>
        <p:grpSp>
          <p:nvGrpSpPr>
            <p:cNvPr id="5" name="Group 43"/>
            <p:cNvGrpSpPr>
              <a:grpSpLocks noChangeAspect="1"/>
            </p:cNvGrpSpPr>
            <p:nvPr/>
          </p:nvGrpSpPr>
          <p:grpSpPr>
            <a:xfrm>
              <a:off x="3790353" y="3915251"/>
              <a:ext cx="1305485" cy="1647349"/>
              <a:chOff x="3409353" y="4037410"/>
              <a:chExt cx="1087904" cy="1372791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3352799" y="5237559"/>
                <a:ext cx="342900" cy="119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3324224" y="5151834"/>
                <a:ext cx="514350" cy="119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296442" y="5065316"/>
                <a:ext cx="685800" cy="1588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3294986" y="5008034"/>
                <a:ext cx="800101" cy="1853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3268199" y="4922110"/>
                <a:ext cx="971551" cy="2250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3268331" y="4864828"/>
                <a:ext cx="1085852" cy="2515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3268463" y="4807546"/>
                <a:ext cx="1200152" cy="2780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H="1" flipV="1">
                <a:off x="3297104" y="4778904"/>
                <a:ext cx="1257303" cy="2913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3325746" y="4750262"/>
                <a:ext cx="1314450" cy="3046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352799" y="4723210"/>
                <a:ext cx="1371602" cy="2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3409949" y="4723210"/>
                <a:ext cx="1371602" cy="2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4239353" y="5151105"/>
                <a:ext cx="514350" cy="1458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4097139" y="5064719"/>
                <a:ext cx="685800" cy="278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953272" y="4979987"/>
                <a:ext cx="857250" cy="794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3810264" y="4894395"/>
                <a:ext cx="1028701" cy="528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 flipH="1" flipV="1">
                <a:off x="3695831" y="4837376"/>
                <a:ext cx="1143002" cy="266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6200000" flipV="1">
                <a:off x="3582986" y="4778905"/>
                <a:ext cx="1257303" cy="2913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 flipV="1">
                <a:off x="3497196" y="4750261"/>
                <a:ext cx="1314450" cy="3046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3381076" y="5380732"/>
                <a:ext cx="57746" cy="119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352501" y="5295007"/>
                <a:ext cx="229196" cy="1191"/>
              </a:xfrm>
              <a:prstGeom prst="line">
                <a:avLst/>
              </a:prstGeom>
              <a:ln w="25400">
                <a:solidFill>
                  <a:schemeClr val="accent5">
                    <a:lumMod val="75000"/>
                  </a:schemeClr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667000" y="4524453"/>
              <a:ext cx="3200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62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Static methods allow you to break your program into individual pieces that can be called by each other repeatedly</a:t>
            </a:r>
          </a:p>
          <a:p>
            <a:pPr>
              <a:spcBef>
                <a:spcPts val="600"/>
              </a:spcBef>
            </a:pPr>
            <a:r>
              <a:rPr lang="en-US" dirty="0"/>
              <a:t>Advantages:</a:t>
            </a:r>
          </a:p>
          <a:p>
            <a:pPr lvl="1"/>
            <a:r>
              <a:rPr lang="en-US" dirty="0"/>
              <a:t>More modular programming</a:t>
            </a:r>
          </a:p>
          <a:p>
            <a:pPr lvl="2"/>
            <a:r>
              <a:rPr lang="en-US" dirty="0"/>
              <a:t>Break a program into separate tasks</a:t>
            </a:r>
          </a:p>
          <a:p>
            <a:pPr lvl="2"/>
            <a:r>
              <a:rPr lang="en-US" dirty="0"/>
              <a:t>Each task could be assigned to a different programmer</a:t>
            </a:r>
          </a:p>
          <a:p>
            <a:pPr lvl="1"/>
            <a:r>
              <a:rPr lang="en-US" dirty="0"/>
              <a:t>Code reusability</a:t>
            </a:r>
          </a:p>
          <a:p>
            <a:pPr lvl="2"/>
            <a:r>
              <a:rPr lang="en-US" dirty="0"/>
              <a:t>Use code over and over</a:t>
            </a:r>
          </a:p>
          <a:p>
            <a:pPr lvl="2"/>
            <a:r>
              <a:rPr lang="en-US" dirty="0"/>
              <a:t>Even from other programs (like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1" dirty="0"/>
              <a:t>)</a:t>
            </a:r>
          </a:p>
          <a:p>
            <a:pPr lvl="2"/>
            <a:r>
              <a:rPr lang="en-US" dirty="0"/>
              <a:t>Less code (and error) duplication</a:t>
            </a:r>
          </a:p>
          <a:p>
            <a:pPr lvl="1"/>
            <a:r>
              <a:rPr lang="en-US" dirty="0"/>
              <a:t>Improved readability</a:t>
            </a:r>
          </a:p>
          <a:p>
            <a:pPr lvl="2"/>
            <a:r>
              <a:rPr lang="en-US" dirty="0"/>
              <a:t>Each method can do a few, clear tasks</a:t>
            </a:r>
          </a:p>
          <a:p>
            <a:pPr lvl="2"/>
            <a:r>
              <a:rPr lang="en-US" dirty="0"/>
              <a:t>Well named method are self-documenting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1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 type and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method takes in 0 or more parameters and returns 0 or 1 values</a:t>
            </a:r>
          </a:p>
          <a:p>
            <a:r>
              <a:rPr lang="en-US" dirty="0"/>
              <a:t>A method that doesn't return a value is declared as a 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/>
              <a:t> method</a:t>
            </a:r>
          </a:p>
          <a:p>
            <a:r>
              <a:rPr lang="en-US" dirty="0"/>
              <a:t>Definition syntax:</a:t>
            </a:r>
          </a:p>
          <a:p>
            <a:pPr lvl="1"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4572000"/>
            <a:ext cx="9905999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name(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arg1,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arg2, … ) {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//statements</a:t>
            </a: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	//braces are always required!</a:t>
            </a:r>
          </a:p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9518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Proper syntax for calling a static method gives first the name of the class that the method is in, a dot, the name of the method, then the arguments </a:t>
            </a:r>
          </a:p>
          <a:p>
            <a:endParaRPr lang="en-US" dirty="0"/>
          </a:p>
          <a:p>
            <a:r>
              <a:rPr lang="en-US" dirty="0"/>
              <a:t>If the method is in the same class as the code calling it, you can leave off the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Class.</a:t>
            </a:r>
            <a:r>
              <a:rPr lang="en-US" dirty="0"/>
              <a:t> part</a:t>
            </a:r>
          </a:p>
          <a:p>
            <a:r>
              <a:rPr lang="en-US" dirty="0"/>
              <a:t>If it is a value returning method, you can store that value into a variable of the right type</a:t>
            </a:r>
          </a:p>
        </p:txBody>
      </p:sp>
      <p:grpSp>
        <p:nvGrpSpPr>
          <p:cNvPr id="5" name="Group 13"/>
          <p:cNvGrpSpPr/>
          <p:nvPr/>
        </p:nvGrpSpPr>
        <p:grpSpPr>
          <a:xfrm>
            <a:off x="2057400" y="3200400"/>
            <a:ext cx="8686800" cy="469146"/>
            <a:chOff x="228600" y="3804027"/>
            <a:chExt cx="8686800" cy="469146"/>
          </a:xfrm>
        </p:grpSpPr>
        <p:sp>
          <p:nvSpPr>
            <p:cNvPr id="6" name="Rectangle 5"/>
            <p:cNvSpPr/>
            <p:nvPr/>
          </p:nvSpPr>
          <p:spPr>
            <a:xfrm>
              <a:off x="3352800" y="3804027"/>
              <a:ext cx="838200" cy="463173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622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3810000"/>
              <a:ext cx="990600" cy="46317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478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95800" y="3810000"/>
              <a:ext cx="762000" cy="463173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8600" y="3810000"/>
              <a:ext cx="868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Courier New" pitchFamily="49" charset="0"/>
                  <a:cs typeface="Courier New" pitchFamily="49" charset="0"/>
                </a:rPr>
                <a:t>Class.name(arg1, arg2, arg3);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624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930409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 connection between the two different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/>
              <a:t>'s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/>
              <a:t>'s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1412" y="3886200"/>
            <a:ext cx="9905999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add(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 =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//5 + 10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z;</a:t>
            </a:r>
          </a:p>
          <a:p>
            <a:r>
              <a:rPr lang="en-US" sz="28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2" y="1676400"/>
            <a:ext cx="9905999" cy="1905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a = 10;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 x = 3;</a:t>
            </a:r>
            <a:endParaRPr lang="en-US" sz="27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y = add( 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5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700" b="1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);  </a:t>
            </a:r>
            <a:r>
              <a:rPr lang="en-US" sz="2700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//y contains 15 now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962400" y="3048000"/>
            <a:ext cx="2743200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48200" y="3048000"/>
            <a:ext cx="3581400" cy="990600"/>
          </a:xfrm>
          <a:prstGeom prst="straightConnector1">
            <a:avLst/>
          </a:prstGeom>
          <a:ln w="50800">
            <a:solidFill>
              <a:srgbClr val="7030A0"/>
            </a:solidFill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a method is called, the arguments passed into the method are copied into the parameters</a:t>
            </a:r>
          </a:p>
          <a:p>
            <a:r>
              <a:rPr lang="en-US" dirty="0"/>
              <a:t>The names for the values inside the method can be different from the names outside of the method</a:t>
            </a:r>
          </a:p>
          <a:p>
            <a:r>
              <a:rPr lang="en-US" dirty="0"/>
              <a:t>Methods </a:t>
            </a:r>
            <a:r>
              <a:rPr lang="en-US" b="1" dirty="0"/>
              <a:t>cannot</a:t>
            </a:r>
            <a:r>
              <a:rPr lang="en-US" dirty="0"/>
              <a:t> change the values of the arguments on the outside for primitive types</a:t>
            </a:r>
          </a:p>
          <a:p>
            <a:r>
              <a:rPr lang="en-US" dirty="0"/>
              <a:t>Methods </a:t>
            </a:r>
            <a:r>
              <a:rPr lang="en-US" b="1" dirty="0"/>
              <a:t>can</a:t>
            </a:r>
            <a:r>
              <a:rPr lang="en-US" dirty="0"/>
              <a:t> change the values inside of arrays and sometimes inside of object types</a:t>
            </a:r>
          </a:p>
        </p:txBody>
      </p:sp>
    </p:spTree>
    <p:extLst>
      <p:ext uri="{BB962C8B-B14F-4D97-AF65-F5344CB8AC3E}">
        <p14:creationId xmlns:p14="http://schemas.microsoft.com/office/powerpoint/2010/main" val="1749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80B7F-5E13-07C3-8309-C0C7ECFDA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6B48-39E6-913D-8C1D-A1962BDAD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F379-43EA-2015-49C9-53A0B4D12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r>
              <a:rPr lang="en-US" sz="3600"/>
              <a:t>Last time we talked about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3200"/>
              <a:t>Conway's Game of Life</a:t>
            </a:r>
          </a:p>
        </p:txBody>
      </p:sp>
    </p:spTree>
    <p:extLst>
      <p:ext uri="{BB962C8B-B14F-4D97-AF65-F5344CB8AC3E}">
        <p14:creationId xmlns:p14="http://schemas.microsoft.com/office/powerpoint/2010/main" val="10482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Review Questions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2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3 4 7 8 13 14 23 24 41 42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12 22 34 44 58 68 716 816 932 1032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0 1 1 2 2 3 3 4 4 5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400" b="1" dirty="0"/>
              <a:t> </a:t>
            </a:r>
            <a:r>
              <a:rPr lang="en-US" sz="2400" dirty="0"/>
              <a:t>This code contains an infinite loop</a:t>
            </a:r>
          </a:p>
          <a:p>
            <a:pPr marL="633222" indent="-514350">
              <a:buFont typeface="+mj-lt"/>
              <a:buAutoNum type="alphaLcParenR"/>
            </a:pP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1143000"/>
            <a:ext cx="9905999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92500" lnSpcReduction="1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 = 1, b = 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&lt; 5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i++)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j = 0; j &lt; 2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; j++)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System.out.print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(a + b +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 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>
                <a:latin typeface="Courier New" pitchFamily="49" charset="0"/>
                <a:cs typeface="Courier New" pitchFamily="49" charset="0"/>
              </a:rPr>
              <a:t>	  ++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a;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b *= 2;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24886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StdDraw</a:t>
            </a:r>
            <a:r>
              <a:rPr lang="en-US" dirty="0"/>
              <a:t> screen look like after this code is executed?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312256"/>
            <a:ext cx="9905999" cy="5240944"/>
          </a:xfrm>
        </p:spPr>
        <p:txBody>
          <a:bodyPr>
            <a:normAutofit fontScale="92500" lnSpcReduction="20000"/>
          </a:bodyPr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endParaRPr lang="en-US" sz="1600" dirty="0"/>
          </a:p>
          <a:p>
            <a:pPr marL="633222" indent="-514350">
              <a:buFont typeface="+mj-lt"/>
              <a:buAutoNum type="alphaLcParenR"/>
            </a:pPr>
            <a:r>
              <a:rPr lang="en-US" sz="2000" dirty="0"/>
              <a:t>A filled yellow square in the center of the screen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000" dirty="0"/>
              <a:t>A filled yellow square in the center of a large filled blue square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000" dirty="0"/>
              <a:t>A filled yellow square in the center of a larger filled red square in the center of a larger filled blue square</a:t>
            </a:r>
          </a:p>
          <a:p>
            <a:pPr marL="633222" indent="-514350">
              <a:buFont typeface="+mj-lt"/>
              <a:buAutoNum type="alphaLcParenR"/>
            </a:pPr>
            <a:r>
              <a:rPr lang="en-US" sz="2000" dirty="0"/>
              <a:t>A large filled blue square in the center of the screen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1828800"/>
            <a:ext cx="9905999" cy="2743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 anchor="ctr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StdDraw.setPenColor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StdDraw.RED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StdDraw.filledSquare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.5, .5, .2 );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StdDraw.setPenColor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StdDraw.BLUE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StdDraw.filledSquare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.5, .5, .3 );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StdDraw.setPenColor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StdDraw.YELLOW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StdDraw.filledSquare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.5, .5, .1 );</a:t>
            </a:r>
          </a:p>
        </p:txBody>
      </p:sp>
    </p:spTree>
    <p:extLst>
      <p:ext uri="{BB962C8B-B14F-4D97-AF65-F5344CB8AC3E}">
        <p14:creationId xmlns:p14="http://schemas.microsoft.com/office/powerpoint/2010/main" val="35256753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method </a:t>
            </a:r>
            <a:r>
              <a:rPr lang="en-US" cap="none" dirty="0">
                <a:latin typeface="Courier New" pitchFamily="49" charset="0"/>
                <a:cs typeface="Courier New" pitchFamily="49" charset="0"/>
              </a:rPr>
              <a:t>peter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dirty="0"/>
              <a:t> return?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600200"/>
            <a:ext cx="9905999" cy="4953000"/>
          </a:xfrm>
        </p:spPr>
        <p:txBody>
          <a:bodyPr>
            <a:normAutofit fontScale="62500" lnSpcReduction="20000"/>
          </a:bodyPr>
          <a:lstStyle/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An empty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containing a reversed version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containing a copy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Method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peter()</a:t>
            </a:r>
            <a:r>
              <a:rPr lang="en-US" dirty="0"/>
              <a:t> causes a run-time error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1295400"/>
            <a:ext cx="9905999" cy="3124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 fontScale="70000" lnSpcReduction="20000"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String peter( String s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String temp = </a:t>
            </a:r>
            <a:r>
              <a:rPr lang="en-US" sz="27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""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;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&gt; 0 )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temp += piper( s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	s =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s.substring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( 0,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- 1 );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}  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temp;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piper( String s ) {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sz="2700" b="1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() - 1 );</a:t>
            </a:r>
          </a:p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57740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bytes of memory are allocated by the following code?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1312256"/>
            <a:ext cx="9905999" cy="4174144"/>
          </a:xfrm>
        </p:spPr>
        <p:txBody>
          <a:bodyPr>
            <a:normAutofit fontScale="77500" lnSpcReduction="20000"/>
          </a:bodyPr>
          <a:lstStyle/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0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6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24</a:t>
            </a:r>
          </a:p>
          <a:p>
            <a:pPr marL="633222" indent="-514350">
              <a:buFont typeface="+mj-lt"/>
              <a:buAutoNum type="alphaLcParenR"/>
            </a:pPr>
            <a:r>
              <a:rPr lang="en-US" dirty="0"/>
              <a:t>96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1412" y="1981200"/>
            <a:ext cx="9905999" cy="685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[][][]</a:t>
            </a:r>
            <a:r>
              <a:rPr lang="en-US" sz="27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thingy = </a:t>
            </a:r>
            <a:r>
              <a:rPr lang="en-US" sz="27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700" b="1" dirty="0">
                <a:latin typeface="Courier New" pitchFamily="49" charset="0"/>
                <a:cs typeface="Courier New" pitchFamily="49" charset="0"/>
              </a:rPr>
              <a:t>[2][3][4];</a:t>
            </a:r>
          </a:p>
        </p:txBody>
      </p:sp>
    </p:spTree>
    <p:extLst>
      <p:ext uri="{BB962C8B-B14F-4D97-AF65-F5344CB8AC3E}">
        <p14:creationId xmlns:p14="http://schemas.microsoft.com/office/powerpoint/2010/main" val="13634206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938725E-FFBA-31AA-CA9A-F7FBB2E5C6F0}"/>
              </a:ext>
            </a:extLst>
          </p:cNvPr>
          <p:cNvSpPr txBox="1">
            <a:spLocks/>
          </p:cNvSpPr>
          <p:nvPr/>
        </p:nvSpPr>
        <p:spPr>
          <a:xfrm>
            <a:off x="1141412" y="44196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A5696-F2D2-B135-1070-064478DA00AE}"/>
              </a:ext>
            </a:extLst>
          </p:cNvPr>
          <p:cNvSpPr/>
          <p:nvPr/>
        </p:nvSpPr>
        <p:spPr>
          <a:xfrm>
            <a:off x="4826628" y="1981200"/>
            <a:ext cx="2073244" cy="2057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a quincunx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the method below so that it draws a quincunx: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8872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quincunx() {</a:t>
            </a:r>
          </a:p>
          <a:p>
            <a:pPr marL="118872" indent="0">
              <a:buNone/>
            </a:pP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8872" indent="0">
              <a:buNone/>
            </a:pP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4826817" y="1981200"/>
            <a:ext cx="685800" cy="685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28272" y="2667000"/>
            <a:ext cx="685800" cy="685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14072" y="1981200"/>
            <a:ext cx="685800" cy="685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14072" y="3352800"/>
            <a:ext cx="685800" cy="685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26628" y="3352800"/>
            <a:ext cx="685800" cy="6858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3C0556-F2E3-1B48-5524-DADCB4A46EF2}"/>
              </a:ext>
            </a:extLst>
          </p:cNvPr>
          <p:cNvSpPr txBox="1">
            <a:spLocks/>
          </p:cNvSpPr>
          <p:nvPr/>
        </p:nvSpPr>
        <p:spPr>
          <a:xfrm>
            <a:off x="1141412" y="3886200"/>
            <a:ext cx="9905999" cy="17526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</a:t>
            </a:r>
            <a:r>
              <a:rPr lang="en-US" cap="none" dirty="0"/>
              <a:t>E</a:t>
            </a:r>
            <a:r>
              <a:rPr lang="en-US" dirty="0"/>
              <a:t>'s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method below that takes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/>
              <a:t> value and returns the number of uppercase and lowercase letter E's in it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sz="24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countEs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(String word) {</a:t>
            </a:r>
          </a:p>
          <a:p>
            <a:pPr marL="118872" indent="0">
              <a:buNone/>
            </a:pP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8872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5480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E4B06C-FB33-AD5D-7362-E94C5AC0A50B}"/>
              </a:ext>
            </a:extLst>
          </p:cNvPr>
          <p:cNvSpPr txBox="1">
            <a:spLocks/>
          </p:cNvSpPr>
          <p:nvPr/>
        </p:nvSpPr>
        <p:spPr>
          <a:xfrm>
            <a:off x="1141412" y="4419600"/>
            <a:ext cx="4878387" cy="1600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1295400"/>
            <a:ext cx="4878389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Complete the method below that does the following:</a:t>
            </a:r>
          </a:p>
          <a:p>
            <a:pPr lvl="1"/>
            <a:r>
              <a:rPr lang="en-US" sz="2400" dirty="0"/>
              <a:t>Generates two random numbers, each between 1 and 6, representing dice</a:t>
            </a:r>
          </a:p>
          <a:p>
            <a:pPr lvl="1"/>
            <a:r>
              <a:rPr lang="en-US" sz="2400" dirty="0"/>
              <a:t>If they are both 1, print out "Snake eyes!"</a:t>
            </a:r>
          </a:p>
          <a:p>
            <a:pPr lvl="1"/>
            <a:r>
              <a:rPr lang="en-US" sz="2400" dirty="0"/>
              <a:t>Otherwise, print the sum of the two values</a:t>
            </a:r>
          </a:p>
          <a:p>
            <a:pPr lvl="1"/>
            <a:r>
              <a:rPr lang="en-US" sz="2400" dirty="0"/>
              <a:t>If both numbers are the same, </a:t>
            </a:r>
            <a:r>
              <a:rPr lang="en-US" sz="2400"/>
              <a:t>also print "the </a:t>
            </a:r>
            <a:r>
              <a:rPr lang="en-US" sz="2400" dirty="0"/>
              <a:t>hard way"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void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craps() {</a:t>
            </a:r>
          </a:p>
          <a:p>
            <a:pPr marL="118872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8872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95400"/>
            <a:ext cx="4875211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Potential sample output if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craps()</a:t>
            </a:r>
            <a:r>
              <a:rPr lang="en-US" dirty="0"/>
              <a:t> is run five times: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8 the hard way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Snake eyes!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marL="11887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302489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AB46C-215C-9FD2-61CE-E086F8F79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 Quiz 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B4D5C-4402-2507-2601-B2FDD4F10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19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/>
              <a:t>On Wednesday,</a:t>
            </a:r>
          </a:p>
          <a:p>
            <a:pPr lvl="1"/>
            <a:r>
              <a:rPr lang="en-US"/>
              <a:t>Calling methods on objects</a:t>
            </a:r>
          </a:p>
          <a:p>
            <a:pPr lvl="1"/>
            <a:r>
              <a:rPr lang="en-US"/>
              <a:t>Examples with classes and objects</a:t>
            </a:r>
          </a:p>
        </p:txBody>
      </p:sp>
    </p:spTree>
    <p:extLst>
      <p:ext uri="{BB962C8B-B14F-4D97-AF65-F5344CB8AC3E}">
        <p14:creationId xmlns:p14="http://schemas.microsoft.com/office/powerpoint/2010/main" val="3413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B561-E3DC-F72F-B616-F9785B7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42DB-E5E5-88CE-CC69-4C92571A8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312256"/>
            <a:ext cx="10136188" cy="50567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Study for the midterm!</a:t>
            </a:r>
          </a:p>
          <a:p>
            <a:pPr>
              <a:lnSpc>
                <a:spcPct val="100000"/>
              </a:lnSpc>
            </a:pPr>
            <a:r>
              <a:rPr lang="en-US"/>
              <a:t>Project 4 is available</a:t>
            </a:r>
          </a:p>
          <a:p>
            <a:pPr>
              <a:lnSpc>
                <a:spcPct val="100000"/>
              </a:lnSpc>
            </a:pP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Midterm II Friday (October 31)</a:t>
            </a:r>
          </a:p>
          <a:p>
            <a:pPr lvl="1">
              <a:lnSpc>
                <a:spcPct val="100000"/>
              </a:lnSpc>
            </a:pPr>
            <a:r>
              <a:rPr lang="en-US"/>
              <a:t>Chapters 5, 6, 8, 9</a:t>
            </a:r>
          </a:p>
          <a:p>
            <a:pPr lvl="1">
              <a:lnSpc>
                <a:spcPct val="100000"/>
              </a:lnSpc>
            </a:pPr>
            <a:r>
              <a:rPr lang="en-US"/>
              <a:t>StdDraw &amp; StdAudio</a:t>
            </a:r>
          </a:p>
          <a:p>
            <a:pPr lvl="1"/>
            <a:r>
              <a:rPr lang="en-US"/>
              <a:t>Codingbat.com is a great place to study!</a:t>
            </a:r>
          </a:p>
          <a:p>
            <a:pPr lvl="2"/>
            <a:r>
              <a:rPr lang="en-US"/>
              <a:t>Try String 2 and Array 2</a:t>
            </a:r>
          </a:p>
          <a:p>
            <a:pPr lvl="1">
              <a:lnSpc>
                <a:spcPct val="10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2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condition is either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or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  <a:endParaRPr lang="en-US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US" dirty="0"/>
              <a:t> variables can store such a condition</a:t>
            </a:r>
          </a:p>
          <a:p>
            <a:r>
              <a:rPr lang="en-US" dirty="0"/>
              <a:t>Conditions can also be found by using comparison operators:</a:t>
            </a:r>
          </a:p>
          <a:p>
            <a:pPr lvl="1"/>
            <a:r>
              <a:rPr lang="en-US" b="1">
                <a:latin typeface="Courier New" pitchFamily="49" charset="0"/>
                <a:cs typeface="Courier New" pitchFamily="49" charset="0"/>
              </a:rPr>
              <a:t>Equality: !=    ==</a:t>
            </a:r>
            <a:r>
              <a:rPr lang="en-US"/>
              <a:t> </a:t>
            </a:r>
            <a:r>
              <a:rPr lang="en-US" dirty="0"/>
              <a:t>(Note: different from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dirty="0"/>
              <a:t> )</a:t>
            </a:r>
          </a:p>
          <a:p>
            <a:pPr lvl="1"/>
            <a:r>
              <a:rPr lang="en-US" b="1">
                <a:latin typeface="Courier New" pitchFamily="49" charset="0"/>
                <a:cs typeface="Courier New" pitchFamily="49" charset="0"/>
              </a:rPr>
              <a:t>Inequality: &lt;   &lt;=   &gt;   &gt;=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Two conditions can be joined together using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US" dirty="0"/>
              <a:t> or </a:t>
            </a:r>
            <a:r>
              <a:rPr lang="en-US" dirty="0" err="1"/>
              <a:t>OR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||</a:t>
            </a:r>
            <a:r>
              <a:rPr lang="en-US" dirty="0"/>
              <a:t> </a:t>
            </a:r>
          </a:p>
          <a:p>
            <a:r>
              <a:rPr lang="en-US" dirty="0"/>
              <a:t>Both conditions must be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to get true using </a:t>
            </a:r>
            <a:r>
              <a:rPr lang="en-US"/>
              <a:t>AND,</a:t>
            </a:r>
            <a:br>
              <a:rPr lang="en-US"/>
            </a:br>
            <a:r>
              <a:rPr lang="en-US"/>
              <a:t>either </a:t>
            </a:r>
            <a:r>
              <a:rPr lang="en-US" dirty="0"/>
              <a:t>one can be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  <a:r>
              <a:rPr lang="en-US" dirty="0"/>
              <a:t> for OR</a:t>
            </a:r>
          </a:p>
          <a:p>
            <a:r>
              <a:rPr lang="en-US" dirty="0"/>
              <a:t>A condition can be inverted using NOT 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Allow us to repeatedly execute code</a:t>
            </a:r>
          </a:p>
          <a:p>
            <a:r>
              <a:rPr lang="en-US" dirty="0"/>
              <a:t>Care must be taken to run exactly the right number of times</a:t>
            </a:r>
          </a:p>
          <a:p>
            <a:pPr lvl="1"/>
            <a:r>
              <a:rPr lang="en-US" dirty="0"/>
              <a:t>Not </a:t>
            </a:r>
            <a:r>
              <a:rPr lang="en-US"/>
              <a:t>too many &amp; Not </a:t>
            </a:r>
            <a:r>
              <a:rPr lang="en-US" dirty="0"/>
              <a:t>too few</a:t>
            </a:r>
          </a:p>
          <a:p>
            <a:pPr lvl="1"/>
            <a:r>
              <a:rPr lang="en-US" dirty="0"/>
              <a:t>Not an infinite number</a:t>
            </a:r>
          </a:p>
          <a:p>
            <a:pPr lvl="1"/>
            <a:r>
              <a:rPr lang="en-US" dirty="0"/>
              <a:t>Not zero (unless that's what should happen)</a:t>
            </a:r>
          </a:p>
          <a:p>
            <a:r>
              <a:rPr lang="en-US" dirty="0"/>
              <a:t>Loops come in three flavors:</a:t>
            </a:r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loops</a:t>
            </a:r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</a:t>
            </a:r>
          </a:p>
          <a:p>
            <a:pPr lvl="1"/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/>
              <a:t> loops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417CA-E4FB-D55F-B9C7-9AF7CE329ADC}"/>
              </a:ext>
            </a:extLst>
          </p:cNvPr>
          <p:cNvSpPr txBox="1">
            <a:spLocks/>
          </p:cNvSpPr>
          <p:nvPr/>
        </p:nvSpPr>
        <p:spPr>
          <a:xfrm>
            <a:off x="1141412" y="33528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when you don't know how many times a loop will run</a:t>
            </a:r>
          </a:p>
          <a:p>
            <a:r>
              <a:rPr lang="en-US" dirty="0"/>
              <a:t>Runs as long as the condition is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dirty="0"/>
              <a:t>Syntax: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 condition ) {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//statements</a:t>
            </a:r>
          </a:p>
          <a:p>
            <a:pPr lvl="1">
              <a:buNone/>
            </a:pPr>
            <a:r>
              <a:rPr lang="en-US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08CEB21-ACD9-A454-8146-1043324F8F16}"/>
              </a:ext>
            </a:extLst>
          </p:cNvPr>
          <p:cNvSpPr txBox="1">
            <a:spLocks/>
          </p:cNvSpPr>
          <p:nvPr/>
        </p:nvSpPr>
        <p:spPr>
          <a:xfrm>
            <a:off x="1141412" y="33528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when you do know how many times a loop will run</a:t>
            </a:r>
          </a:p>
          <a:p>
            <a:r>
              <a:rPr lang="en-US" dirty="0"/>
              <a:t>Still runs as long as the condition is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dirty="0"/>
              <a:t>Syntax: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(initialize; condition; increment) {</a:t>
            </a:r>
          </a:p>
          <a:p>
            <a:pPr lvl="1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//statements</a:t>
            </a:r>
          </a:p>
          <a:p>
            <a:pPr lvl="1">
              <a:buNone/>
            </a:pPr>
            <a:r>
              <a:rPr lang="en-US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84685F-E7EC-B928-4872-F834AA8648D9}"/>
              </a:ext>
            </a:extLst>
          </p:cNvPr>
          <p:cNvSpPr txBox="1">
            <a:spLocks/>
          </p:cNvSpPr>
          <p:nvPr/>
        </p:nvSpPr>
        <p:spPr>
          <a:xfrm>
            <a:off x="1141412" y="4114800"/>
            <a:ext cx="9905999" cy="18288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indent="-320040">
              <a:buClr>
                <a:schemeClr val="accent1"/>
              </a:buClr>
              <a:buSzPct val="80000"/>
              <a:defRPr/>
            </a:pPr>
            <a:endParaRPr lang="en-US" sz="27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latin typeface="Courier New" pitchFamily="49" charset="0"/>
                <a:cs typeface="Courier New" pitchFamily="49" charset="0"/>
              </a:rPr>
              <a:t>do-while</a:t>
            </a:r>
            <a:r>
              <a:rPr lang="en-US" dirty="0"/>
              <a:t>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infrequently, mostly for input</a:t>
            </a:r>
          </a:p>
          <a:p>
            <a:r>
              <a:rPr lang="en-US" dirty="0"/>
              <a:t>Useful when you </a:t>
            </a:r>
            <a:r>
              <a:rPr lang="en-US"/>
              <a:t>need the loop to </a:t>
            </a:r>
            <a:r>
              <a:rPr lang="en-US" dirty="0"/>
              <a:t>run at least once</a:t>
            </a:r>
          </a:p>
          <a:p>
            <a:r>
              <a:rPr lang="en-US" dirty="0"/>
              <a:t>Runs as long as the condition is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  <a:p>
            <a:r>
              <a:rPr lang="en-US" dirty="0"/>
              <a:t>Syntax:</a:t>
            </a:r>
          </a:p>
          <a:p>
            <a:pPr lvl="1"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</a:t>
            </a:r>
            <a:r>
              <a:rPr lang="en-US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//statements</a:t>
            </a:r>
          </a:p>
          <a:p>
            <a:pPr lvl="1">
              <a:buNone/>
            </a:pPr>
            <a:r>
              <a:rPr lang="en-US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while </a:t>
            </a:r>
            <a:r>
              <a:rPr lang="en-US" b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 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condition );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3982</TotalTime>
  <Words>2223</Words>
  <Application>Microsoft Office PowerPoint</Application>
  <PresentationFormat>Widescreen</PresentationFormat>
  <Paragraphs>382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Courier New</vt:lpstr>
      <vt:lpstr>Arial</vt:lpstr>
      <vt:lpstr>Tw Cen MT</vt:lpstr>
      <vt:lpstr>Circuit</vt:lpstr>
      <vt:lpstr>COMP 1600 Introduction to Programming</vt:lpstr>
      <vt:lpstr>PowerPoint Presentation</vt:lpstr>
      <vt:lpstr>Review</vt:lpstr>
      <vt:lpstr>Alerts</vt:lpstr>
      <vt:lpstr>Conditions in Java</vt:lpstr>
      <vt:lpstr>Loops</vt:lpstr>
      <vt:lpstr>while loops</vt:lpstr>
      <vt:lpstr>for loops</vt:lpstr>
      <vt:lpstr>do-while loops</vt:lpstr>
      <vt:lpstr>Common loop errors</vt:lpstr>
      <vt:lpstr>Definition of an array</vt:lpstr>
      <vt:lpstr>Declaration of an array</vt:lpstr>
      <vt:lpstr>Instantiation of an array</vt:lpstr>
      <vt:lpstr>Accessing elements of an array</vt:lpstr>
      <vt:lpstr>Length of an array</vt:lpstr>
      <vt:lpstr>Two dimensional array</vt:lpstr>
      <vt:lpstr>StdDraw</vt:lpstr>
      <vt:lpstr>Lines and points</vt:lpstr>
      <vt:lpstr>Line and point methods</vt:lpstr>
      <vt:lpstr>Shape methods</vt:lpstr>
      <vt:lpstr>Colors</vt:lpstr>
      <vt:lpstr>Purpose of the StdAudio class</vt:lpstr>
      <vt:lpstr>StdAudio methods</vt:lpstr>
      <vt:lpstr>StdAudio example</vt:lpstr>
      <vt:lpstr>Static Methods</vt:lpstr>
      <vt:lpstr>Return type and parameters</vt:lpstr>
      <vt:lpstr>Calling syntax</vt:lpstr>
      <vt:lpstr>Binding example</vt:lpstr>
      <vt:lpstr>Binding</vt:lpstr>
      <vt:lpstr>Exam Review Questions</vt:lpstr>
      <vt:lpstr>What is the output?</vt:lpstr>
      <vt:lpstr>What does the StdDraw screen look like after this code is executed?</vt:lpstr>
      <vt:lpstr>What does method peter() return?</vt:lpstr>
      <vt:lpstr>How many bytes of memory are allocated by the following code?</vt:lpstr>
      <vt:lpstr>Draw a quincunx</vt:lpstr>
      <vt:lpstr>Count E's</vt:lpstr>
      <vt:lpstr>Craps</vt:lpstr>
      <vt:lpstr>Pop Quiz 9</vt:lpstr>
      <vt:lpstr>Next time…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really hate this darn machine; I wish that they would sell it. It won’t do what I want it to, but only what I tell it.</dc:title>
  <dc:creator>David J. Stucki</dc:creator>
  <cp:lastModifiedBy>Stucki, David</cp:lastModifiedBy>
  <cp:revision>124</cp:revision>
  <dcterms:created xsi:type="dcterms:W3CDTF">2001-05-01T04:07:56Z</dcterms:created>
  <dcterms:modified xsi:type="dcterms:W3CDTF">2025-10-25T02:03:05Z</dcterms:modified>
</cp:coreProperties>
</file>