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19"/>
  </p:notesMasterIdLst>
  <p:sldIdLst>
    <p:sldId id="258" r:id="rId2"/>
    <p:sldId id="576" r:id="rId3"/>
    <p:sldId id="260" r:id="rId4"/>
    <p:sldId id="395" r:id="rId5"/>
    <p:sldId id="672" r:id="rId6"/>
    <p:sldId id="673" r:id="rId7"/>
    <p:sldId id="674" r:id="rId8"/>
    <p:sldId id="675" r:id="rId9"/>
    <p:sldId id="677" r:id="rId10"/>
    <p:sldId id="678" r:id="rId11"/>
    <p:sldId id="679" r:id="rId12"/>
    <p:sldId id="680" r:id="rId13"/>
    <p:sldId id="681" r:id="rId14"/>
    <p:sldId id="682" r:id="rId15"/>
    <p:sldId id="650" r:id="rId16"/>
    <p:sldId id="669" r:id="rId17"/>
    <p:sldId id="346" r:id="rId18"/>
  </p:sldIdLst>
  <p:sldSz cx="12192000" cy="6858000"/>
  <p:notesSz cx="6858000" cy="9144000"/>
  <p:embeddedFontLst>
    <p:embeddedFont>
      <p:font typeface="Tw Cen MT" panose="020B0602020104020603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rose by any other name…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What if we wanted to have a method with the same name that took three arguments and gave the maximum of them?</a:t>
            </a:r>
          </a:p>
        </p:txBody>
      </p:sp>
      <p:sp>
        <p:nvSpPr>
          <p:cNvPr id="5" name="Rectangle 4"/>
          <p:cNvSpPr/>
          <p:nvPr/>
        </p:nvSpPr>
        <p:spPr>
          <a:xfrm>
            <a:off x="1141412" y="2895600"/>
            <a:ext cx="9905999" cy="3505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max(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a,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sz="2400" b="1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 c)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(a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&gt;= b &amp;&amp; a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&gt;= c) 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	} 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(b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&gt;= a &amp;&amp; b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&gt;= c) 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	} 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{</a:t>
            </a:r>
            <a:endParaRPr lang="en-US" sz="24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c;</a:t>
            </a:r>
          </a:p>
          <a:p>
            <a:pPr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188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that allowed?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Yes!</a:t>
            </a:r>
          </a:p>
          <a:p>
            <a:pPr>
              <a:lnSpc>
                <a:spcPct val="100000"/>
              </a:lnSpc>
            </a:pPr>
            <a:r>
              <a:rPr lang="en-US" dirty="0"/>
              <a:t>All that we need is the parameters to be different so that the compiler can figure out </a:t>
            </a:r>
            <a:r>
              <a:rPr lang="en-US"/>
              <a:t>which method </a:t>
            </a:r>
            <a:r>
              <a:rPr lang="en-US" dirty="0"/>
              <a:t>to use</a:t>
            </a:r>
          </a:p>
          <a:p>
            <a:pPr>
              <a:lnSpc>
                <a:spcPct val="100000"/>
              </a:lnSpc>
            </a:pPr>
            <a:r>
              <a:rPr lang="en-US" dirty="0"/>
              <a:t>The number or types (or both) of the parameters must be different</a:t>
            </a:r>
          </a:p>
          <a:p>
            <a:pPr>
              <a:lnSpc>
                <a:spcPct val="100000"/>
              </a:lnSpc>
            </a:pPr>
            <a:r>
              <a:rPr lang="en-US" dirty="0"/>
              <a:t>A different return type is not enough!</a:t>
            </a:r>
          </a:p>
        </p:txBody>
      </p:sp>
    </p:spTree>
    <p:extLst>
      <p:ext uri="{BB962C8B-B14F-4D97-AF65-F5344CB8AC3E}">
        <p14:creationId xmlns:p14="http://schemas.microsoft.com/office/powerpoint/2010/main" val="393997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Russian stacking dolls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even call one overloaded method from another: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1412" y="2362200"/>
            <a:ext cx="9905999" cy="1524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buNone/>
            </a:pPr>
            <a:r>
              <a:rPr lang="en-US" sz="2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en-US" sz="2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max(</a:t>
            </a:r>
            <a:r>
              <a:rPr lang="en-US" sz="2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sz="2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 c) {</a:t>
            </a:r>
          </a:p>
          <a:p>
            <a:pPr>
              <a:buNone/>
            </a:pPr>
            <a:r>
              <a:rPr lang="en-US" sz="2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>
                <a:latin typeface="Courier New" pitchFamily="49" charset="0"/>
                <a:cs typeface="Courier New" pitchFamily="49" charset="0"/>
              </a:rPr>
              <a:t>max(max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600" b="1" dirty="0" err="1">
                <a:latin typeface="Courier New" pitchFamily="49" charset="0"/>
                <a:cs typeface="Courier New" pitchFamily="49" charset="0"/>
              </a:rPr>
              <a:t>a,b</a:t>
            </a:r>
            <a:r>
              <a:rPr lang="en-US" sz="2600" b="1">
                <a:latin typeface="Courier New" pitchFamily="49" charset="0"/>
                <a:cs typeface="Courier New" pitchFamily="49" charset="0"/>
              </a:rPr>
              <a:t>), c);</a:t>
            </a:r>
            <a:endParaRPr lang="en-US" sz="26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6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93243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Confusion!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the following two methods: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Are they legally overloaded methods?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1412" y="2057400"/>
            <a:ext cx="9905999" cy="26776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flibble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b ) {</a:t>
            </a:r>
          </a:p>
          <a:p>
            <a:pPr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return 10;</a:t>
            </a:r>
          </a:p>
          <a:p>
            <a:pPr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flibble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b ) {</a:t>
            </a:r>
          </a:p>
          <a:p>
            <a:pPr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return 20;</a:t>
            </a:r>
          </a:p>
          <a:p>
            <a:pPr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54754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But, which one gets called if I have a line of code that says:</a:t>
            </a:r>
          </a:p>
          <a:p>
            <a:pPr>
              <a:lnSpc>
                <a:spcPct val="100000"/>
              </a:lnSpc>
              <a:buNone/>
            </a:pPr>
            <a:endParaRPr lang="en-US" b="1" dirty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buNone/>
            </a:pPr>
            <a:r>
              <a:rPr lang="en-US" dirty="0"/>
              <a:t>No one knows!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922F28-5026-58B8-5A9E-D2D3D0CD1F82}"/>
              </a:ext>
            </a:extLst>
          </p:cNvPr>
          <p:cNvSpPr/>
          <p:nvPr/>
        </p:nvSpPr>
        <p:spPr>
          <a:xfrm>
            <a:off x="1141412" y="2057400"/>
            <a:ext cx="9905999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x;</a:t>
            </a:r>
          </a:p>
          <a:p>
            <a:pPr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x = flibble(4, 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);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88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Conway's Game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 cell is represented by a block in a grid</a:t>
            </a:r>
          </a:p>
          <a:p>
            <a:pPr>
              <a:lnSpc>
                <a:spcPct val="110000"/>
              </a:lnSpc>
            </a:pPr>
            <a:r>
              <a:rPr lang="en-US" dirty="0"/>
              <a:t>Each cell has 8 neighbors</a:t>
            </a:r>
          </a:p>
          <a:p>
            <a:pPr>
              <a:lnSpc>
                <a:spcPct val="110000"/>
              </a:lnSpc>
            </a:pPr>
            <a:r>
              <a:rPr lang="en-US" dirty="0"/>
              <a:t>Simple rules for a cell "coming to life" or "dying":</a:t>
            </a:r>
          </a:p>
          <a:p>
            <a:pPr marL="9715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A live cell with fewer than 2 live neighbors dies from loneliness</a:t>
            </a:r>
          </a:p>
          <a:p>
            <a:pPr marL="9715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A live cell with more than 3 live neighbors dies from overcrowding</a:t>
            </a:r>
          </a:p>
          <a:p>
            <a:pPr marL="9715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A live cell with exactly 2 or 3 neighbors keeps living</a:t>
            </a:r>
          </a:p>
          <a:p>
            <a:pPr marL="9715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A dead cell with exactly 3 living neighbors comes to life</a:t>
            </a:r>
          </a:p>
        </p:txBody>
      </p:sp>
    </p:spTree>
    <p:extLst>
      <p:ext uri="{BB962C8B-B14F-4D97-AF65-F5344CB8AC3E}">
        <p14:creationId xmlns:p14="http://schemas.microsoft.com/office/powerpoint/2010/main" val="21136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Implementing Conway's Game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We can represent the grid of cells with a 2D array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/>
              <a:t> values</a:t>
            </a:r>
          </a:p>
          <a:p>
            <a:pPr lvl="1">
              <a:lnSpc>
                <a:spcPct val="110000"/>
              </a:lnSpc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dirty="0"/>
              <a:t> means alive</a:t>
            </a:r>
          </a:p>
          <a:p>
            <a:pPr lvl="1">
              <a:lnSpc>
                <a:spcPct val="110000"/>
              </a:lnSpc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dirty="0"/>
              <a:t> means dead</a:t>
            </a:r>
          </a:p>
          <a:p>
            <a:pPr>
              <a:lnSpc>
                <a:spcPct val="110000"/>
              </a:lnSpc>
            </a:pPr>
            <a:r>
              <a:rPr lang="en-US" dirty="0"/>
              <a:t>Each iteration, we draw the grid onto the screen with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StdDraw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110000"/>
              </a:lnSpc>
            </a:pPr>
            <a:r>
              <a:rPr lang="en-US" dirty="0"/>
              <a:t>Black means alive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White means dead</a:t>
            </a:r>
          </a:p>
          <a:p>
            <a:pPr>
              <a:lnSpc>
                <a:spcPct val="110000"/>
              </a:lnSpc>
            </a:pPr>
            <a:r>
              <a:rPr lang="en-US" dirty="0"/>
              <a:t>Then, we update the grid to contain the new values</a:t>
            </a:r>
          </a:p>
          <a:p>
            <a:pPr>
              <a:lnSpc>
                <a:spcPct val="110000"/>
              </a:lnSpc>
            </a:pPr>
            <a:r>
              <a:rPr lang="en-US" dirty="0"/>
              <a:t>The grid stores the </a:t>
            </a:r>
            <a:r>
              <a:rPr lang="en-US" b="1" dirty="0"/>
              <a:t>state</a:t>
            </a:r>
            <a:r>
              <a:rPr lang="en-US" dirty="0"/>
              <a:t> of the game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We still have to 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StdDraw</a:t>
            </a:r>
            <a:r>
              <a:rPr lang="en-US" dirty="0"/>
              <a:t> to draw that state</a:t>
            </a:r>
          </a:p>
        </p:txBody>
      </p:sp>
    </p:spTree>
    <p:extLst>
      <p:ext uri="{BB962C8B-B14F-4D97-AF65-F5344CB8AC3E}">
        <p14:creationId xmlns:p14="http://schemas.microsoft.com/office/powerpoint/2010/main" val="383867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Friday,</a:t>
            </a:r>
          </a:p>
          <a:p>
            <a:pPr lvl="1"/>
            <a:r>
              <a:rPr lang="en-US"/>
              <a:t>Implement the Game of Life</a:t>
            </a:r>
          </a:p>
          <a:p>
            <a:pPr lvl="1"/>
            <a:r>
              <a:rPr lang="en-US"/>
              <a:t>Reference types</a:t>
            </a:r>
          </a:p>
          <a:p>
            <a:pPr lvl="1"/>
            <a:r>
              <a:rPr lang="en-US"/>
              <a:t>Calling methods on objects</a:t>
            </a:r>
          </a:p>
          <a:p>
            <a:pPr lvl="1"/>
            <a:r>
              <a:rPr lang="en-US"/>
              <a:t>Classes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1EB6F8-A28B-6BEE-0D80-DCF3358422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97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00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Read chapter 9</a:t>
            </a:r>
          </a:p>
          <a:p>
            <a:pPr>
              <a:lnSpc>
                <a:spcPct val="100000"/>
              </a:lnSpc>
            </a:pPr>
            <a:r>
              <a:rPr lang="en-US"/>
              <a:t>Project 3: Due Friday</a:t>
            </a:r>
          </a:p>
          <a:p>
            <a:pPr>
              <a:lnSpc>
                <a:spcPct val="100000"/>
              </a:lnSpc>
            </a:pPr>
            <a:endParaRPr lang="en-US"/>
          </a:p>
          <a:p>
            <a:pPr>
              <a:lnSpc>
                <a:spcPct val="100000"/>
              </a:lnSpc>
            </a:pPr>
            <a:r>
              <a:rPr lang="en-US"/>
              <a:t>Midterm II a week from Friday (October 31)</a:t>
            </a:r>
          </a:p>
          <a:p>
            <a:pPr marL="0" indent="0">
              <a:lnSpc>
                <a:spcPct val="100000"/>
              </a:lnSpc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 we talked about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>
                <a:cs typeface="Courier New" panose="02070309020205020404" pitchFamily="49" charset="0"/>
              </a:rPr>
              <a:t>Drawing a star</a:t>
            </a:r>
          </a:p>
          <a:p>
            <a:pPr lvl="1"/>
            <a:r>
              <a:rPr lang="en-US" sz="3200">
                <a:cs typeface="Courier New" panose="02070309020205020404" pitchFamily="49" charset="0"/>
              </a:rPr>
              <a:t>2D Arrays</a:t>
            </a:r>
          </a:p>
          <a:p>
            <a:pPr lvl="1"/>
            <a:r>
              <a:rPr lang="en-US" sz="3200">
                <a:cs typeface="Courier New" panose="02070309020205020404" pitchFamily="49" charset="0"/>
              </a:rPr>
              <a:t>Queen attacking pawn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4</a:t>
            </a:r>
            <a:r>
              <a:rPr lang="en-US" sz="3200" baseline="30000" dirty="0"/>
              <a:t>th</a:t>
            </a:r>
            <a:r>
              <a:rPr lang="en-US" sz="3200" dirty="0"/>
              <a:t> dimensional </a:t>
            </a:r>
            <a:r>
              <a:rPr lang="en-US" sz="3200" dirty="0" err="1"/>
              <a:t>rocketships</a:t>
            </a:r>
            <a:r>
              <a:rPr lang="en-US" sz="3200" dirty="0"/>
              <a:t> going up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It doesn't have to stop at 2 dimensions!</a:t>
            </a:r>
          </a:p>
          <a:p>
            <a:pPr>
              <a:lnSpc>
                <a:spcPct val="100000"/>
              </a:lnSpc>
            </a:pPr>
            <a:r>
              <a:rPr lang="en-US" dirty="0"/>
              <a:t>You can have 3 or more</a:t>
            </a:r>
          </a:p>
          <a:p>
            <a:pPr>
              <a:lnSpc>
                <a:spcPct val="100000"/>
              </a:lnSpc>
            </a:pPr>
            <a:r>
              <a:rPr lang="en-US" dirty="0"/>
              <a:t>Here's an example with 3 dimensions: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3276600"/>
            <a:ext cx="9905999" cy="3352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[][][]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rubiksCube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[3][3][3];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count = 1;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3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; i++) {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j = 0; j &lt; 3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; j++) {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k = 0; k &lt; 3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; k++)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rubiksCube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][j][k] = count;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count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}}}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84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 3D array look like?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41413" y="1559169"/>
            <a:ext cx="6705600" cy="462560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It looks like whatever you want it to</a:t>
            </a:r>
          </a:p>
          <a:p>
            <a:pPr>
              <a:lnSpc>
                <a:spcPct val="100000"/>
              </a:lnSpc>
            </a:pPr>
            <a:r>
              <a:rPr lang="en-US" dirty="0"/>
              <a:t>You can visualize it in 3D if you want</a:t>
            </a:r>
          </a:p>
          <a:p>
            <a:pPr>
              <a:lnSpc>
                <a:spcPct val="100000"/>
              </a:lnSpc>
            </a:pPr>
            <a:r>
              <a:rPr lang="en-US" dirty="0"/>
              <a:t>There are other techniques</a:t>
            </a:r>
          </a:p>
          <a:p>
            <a:pPr>
              <a:lnSpc>
                <a:spcPct val="100000"/>
              </a:lnSpc>
            </a:pPr>
            <a:r>
              <a:rPr lang="en-US" dirty="0"/>
              <a:t>It's just a way to store data</a:t>
            </a:r>
          </a:p>
          <a:p>
            <a:pPr>
              <a:lnSpc>
                <a:spcPct val="100000"/>
              </a:lnSpc>
            </a:pPr>
            <a:r>
              <a:rPr lang="en-US" dirty="0"/>
              <a:t>It doesn't actually look like anything inside the computer</a:t>
            </a:r>
          </a:p>
        </p:txBody>
      </p:sp>
      <p:grpSp>
        <p:nvGrpSpPr>
          <p:cNvPr id="3" name="Group 33"/>
          <p:cNvGrpSpPr/>
          <p:nvPr/>
        </p:nvGrpSpPr>
        <p:grpSpPr>
          <a:xfrm>
            <a:off x="7696200" y="2590800"/>
            <a:ext cx="3094892" cy="3352800"/>
            <a:chOff x="2438400" y="2362200"/>
            <a:chExt cx="3657600" cy="396240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5" name="Rectangle 4"/>
            <p:cNvSpPr/>
            <p:nvPr/>
          </p:nvSpPr>
          <p:spPr>
            <a:xfrm>
              <a:off x="3810000" y="3886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495800" y="4267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181600" y="4648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810000" y="3124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495800" y="3505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81600" y="3886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810000" y="2362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495800" y="2743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181600" y="3124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24200" y="4267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10000" y="4648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495800" y="5029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124200" y="3505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10000" y="3886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95800" y="4267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24200" y="2743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810000" y="3124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495800" y="3505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438400" y="4648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24200" y="5029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810000" y="5410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438400" y="3886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124200" y="4267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10000" y="4648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438400" y="3124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124200" y="3505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810000" y="3886200"/>
              <a:ext cx="914400" cy="914400"/>
            </a:xfrm>
            <a:prstGeom prst="rect">
              <a:avLst/>
            </a:prstGeom>
            <a:grpFill/>
            <a:ln>
              <a:solidFill>
                <a:schemeClr val="accent1">
                  <a:lumMod val="20000"/>
                  <a:lumOff val="80000"/>
                </a:schemeClr>
              </a:solidFill>
            </a:ln>
            <a:scene3d>
              <a:camera prst="isometricLeftDown"/>
              <a:lightRig rig="threePt" dir="t"/>
            </a:scene3d>
            <a:sp3d extrusionH="952500" prstMaterial="translucentPowder">
              <a:extrusionClr>
                <a:schemeClr val="accent5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234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use a high dimensional array?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Sometimes you have data categorized in several different ways</a:t>
            </a:r>
          </a:p>
          <a:p>
            <a:r>
              <a:rPr lang="en-US" dirty="0"/>
              <a:t>For example</a:t>
            </a:r>
            <a:r>
              <a:rPr lang="en-US"/>
              <a:t>, players in the MLB might be in different leagues, different teams, and play different positions</a:t>
            </a:r>
            <a:endParaRPr lang="en-US" dirty="0"/>
          </a:p>
          <a:p>
            <a:pPr lvl="1"/>
            <a:r>
              <a:rPr lang="en-US" dirty="0"/>
              <a:t>0 </a:t>
            </a:r>
            <a:r>
              <a:rPr lang="en-US"/>
              <a:t>– Cubs</a:t>
            </a:r>
            <a:endParaRPr lang="en-US" dirty="0"/>
          </a:p>
          <a:p>
            <a:pPr lvl="1"/>
            <a:r>
              <a:rPr lang="en-US" dirty="0"/>
              <a:t>1 </a:t>
            </a:r>
            <a:r>
              <a:rPr lang="en-US"/>
              <a:t>– Reds</a:t>
            </a:r>
            <a:endParaRPr lang="en-US" dirty="0"/>
          </a:p>
          <a:p>
            <a:pPr lvl="1"/>
            <a:r>
              <a:rPr lang="en-US" dirty="0"/>
              <a:t>2 </a:t>
            </a:r>
            <a:r>
              <a:rPr lang="en-US"/>
              <a:t>– Pirates</a:t>
            </a:r>
            <a:endParaRPr lang="en-US" dirty="0"/>
          </a:p>
          <a:p>
            <a:pPr lvl="1"/>
            <a:r>
              <a:rPr lang="en-US" dirty="0"/>
              <a:t>3 </a:t>
            </a:r>
            <a:r>
              <a:rPr lang="en-US"/>
              <a:t>– Cardinals</a:t>
            </a:r>
            <a:endParaRPr lang="en-US" dirty="0"/>
          </a:p>
          <a:p>
            <a:pPr lvl="1"/>
            <a:r>
              <a:rPr lang="en-US" dirty="0"/>
              <a:t>4 </a:t>
            </a:r>
            <a:r>
              <a:rPr lang="en-US"/>
              <a:t>– Brewers</a:t>
            </a:r>
          </a:p>
          <a:p>
            <a:pPr lvl="1"/>
            <a:r>
              <a:rPr lang="en-US"/>
              <a:t>etc., ...</a:t>
            </a:r>
            <a:endParaRPr lang="en-US" dirty="0"/>
          </a:p>
          <a:p>
            <a:r>
              <a:rPr lang="en-US" dirty="0"/>
              <a:t>Reasonable candidate for a </a:t>
            </a:r>
            <a:r>
              <a:rPr lang="en-US"/>
              <a:t>3D array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038600" y="3657600"/>
            <a:ext cx="3124200" cy="17526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 dirty="0"/>
              <a:t>0 </a:t>
            </a:r>
            <a:r>
              <a:rPr lang="en-US" sz="2800"/>
              <a:t>– Amerian</a:t>
            </a:r>
            <a:endParaRPr lang="en-US" sz="2800" dirty="0"/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 dirty="0"/>
              <a:t>1 </a:t>
            </a:r>
            <a:r>
              <a:rPr lang="en-US" sz="2800"/>
              <a:t>– National</a:t>
            </a:r>
            <a:endParaRPr lang="en-US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239000" y="3048000"/>
            <a:ext cx="4343400" cy="3581400"/>
          </a:xfrm>
          <a:prstGeom prst="rect">
            <a:avLst/>
          </a:prstGeom>
        </p:spPr>
        <p:txBody>
          <a:bodyPr vert="horz" lIns="54864" tIns="91440" rtlCol="0">
            <a:normAutofit fontScale="85000" lnSpcReduction="20000"/>
          </a:bodyPr>
          <a:lstStyle/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 dirty="0"/>
              <a:t>0 </a:t>
            </a:r>
            <a:r>
              <a:rPr lang="en-US" sz="2800"/>
              <a:t>– Pitcher</a:t>
            </a:r>
            <a:endParaRPr lang="en-US" sz="2800" dirty="0"/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 dirty="0"/>
              <a:t>1 </a:t>
            </a:r>
            <a:r>
              <a:rPr lang="en-US" sz="2800"/>
              <a:t>– Catcher</a:t>
            </a:r>
            <a:endParaRPr lang="en-US" sz="2800" dirty="0"/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 dirty="0"/>
              <a:t>2 </a:t>
            </a:r>
            <a:r>
              <a:rPr lang="en-US" sz="2800"/>
              <a:t>– 1</a:t>
            </a:r>
            <a:r>
              <a:rPr lang="en-US" sz="2800" baseline="30000"/>
              <a:t>st</a:t>
            </a:r>
            <a:r>
              <a:rPr lang="en-US" sz="2800"/>
              <a:t> Base</a:t>
            </a:r>
            <a:endParaRPr lang="en-US" sz="2800" dirty="0"/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 dirty="0"/>
              <a:t>3 </a:t>
            </a:r>
            <a:r>
              <a:rPr lang="en-US" sz="2800"/>
              <a:t>– 2</a:t>
            </a:r>
            <a:r>
              <a:rPr lang="en-US" sz="2800" baseline="30000"/>
              <a:t>nd</a:t>
            </a:r>
            <a:r>
              <a:rPr lang="en-US" sz="2800"/>
              <a:t> Base</a:t>
            </a:r>
            <a:endParaRPr lang="en-US" sz="2800" dirty="0"/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 dirty="0"/>
              <a:t>4 </a:t>
            </a:r>
            <a:r>
              <a:rPr lang="en-US" sz="2800"/>
              <a:t>– Short Stop</a:t>
            </a:r>
            <a:endParaRPr lang="en-US" sz="2800" dirty="0"/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 dirty="0"/>
              <a:t>5 </a:t>
            </a:r>
            <a:r>
              <a:rPr lang="en-US" sz="2800"/>
              <a:t>– 3</a:t>
            </a:r>
            <a:r>
              <a:rPr lang="en-US" sz="2800" baseline="30000"/>
              <a:t>rd</a:t>
            </a:r>
            <a:r>
              <a:rPr lang="en-US" sz="2800"/>
              <a:t> Base</a:t>
            </a:r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/>
              <a:t>6 – Left Field</a:t>
            </a:r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/>
              <a:t>7 – Center Field</a:t>
            </a:r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r>
              <a:rPr lang="en-US" sz="2800"/>
              <a:t>8 – Right Field</a:t>
            </a:r>
            <a:endParaRPr lang="en-US" sz="2800" dirty="0"/>
          </a:p>
          <a:p>
            <a:pPr marL="731520" lvl="1" indent="-274320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694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04800"/>
            <a:ext cx="10364787" cy="877888"/>
          </a:xfrm>
        </p:spPr>
        <p:txBody>
          <a:bodyPr>
            <a:normAutofit fontScale="90000"/>
          </a:bodyPr>
          <a:lstStyle/>
          <a:p>
            <a:r>
              <a:rPr lang="en-US" dirty="0"/>
              <a:t>Why not to use a high dimensional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Too many brackets</a:t>
            </a:r>
          </a:p>
          <a:p>
            <a:pPr>
              <a:lnSpc>
                <a:spcPct val="100000"/>
              </a:lnSpc>
            </a:pPr>
            <a:r>
              <a:rPr lang="en-US" dirty="0"/>
              <a:t>Too much stuff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Total size used is the product of the length of all the dimensions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100 × 100 × 100 = 1,000,000</a:t>
            </a:r>
          </a:p>
          <a:p>
            <a:pPr>
              <a:lnSpc>
                <a:spcPct val="100000"/>
              </a:lnSpc>
            </a:pPr>
            <a:r>
              <a:rPr lang="en-US" dirty="0"/>
              <a:t>Hard to visualize, hard to imagine</a:t>
            </a:r>
          </a:p>
          <a:p>
            <a:pPr>
              <a:lnSpc>
                <a:spcPct val="100000"/>
              </a:lnSpc>
            </a:pPr>
            <a:r>
              <a:rPr lang="en-US" dirty="0"/>
              <a:t>Up as high as 4 is occasionally useful</a:t>
            </a:r>
          </a:p>
          <a:p>
            <a:pPr>
              <a:lnSpc>
                <a:spcPct val="100000"/>
              </a:lnSpc>
            </a:pPr>
            <a:r>
              <a:rPr lang="en-US" dirty="0"/>
              <a:t>Don't go beyond 2 on a regular basis</a:t>
            </a:r>
          </a:p>
        </p:txBody>
      </p:sp>
    </p:spTree>
    <p:extLst>
      <p:ext uri="{BB962C8B-B14F-4D97-AF65-F5344CB8AC3E}">
        <p14:creationId xmlns:p14="http://schemas.microsoft.com/office/powerpoint/2010/main" val="242671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By now, everyone should be familiar with the simple method that returns the maximum of two values: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1412" y="2743200"/>
            <a:ext cx="9905999" cy="312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max(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b ) 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 a &gt; b )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a;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489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3936</TotalTime>
  <Words>845</Words>
  <Application>Microsoft Office PowerPoint</Application>
  <PresentationFormat>Widescreen</PresentationFormat>
  <Paragraphs>135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Tw Cen MT</vt:lpstr>
      <vt:lpstr>Courier New</vt:lpstr>
      <vt:lpstr>Wingdings</vt:lpstr>
      <vt:lpstr>Arial</vt:lpstr>
      <vt:lpstr>Circuit</vt:lpstr>
      <vt:lpstr>COMP 1600 Introduction to Programming</vt:lpstr>
      <vt:lpstr>PowerPoint Presentation</vt:lpstr>
      <vt:lpstr>Alerts</vt:lpstr>
      <vt:lpstr>Review</vt:lpstr>
      <vt:lpstr>4th dimensional rocketships going up</vt:lpstr>
      <vt:lpstr>What does a 3D array look like?</vt:lpstr>
      <vt:lpstr>Why use a high dimensional array?</vt:lpstr>
      <vt:lpstr>Why not to use a high dimensional array</vt:lpstr>
      <vt:lpstr>Overloading</vt:lpstr>
      <vt:lpstr>A rose by any other name…</vt:lpstr>
      <vt:lpstr>Is that allowed?</vt:lpstr>
      <vt:lpstr>Russian stacking dolls</vt:lpstr>
      <vt:lpstr>Confusion!</vt:lpstr>
      <vt:lpstr>Which one?</vt:lpstr>
      <vt:lpstr>Conway's Game of Life</vt:lpstr>
      <vt:lpstr>Implementing Conway's Game of Life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116</cp:revision>
  <dcterms:created xsi:type="dcterms:W3CDTF">2001-05-01T04:07:56Z</dcterms:created>
  <dcterms:modified xsi:type="dcterms:W3CDTF">2025-10-18T04:02:45Z</dcterms:modified>
</cp:coreProperties>
</file>