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>
  <p:sldMasterIdLst>
    <p:sldMasterId id="2147483690" r:id="rId1"/>
  </p:sldMasterIdLst>
  <p:notesMasterIdLst>
    <p:notesMasterId r:id="rId17"/>
  </p:notesMasterIdLst>
  <p:sldIdLst>
    <p:sldId id="258" r:id="rId2"/>
    <p:sldId id="576" r:id="rId3"/>
    <p:sldId id="260" r:id="rId4"/>
    <p:sldId id="395" r:id="rId5"/>
    <p:sldId id="669" r:id="rId6"/>
    <p:sldId id="661" r:id="rId7"/>
    <p:sldId id="662" r:id="rId8"/>
    <p:sldId id="663" r:id="rId9"/>
    <p:sldId id="664" r:id="rId10"/>
    <p:sldId id="665" r:id="rId11"/>
    <p:sldId id="666" r:id="rId12"/>
    <p:sldId id="667" r:id="rId13"/>
    <p:sldId id="668" r:id="rId14"/>
    <p:sldId id="670" r:id="rId15"/>
    <p:sldId id="346" r:id="rId16"/>
  </p:sldIdLst>
  <p:sldSz cx="12192000" cy="6858000"/>
  <p:notesSz cx="6858000" cy="9144000"/>
  <p:embeddedFontLst>
    <p:embeddedFont>
      <p:font typeface="Tw Cen MT" panose="020B0602020104020603" pitchFamily="34" charset="0"/>
      <p:regular r:id="rId18"/>
      <p:bold r:id="rId19"/>
      <p:italic r:id="rId20"/>
      <p:boldItalic r:id="rId21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72" autoAdjust="0"/>
    <p:restoredTop sz="90974" autoAdjust="0"/>
  </p:normalViewPr>
  <p:slideViewPr>
    <p:cSldViewPr>
      <p:cViewPr varScale="1">
        <p:scale>
          <a:sx n="109" d="100"/>
          <a:sy n="109" d="100"/>
        </p:scale>
        <p:origin x="822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  <a:prstGeom prst="rect">
            <a:avLst/>
          </a:prstGeom>
        </p:spPr>
        <p:txBody>
          <a:bodyPr/>
          <a:lstStyle/>
          <a:p>
            <a:fld id="{6444479B-705B-4489-957E-7E8A228BDFA0}" type="datetime1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605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81475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41069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104672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90920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69212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375562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C07B66AD-7C08-490A-ADA4-B47E10FB2407}" type="datetime1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2751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5B95027-4255-49E7-9841-CD21BCC99996}" type="datetime1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351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304800"/>
            <a:ext cx="9905998" cy="877888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9F89F774-3FA6-43B8-9241-99959C8FD463}" type="datetime1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75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F9504452-5DCC-4FE2-A5C9-8A5EF6714D65}" type="datetime1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788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E579ABC2-0180-4F3A-A895-A85BC724D472}" type="datetime1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987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6AEEA9BA-4E8F-439E-BEA4-91FBA01E3F5F}" type="datetime1">
              <a:rPr lang="en-US" smtClean="0"/>
              <a:t>10/17/2025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023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BE15BF18-0007-481C-AA29-413124BC3EE7}" type="datetime1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878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9BE9870-3748-43AD-B547-02A075CB4A1D}" type="datetime1">
              <a:rPr lang="en-US" smtClean="0"/>
              <a:t>10/17/2025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235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558E7897-33C5-4F1A-9307-D068E37F3DC7}" type="datetime1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15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82E171BA-CC09-47C8-A6DF-F5C5CB59CEEC}" type="datetime1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018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5641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1312256"/>
            <a:ext cx="9905999" cy="5056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3423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A494F-2895-818F-A5BA-833ED53597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9477376" cy="2387600"/>
          </a:xfrm>
        </p:spPr>
        <p:txBody>
          <a:bodyPr/>
          <a:lstStyle/>
          <a:p>
            <a:r>
              <a:rPr lang="en-US"/>
              <a:t>COMP 1600</a:t>
            </a:r>
            <a:br>
              <a:rPr lang="en-US"/>
            </a:br>
            <a:r>
              <a:rPr lang="en-US"/>
              <a:t>Introduction to Programming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54CF19-68BD-3962-780F-6DDE9D565C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David J Stucki</a:t>
            </a:r>
          </a:p>
          <a:p>
            <a:r>
              <a:rPr lang="en-US"/>
              <a:t>Fall 2025</a:t>
            </a:r>
          </a:p>
        </p:txBody>
      </p:sp>
    </p:spTree>
    <p:extLst>
      <p:ext uri="{BB962C8B-B14F-4D97-AF65-F5344CB8AC3E}">
        <p14:creationId xmlns:p14="http://schemas.microsoft.com/office/powerpoint/2010/main" val="38550451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Visualization of 2D arrays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result of that code is: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5930839"/>
              </p:ext>
            </p:extLst>
          </p:nvPr>
        </p:nvGraphicFramePr>
        <p:xfrm>
          <a:off x="2819400" y="3124199"/>
          <a:ext cx="6553200" cy="2286000"/>
        </p:xfrm>
        <a:graphic>
          <a:graphicData uri="http://schemas.openxmlformats.org/drawingml/2006/table">
            <a:tbl>
              <a:tblPr bandRow="1">
                <a:tableStyleId>{35758FB7-9AC5-4552-8A53-C91805E547FA}</a:tableStyleId>
              </a:tblPr>
              <a:tblGrid>
                <a:gridCol w="655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5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5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5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553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553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553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5532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5532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5532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5212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6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7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8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9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10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11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12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13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14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15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16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17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18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19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20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21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22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23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24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25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26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27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28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29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30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31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32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33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34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35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36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37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38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39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40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41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42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43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44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45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46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47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48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49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50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895600" y="2590799"/>
            <a:ext cx="6629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spc="800" dirty="0">
                <a:latin typeface="Courier New" pitchFamily="49" charset="0"/>
                <a:cs typeface="Courier New" pitchFamily="49" charset="0"/>
              </a:rPr>
              <a:t>0 1 2 3 4 5 6 7 8 9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09800" y="3085743"/>
            <a:ext cx="5334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Courier New" pitchFamily="49" charset="0"/>
                <a:cs typeface="Courier New" pitchFamily="49" charset="0"/>
              </a:rPr>
              <a:t>0 </a:t>
            </a:r>
          </a:p>
          <a:p>
            <a:r>
              <a:rPr lang="en-US" sz="3000" b="1" dirty="0">
                <a:latin typeface="Courier New" pitchFamily="49" charset="0"/>
                <a:cs typeface="Courier New" pitchFamily="49" charset="0"/>
              </a:rPr>
              <a:t>1</a:t>
            </a:r>
          </a:p>
          <a:p>
            <a:r>
              <a:rPr lang="en-US" sz="3000" b="1" dirty="0">
                <a:latin typeface="Courier New" pitchFamily="49" charset="0"/>
                <a:cs typeface="Courier New" pitchFamily="49" charset="0"/>
              </a:rPr>
              <a:t>2</a:t>
            </a:r>
          </a:p>
          <a:p>
            <a:r>
              <a:rPr lang="en-US" sz="3000" b="1" dirty="0">
                <a:latin typeface="Courier New" pitchFamily="49" charset="0"/>
                <a:cs typeface="Courier New" pitchFamily="49" charset="0"/>
              </a:rPr>
              <a:t>3</a:t>
            </a:r>
          </a:p>
          <a:p>
            <a:r>
              <a:rPr lang="en-US" sz="3000" b="1" dirty="0">
                <a:latin typeface="Courier New" pitchFamily="49" charset="0"/>
                <a:cs typeface="Courier New" pitchFamily="49" charset="0"/>
              </a:rPr>
              <a:t>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0" y="2057400"/>
            <a:ext cx="495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FF00"/>
                </a:solidFill>
                <a:cs typeface="Courier New" pitchFamily="49" charset="0"/>
              </a:rPr>
              <a:t>Second Dimension</a:t>
            </a:r>
          </a:p>
        </p:txBody>
      </p:sp>
      <p:sp>
        <p:nvSpPr>
          <p:cNvPr id="12" name="TextBox 11"/>
          <p:cNvSpPr txBox="1"/>
          <p:nvPr/>
        </p:nvSpPr>
        <p:spPr>
          <a:xfrm rot="16200000">
            <a:off x="459433" y="4036367"/>
            <a:ext cx="304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FF00"/>
                </a:solidFill>
                <a:cs typeface="Courier New" pitchFamily="49" charset="0"/>
              </a:rPr>
              <a:t>First Dimension</a:t>
            </a:r>
          </a:p>
        </p:txBody>
      </p:sp>
    </p:spTree>
    <p:extLst>
      <p:ext uri="{BB962C8B-B14F-4D97-AF65-F5344CB8AC3E}">
        <p14:creationId xmlns:p14="http://schemas.microsoft.com/office/powerpoint/2010/main" val="8381783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Chessboard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49B1B59-A55C-2F25-B065-4F9D7E708C41}"/>
              </a:ext>
            </a:extLst>
          </p:cNvPr>
          <p:cNvSpPr/>
          <p:nvPr/>
        </p:nvSpPr>
        <p:spPr>
          <a:xfrm>
            <a:off x="1524000" y="2438400"/>
            <a:ext cx="2438400" cy="2590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</a:pPr>
            <a:r>
              <a:rPr lang="en-US" dirty="0"/>
              <a:t>We could represent a chessboard as </a:t>
            </a:r>
            <a:r>
              <a:rPr lang="en-US"/>
              <a:t>an 8x8 </a:t>
            </a:r>
            <a:r>
              <a:rPr lang="en-US" dirty="0"/>
              <a:t>array of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dirty="0"/>
              <a:t>s</a:t>
            </a:r>
          </a:p>
          <a:p>
            <a:pPr>
              <a:spcBef>
                <a:spcPts val="0"/>
              </a:spcBef>
            </a:pPr>
            <a:r>
              <a:rPr lang="en-US" dirty="0"/>
              <a:t>Use the following encoding:</a:t>
            </a:r>
          </a:p>
          <a:p>
            <a:pPr lvl="1">
              <a:spcBef>
                <a:spcPts val="0"/>
              </a:spcBef>
            </a:pP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'P'</a:t>
            </a:r>
            <a:r>
              <a:rPr lang="en-US" dirty="0"/>
              <a:t> = pawn</a:t>
            </a:r>
          </a:p>
          <a:p>
            <a:pPr lvl="1">
              <a:spcBef>
                <a:spcPts val="0"/>
              </a:spcBef>
            </a:pP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'N'</a:t>
            </a:r>
            <a:r>
              <a:rPr lang="en-US" dirty="0"/>
              <a:t> = knight</a:t>
            </a:r>
          </a:p>
          <a:p>
            <a:pPr lvl="1">
              <a:spcBef>
                <a:spcPts val="0"/>
              </a:spcBef>
            </a:pP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'B'</a:t>
            </a:r>
            <a:r>
              <a:rPr lang="en-US" dirty="0"/>
              <a:t> = bishop</a:t>
            </a:r>
          </a:p>
          <a:p>
            <a:pPr lvl="1">
              <a:spcBef>
                <a:spcPts val="0"/>
              </a:spcBef>
            </a:pP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'R'</a:t>
            </a:r>
            <a:r>
              <a:rPr lang="en-US" dirty="0"/>
              <a:t> = rook</a:t>
            </a:r>
          </a:p>
          <a:p>
            <a:pPr lvl="1">
              <a:spcBef>
                <a:spcPts val="0"/>
              </a:spcBef>
            </a:pP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'Q'</a:t>
            </a:r>
            <a:r>
              <a:rPr lang="en-US" dirty="0"/>
              <a:t> = queen</a:t>
            </a:r>
          </a:p>
          <a:p>
            <a:pPr lvl="1">
              <a:spcBef>
                <a:spcPts val="0"/>
              </a:spcBef>
            </a:pP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'K'</a:t>
            </a:r>
            <a:r>
              <a:rPr lang="en-US" dirty="0"/>
              <a:t> = king</a:t>
            </a:r>
          </a:p>
          <a:p>
            <a:pPr>
              <a:spcBef>
                <a:spcPts val="0"/>
              </a:spcBef>
            </a:pPr>
            <a:r>
              <a:rPr lang="en-US" dirty="0"/>
              <a:t>Use upper case characters for black pieces and lower case characters for white ones</a:t>
            </a:r>
          </a:p>
          <a:p>
            <a:pPr lvl="1"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066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 a pawn for danger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Imagine there is a pawn randomly set on the board and a queen of the opposite color on the board</a:t>
            </a:r>
          </a:p>
          <a:p>
            <a:pPr>
              <a:lnSpc>
                <a:spcPct val="100000"/>
              </a:lnSpc>
            </a:pPr>
            <a:r>
              <a:rPr lang="en-US" dirty="0"/>
              <a:t>Write a program to see if the queen can capture the pawn in the next move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722620"/>
              </p:ext>
            </p:extLst>
          </p:nvPr>
        </p:nvGraphicFramePr>
        <p:xfrm>
          <a:off x="5486400" y="3124200"/>
          <a:ext cx="3200400" cy="329184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400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0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00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00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000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000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000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/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Q</a:t>
                      </a:r>
                    </a:p>
                  </a:txBody>
                  <a:tcPr marL="61721" marR="61721" marT="30862" marB="30862"/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/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/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/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/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/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/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/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/>
                    </a:p>
                  </a:txBody>
                  <a:tcPr marL="61721" marR="61721" marT="30862" marB="30862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>
                          <a:solidFill>
                            <a:schemeClr val="bg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</a:t>
                      </a:r>
                    </a:p>
                  </a:txBody>
                  <a:tcPr marL="61721" marR="61721" marT="30862" marB="30862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/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/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endParaRPr lang="en-US" sz="1300"/>
                    </a:p>
                  </a:txBody>
                  <a:tcPr marL="61721" marR="61721" marT="30862" marB="3086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/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/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/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/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/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/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61721" marR="61721" marT="30862" marB="30862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9477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for chess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row and column location of both the queen and the pawn</a:t>
            </a:r>
          </a:p>
          <a:p>
            <a:r>
              <a:rPr lang="en-US" dirty="0"/>
              <a:t>The pawn is in danger if: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The queen and the pawn have the same row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The queen and the pawn have the same column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If the absolute value of the differences between their rows and the absolute value of the differences between their columns are the same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594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5BB2F-EAF3-B9A0-2B26-FE07EEA0B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Pop Quiz 8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CC8AFE-81B3-524C-328F-55C2BCDC3B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6095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/>
              <a:t>On Wednesday,</a:t>
            </a:r>
          </a:p>
          <a:p>
            <a:pPr lvl="1"/>
            <a:r>
              <a:rPr lang="en-US"/>
              <a:t>Multidimensional arrays</a:t>
            </a:r>
          </a:p>
          <a:p>
            <a:pPr lvl="1"/>
            <a:r>
              <a:rPr lang="en-US"/>
              <a:t>Overloading methods</a:t>
            </a:r>
          </a:p>
          <a:p>
            <a:pPr lvl="1"/>
            <a:r>
              <a:rPr lang="en-US"/>
              <a:t>Game of Life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159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778968E-4ED9-4D39-07A8-8D0E4A9524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556"/>
            <a:ext cx="12192000" cy="6859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800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2B561-E3DC-F72F-B616-F9785B741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342DB-E5E5-88CE-CC69-4C92571A8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10136188" cy="505679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/>
              <a:t>Read chapter 9</a:t>
            </a:r>
          </a:p>
          <a:p>
            <a:pPr>
              <a:lnSpc>
                <a:spcPct val="100000"/>
              </a:lnSpc>
            </a:pPr>
            <a:r>
              <a:rPr lang="en-US"/>
              <a:t>Project 3: Due Friday</a:t>
            </a:r>
          </a:p>
          <a:p>
            <a:pPr>
              <a:lnSpc>
                <a:spcPct val="100000"/>
              </a:lnSpc>
            </a:pPr>
            <a:endParaRPr lang="en-US"/>
          </a:p>
          <a:p>
            <a:pPr>
              <a:lnSpc>
                <a:spcPct val="100000"/>
              </a:lnSpc>
            </a:pPr>
            <a:r>
              <a:rPr lang="en-US"/>
              <a:t>Midterm II a week from Friday (October 31)</a:t>
            </a:r>
          </a:p>
          <a:p>
            <a:pPr marL="0" indent="0">
              <a:lnSpc>
                <a:spcPct val="100000"/>
              </a:lnSpc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823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B80B7F-5E13-07C3-8309-C0C7ECFDAF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66B48-39E6-913D-8C1D-A1962BDAD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D4F379-43EA-2015-49C9-53A0B4D123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10136188" cy="5056794"/>
          </a:xfrm>
        </p:spPr>
        <p:txBody>
          <a:bodyPr>
            <a:normAutofit/>
          </a:bodyPr>
          <a:lstStyle/>
          <a:p>
            <a:r>
              <a:rPr lang="en-US" sz="3600"/>
              <a:t>Last time we talked about</a:t>
            </a:r>
            <a:endParaRPr lang="en-US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sz="3200">
                <a:cs typeface="Courier New" panose="02070309020205020404" pitchFamily="49" charset="0"/>
              </a:rPr>
              <a:t>More static methods</a:t>
            </a:r>
            <a:endParaRPr lang="en-US" sz="3200"/>
          </a:p>
        </p:txBody>
      </p:sp>
    </p:spTree>
    <p:extLst>
      <p:ext uri="{BB962C8B-B14F-4D97-AF65-F5344CB8AC3E}">
        <p14:creationId xmlns:p14="http://schemas.microsoft.com/office/powerpoint/2010/main" val="1048236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8724900" y="2971800"/>
            <a:ext cx="1333500" cy="1333500"/>
          </a:xfrm>
          <a:prstGeom prst="ellipse">
            <a:avLst/>
          </a:prstGeom>
          <a:noFill/>
          <a:ln w="571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Star drawing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295400" y="1775192"/>
            <a:ext cx="7162800" cy="462560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Drawing a star is more complicated than drawing a rectangle</a:t>
            </a:r>
          </a:p>
          <a:p>
            <a:pPr>
              <a:lnSpc>
                <a:spcPct val="100000"/>
              </a:lnSpc>
            </a:pPr>
            <a:r>
              <a:rPr lang="en-US" dirty="0"/>
              <a:t>For a five pointed star, we need 5 points</a:t>
            </a:r>
          </a:p>
          <a:p>
            <a:pPr>
              <a:lnSpc>
                <a:spcPct val="100000"/>
              </a:lnSpc>
            </a:pPr>
            <a:r>
              <a:rPr lang="en-US" dirty="0"/>
              <a:t>Let's put it into a method so that we can do it repeatedly</a:t>
            </a:r>
          </a:p>
          <a:p>
            <a:pPr>
              <a:lnSpc>
                <a:spcPct val="100000"/>
              </a:lnSpc>
            </a:pPr>
            <a:r>
              <a:rPr lang="en-US" dirty="0"/>
              <a:t>We want the method to take a scale, a starting point, and a color</a:t>
            </a:r>
          </a:p>
        </p:txBody>
      </p:sp>
      <p:sp>
        <p:nvSpPr>
          <p:cNvPr id="6" name="5-Point Star 5"/>
          <p:cNvSpPr/>
          <p:nvPr/>
        </p:nvSpPr>
        <p:spPr>
          <a:xfrm>
            <a:off x="8001000" y="2209800"/>
            <a:ext cx="3733800" cy="3733800"/>
          </a:xfrm>
          <a:prstGeom prst="star5">
            <a:avLst/>
          </a:prstGeom>
          <a:solidFill>
            <a:schemeClr val="accent2"/>
          </a:solidFill>
          <a:ln cmpd="sng"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817870" y="3134381"/>
            <a:ext cx="764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108°</a:t>
            </a:r>
          </a:p>
        </p:txBody>
      </p:sp>
    </p:spTree>
    <p:extLst>
      <p:ext uri="{BB962C8B-B14F-4D97-AF65-F5344CB8AC3E}">
        <p14:creationId xmlns:p14="http://schemas.microsoft.com/office/powerpoint/2010/main" val="1712813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2D arrays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Just as it is possible to make a one dimensional list out of a single data type, it is also possible to make a table out of one data type</a:t>
            </a:r>
          </a:p>
          <a:p>
            <a:pPr>
              <a:lnSpc>
                <a:spcPct val="100000"/>
              </a:lnSpc>
            </a:pPr>
            <a:r>
              <a:rPr lang="en-US" dirty="0"/>
              <a:t>We can extend the arrays you know to have two dimensions with very similar syntax</a:t>
            </a:r>
          </a:p>
        </p:txBody>
      </p:sp>
    </p:spTree>
    <p:extLst>
      <p:ext uri="{BB962C8B-B14F-4D97-AF65-F5344CB8AC3E}">
        <p14:creationId xmlns:p14="http://schemas.microsoft.com/office/powerpoint/2010/main" val="1843312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Declaration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To declare a two dimensional array, we just use two sets of square brackets (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[][]</a:t>
            </a:r>
            <a:r>
              <a:rPr lang="en-US" dirty="0"/>
              <a:t>):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Doing so creates a variable that can hold a 2D array of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err="1"/>
              <a:t>s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As before, we still need to instantiate the array to have a specific size: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2438400"/>
            <a:ext cx="9905999" cy="6096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[][] table;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141412" y="5334000"/>
            <a:ext cx="9905999" cy="6096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table =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[5][10];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6639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Visualization of 2D arrays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Like matrices, we usually visualize the first dimension as the rows and the second dimension as the columns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777414"/>
              </p:ext>
            </p:extLst>
          </p:nvPr>
        </p:nvGraphicFramePr>
        <p:xfrm>
          <a:off x="2819400" y="3581399"/>
          <a:ext cx="6553200" cy="2260600"/>
        </p:xfrm>
        <a:graphic>
          <a:graphicData uri="http://schemas.openxmlformats.org/drawingml/2006/table">
            <a:tbl>
              <a:tblPr bandRow="1">
                <a:tableStyleId>{35758FB7-9AC5-4552-8A53-C91805E547FA}</a:tableStyleId>
              </a:tblPr>
              <a:tblGrid>
                <a:gridCol w="655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5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5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5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553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553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553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5532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5532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5532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521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895600" y="3047999"/>
            <a:ext cx="6629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spc="800" dirty="0">
                <a:latin typeface="Courier New" pitchFamily="49" charset="0"/>
                <a:cs typeface="Courier New" pitchFamily="49" charset="0"/>
              </a:rPr>
              <a:t>0 1 2 3 4 5 6 7 8 9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09800" y="3542943"/>
            <a:ext cx="5334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Courier New" pitchFamily="49" charset="0"/>
                <a:cs typeface="Courier New" pitchFamily="49" charset="0"/>
              </a:rPr>
              <a:t>0 </a:t>
            </a:r>
          </a:p>
          <a:p>
            <a:r>
              <a:rPr lang="en-US" sz="3000" b="1" dirty="0">
                <a:latin typeface="Courier New" pitchFamily="49" charset="0"/>
                <a:cs typeface="Courier New" pitchFamily="49" charset="0"/>
              </a:rPr>
              <a:t>1</a:t>
            </a:r>
          </a:p>
          <a:p>
            <a:r>
              <a:rPr lang="en-US" sz="3000" b="1" dirty="0">
                <a:latin typeface="Courier New" pitchFamily="49" charset="0"/>
                <a:cs typeface="Courier New" pitchFamily="49" charset="0"/>
              </a:rPr>
              <a:t>2</a:t>
            </a:r>
          </a:p>
          <a:p>
            <a:r>
              <a:rPr lang="en-US" sz="3000" b="1" dirty="0">
                <a:latin typeface="Courier New" pitchFamily="49" charset="0"/>
                <a:cs typeface="Courier New" pitchFamily="49" charset="0"/>
              </a:rPr>
              <a:t>3</a:t>
            </a:r>
          </a:p>
          <a:p>
            <a:r>
              <a:rPr lang="en-US" sz="3000" b="1" dirty="0">
                <a:latin typeface="Courier New" pitchFamily="49" charset="0"/>
                <a:cs typeface="Courier New" pitchFamily="49" charset="0"/>
              </a:rPr>
              <a:t>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0" y="2514600"/>
            <a:ext cx="495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FF00"/>
                </a:solidFill>
                <a:cs typeface="Courier New" pitchFamily="49" charset="0"/>
              </a:rPr>
              <a:t>Second Dimension</a:t>
            </a:r>
          </a:p>
        </p:txBody>
      </p:sp>
      <p:sp>
        <p:nvSpPr>
          <p:cNvPr id="12" name="TextBox 11"/>
          <p:cNvSpPr txBox="1"/>
          <p:nvPr/>
        </p:nvSpPr>
        <p:spPr>
          <a:xfrm rot="16200000">
            <a:off x="459433" y="4493567"/>
            <a:ext cx="304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FF00"/>
                </a:solidFill>
                <a:cs typeface="Courier New" pitchFamily="49" charset="0"/>
              </a:rPr>
              <a:t>First Dimension</a:t>
            </a:r>
          </a:p>
        </p:txBody>
      </p:sp>
    </p:spTree>
    <p:extLst>
      <p:ext uri="{BB962C8B-B14F-4D97-AF65-F5344CB8AC3E}">
        <p14:creationId xmlns:p14="http://schemas.microsoft.com/office/powerpoint/2010/main" val="1714139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Visualization of 2D arrays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Let's write a little code to put data into the table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1141412" y="2133600"/>
            <a:ext cx="9905999" cy="36576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lnSpcReduction="100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[][] table =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[5][10];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label = 1;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&lt; 5;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++ ) 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j = 0; j &lt; 10;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j++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) 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	  table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][j] = label;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	  label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++;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2842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1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3907</TotalTime>
  <Words>582</Words>
  <Application>Microsoft Office PowerPoint</Application>
  <PresentationFormat>Widescreen</PresentationFormat>
  <Paragraphs>135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Tw Cen MT</vt:lpstr>
      <vt:lpstr>Courier New</vt:lpstr>
      <vt:lpstr>Arial</vt:lpstr>
      <vt:lpstr>Circuit</vt:lpstr>
      <vt:lpstr>COMP 1600 Introduction to Programming</vt:lpstr>
      <vt:lpstr>PowerPoint Presentation</vt:lpstr>
      <vt:lpstr>Alerts</vt:lpstr>
      <vt:lpstr>Review</vt:lpstr>
      <vt:lpstr>Star drawing</vt:lpstr>
      <vt:lpstr>2D arrays</vt:lpstr>
      <vt:lpstr>Declaration</vt:lpstr>
      <vt:lpstr>Visualization of 2D arrays</vt:lpstr>
      <vt:lpstr>Visualization of 2D arrays</vt:lpstr>
      <vt:lpstr>Visualization of 2D arrays</vt:lpstr>
      <vt:lpstr>Chessboard</vt:lpstr>
      <vt:lpstr>Checking a pawn for danger</vt:lpstr>
      <vt:lpstr>Algorithm for chess problem</vt:lpstr>
      <vt:lpstr>Pop Quiz 8</vt:lpstr>
      <vt:lpstr>Next time…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really hate this darn machine; I wish that they would sell it. It won’t do what I want it to, but only what I tell it.</dc:title>
  <dc:creator>David J. Stucki</dc:creator>
  <cp:lastModifiedBy>Stucki, David</cp:lastModifiedBy>
  <cp:revision>113</cp:revision>
  <dcterms:created xsi:type="dcterms:W3CDTF">2001-05-01T04:07:56Z</dcterms:created>
  <dcterms:modified xsi:type="dcterms:W3CDTF">2025-10-18T03:06:07Z</dcterms:modified>
</cp:coreProperties>
</file>