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16"/>
  </p:notesMasterIdLst>
  <p:sldIdLst>
    <p:sldId id="258" r:id="rId2"/>
    <p:sldId id="576" r:id="rId3"/>
    <p:sldId id="260" r:id="rId4"/>
    <p:sldId id="395" r:id="rId5"/>
    <p:sldId id="624" r:id="rId6"/>
    <p:sldId id="625" r:id="rId7"/>
    <p:sldId id="650" r:id="rId8"/>
    <p:sldId id="626" r:id="rId9"/>
    <p:sldId id="627" r:id="rId10"/>
    <p:sldId id="628" r:id="rId11"/>
    <p:sldId id="629" r:id="rId12"/>
    <p:sldId id="657" r:id="rId13"/>
    <p:sldId id="669" r:id="rId14"/>
    <p:sldId id="346" r:id="rId15"/>
  </p:sldIdLst>
  <p:sldSz cx="12192000" cy="6858000"/>
  <p:notesSz cx="6858000" cy="9144000"/>
  <p:embeddedFontLst>
    <p:embeddedFont>
      <p:font typeface="Tw Cen MT" panose="020B0602020104020603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0974" autoAdjust="0"/>
  </p:normalViewPr>
  <p:slideViewPr>
    <p:cSldViewPr>
      <p:cViewPr varScale="1">
        <p:scale>
          <a:sx n="109" d="100"/>
          <a:sy n="109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8AC8A-37BB-41CF-A3D7-15257EFA6B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75192"/>
            <a:ext cx="9905998" cy="493040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 connection between the two different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's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/>
              <a:t>'s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3" y="3886200"/>
            <a:ext cx="9905998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z =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//5 + 10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z;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3" y="1676400"/>
            <a:ext cx="9905998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 = 10;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x = 3;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y = add(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7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 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//y contains 15 now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3810000" y="2971800"/>
            <a:ext cx="2895600" cy="10668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419600" y="2971800"/>
            <a:ext cx="3733800" cy="1066800"/>
          </a:xfrm>
          <a:prstGeom prst="straightConnector1">
            <a:avLst/>
          </a:prstGeom>
          <a:ln w="50800">
            <a:solidFill>
              <a:srgbClr val="7030A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method rules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Start a method with the keywords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public static</a:t>
            </a:r>
          </a:p>
          <a:p>
            <a:pPr marL="633222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Next comes the return type</a:t>
            </a:r>
          </a:p>
          <a:p>
            <a:pPr marL="633222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Then the name of the method</a:t>
            </a:r>
          </a:p>
          <a:p>
            <a:pPr marL="633222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Then, in parentheses, the arguments you want to give to the method</a:t>
            </a:r>
          </a:p>
          <a:p>
            <a:pPr marL="633222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Inside braces, put the body of the method</a:t>
            </a:r>
          </a:p>
          <a:p>
            <a:pPr marL="633222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Include 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dirty="0"/>
              <a:t> statement that gives back a value if needed</a:t>
            </a:r>
          </a:p>
        </p:txBody>
      </p:sp>
    </p:spTree>
    <p:extLst>
      <p:ext uri="{BB962C8B-B14F-4D97-AF65-F5344CB8AC3E}">
        <p14:creationId xmlns:p14="http://schemas.microsoft.com/office/powerpoint/2010/main" val="32973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Palindrome?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 palindrome is a word or phrase spelled the same forwards and backwards: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"bob"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"radar"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satanoscillatemymetallicsonatas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lnSpc>
                <a:spcPct val="100000"/>
              </a:lnSpc>
            </a:pPr>
            <a:r>
              <a:rPr lang="en-US" dirty="0"/>
              <a:t>Write </a:t>
            </a:r>
            <a:r>
              <a:rPr lang="en-US"/>
              <a:t>a method </a:t>
            </a:r>
            <a:r>
              <a:rPr lang="en-US" dirty="0"/>
              <a:t>with the following header that returns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 if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is a palindrome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 otherwise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B82D96-25D4-46F6-89CF-EB36CE973B31}"/>
              </a:ext>
            </a:extLst>
          </p:cNvPr>
          <p:cNvSpPr txBox="1">
            <a:spLocks/>
          </p:cNvSpPr>
          <p:nvPr/>
        </p:nvSpPr>
        <p:spPr>
          <a:xfrm>
            <a:off x="1141412" y="5715000"/>
            <a:ext cx="9905999" cy="609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10000"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isPalindrome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(String phrase) {</a:t>
            </a:r>
          </a:p>
        </p:txBody>
      </p:sp>
    </p:spTree>
    <p:extLst>
      <p:ext uri="{BB962C8B-B14F-4D97-AF65-F5344CB8AC3E}">
        <p14:creationId xmlns:p14="http://schemas.microsoft.com/office/powerpoint/2010/main" val="42061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724900" y="2971800"/>
            <a:ext cx="1333500" cy="1333500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drawing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1775192"/>
            <a:ext cx="7162800" cy="46256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Drawing a star is more complicated than drawing a rectangle</a:t>
            </a:r>
          </a:p>
          <a:p>
            <a:pPr>
              <a:lnSpc>
                <a:spcPct val="100000"/>
              </a:lnSpc>
            </a:pPr>
            <a:r>
              <a:rPr lang="en-US" dirty="0"/>
              <a:t>For a five pointed star, we need 5 points</a:t>
            </a:r>
          </a:p>
          <a:p>
            <a:pPr>
              <a:lnSpc>
                <a:spcPct val="100000"/>
              </a:lnSpc>
            </a:pPr>
            <a:r>
              <a:rPr lang="en-US" dirty="0"/>
              <a:t>Let's put it into a method so that we can do it repeatedly</a:t>
            </a:r>
          </a:p>
          <a:p>
            <a:pPr>
              <a:lnSpc>
                <a:spcPct val="100000"/>
              </a:lnSpc>
            </a:pPr>
            <a:r>
              <a:rPr lang="en-US" dirty="0"/>
              <a:t>We want the method to take a scale, a starting point, and a color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001000" y="2209800"/>
            <a:ext cx="3733800" cy="3733800"/>
          </a:xfrm>
          <a:prstGeom prst="star5">
            <a:avLst/>
          </a:prstGeom>
          <a:solidFill>
            <a:schemeClr val="accent2"/>
          </a:solidFill>
          <a:ln cmpd="sng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17870" y="313438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108°</a:t>
            </a:r>
          </a:p>
        </p:txBody>
      </p:sp>
    </p:spTree>
    <p:extLst>
      <p:ext uri="{BB962C8B-B14F-4D97-AF65-F5344CB8AC3E}">
        <p14:creationId xmlns:p14="http://schemas.microsoft.com/office/powerpoint/2010/main" val="17128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Monday,</a:t>
            </a:r>
          </a:p>
          <a:p>
            <a:pPr lvl="1"/>
            <a:r>
              <a:rPr lang="en-US" sz="3200"/>
              <a:t>Two-dimensional arrays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background with text&#10;&#10;AI-generated content may be incorrect.">
            <a:extLst>
              <a:ext uri="{FF2B5EF4-FFF2-40B4-BE49-F238E27FC236}">
                <a16:creationId xmlns:a16="http://schemas.microsoft.com/office/drawing/2014/main" id="{0A25F5E1-E6A2-7E1A-4CAA-0AF5B010F5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13" b="2058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Read chapter 8</a:t>
            </a:r>
          </a:p>
          <a:p>
            <a:pPr>
              <a:lnSpc>
                <a:spcPct val="100000"/>
              </a:lnSpc>
            </a:pPr>
            <a:r>
              <a:rPr lang="en-US"/>
              <a:t>Project 3: Due next Friday</a:t>
            </a:r>
          </a:p>
          <a:p>
            <a:pPr marL="0" indent="0">
              <a:lnSpc>
                <a:spcPct val="10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 we talked about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3200">
                <a:cs typeface="Courier New" panose="02070309020205020404" pitchFamily="49" charset="0"/>
              </a:rPr>
              <a:t>More drawing</a:t>
            </a:r>
          </a:p>
          <a:p>
            <a:pPr lvl="1"/>
            <a:r>
              <a:rPr lang="en-US" sz="3200">
                <a:cs typeface="Courier New" panose="02070309020205020404" pitchFamily="49" charset="0"/>
              </a:rPr>
              <a:t>Static methods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Defining a method is only half the game</a:t>
            </a:r>
          </a:p>
          <a:p>
            <a:pPr>
              <a:lnSpc>
                <a:spcPct val="110000"/>
              </a:lnSpc>
            </a:pPr>
            <a:r>
              <a:rPr lang="en-US" dirty="0"/>
              <a:t>You have to </a:t>
            </a:r>
            <a:r>
              <a:rPr lang="en-US" b="1" dirty="0"/>
              <a:t>call</a:t>
            </a:r>
            <a:r>
              <a:rPr lang="en-US" dirty="0"/>
              <a:t> methods to use them</a:t>
            </a:r>
          </a:p>
          <a:p>
            <a:pPr>
              <a:lnSpc>
                <a:spcPct val="110000"/>
              </a:lnSpc>
            </a:pPr>
            <a:r>
              <a:rPr lang="en-US" dirty="0"/>
              <a:t>Calling a method means giving a method the </a:t>
            </a:r>
            <a:r>
              <a:rPr lang="en-US" b="1" dirty="0"/>
              <a:t>parameters</a:t>
            </a:r>
            <a:r>
              <a:rPr lang="en-US" dirty="0"/>
              <a:t> (or </a:t>
            </a:r>
            <a:r>
              <a:rPr lang="en-US" b="1" dirty="0"/>
              <a:t>arguments</a:t>
            </a:r>
            <a:r>
              <a:rPr lang="en-US" dirty="0"/>
              <a:t>) it needs and then waiting for its answer</a:t>
            </a:r>
          </a:p>
          <a:p>
            <a:pPr>
              <a:lnSpc>
                <a:spcPct val="110000"/>
              </a:lnSpc>
            </a:pPr>
            <a:r>
              <a:rPr lang="en-US" dirty="0"/>
              <a:t>By now, you have done many method calls</a:t>
            </a:r>
          </a:p>
          <a:p>
            <a:pPr lvl="1">
              <a:lnSpc>
                <a:spcPct val="11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>
              <a:lnSpc>
                <a:spcPct val="11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</a:pPr>
            <a:r>
              <a:rPr lang="en-US" dirty="0"/>
              <a:t>You can call your own methods the </a:t>
            </a:r>
            <a:r>
              <a:rPr lang="en-US"/>
              <a:t>same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1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Proper syntax for calling a static method gives first the name of the class that the method is in, a dot, the name of the method, then the arguments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method is in the same class as the code calling it, you can leave off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Class.</a:t>
            </a:r>
            <a:r>
              <a:rPr lang="en-US" dirty="0"/>
              <a:t> part</a:t>
            </a:r>
          </a:p>
          <a:p>
            <a:r>
              <a:rPr lang="en-US" dirty="0"/>
              <a:t>If it's a value returning method, you can store that value into a variable of the right type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108894-E2A3-4C2F-B3CA-37C033100098}"/>
              </a:ext>
            </a:extLst>
          </p:cNvPr>
          <p:cNvGrpSpPr/>
          <p:nvPr/>
        </p:nvGrpSpPr>
        <p:grpSpPr>
          <a:xfrm>
            <a:off x="2057400" y="3048000"/>
            <a:ext cx="8686800" cy="469146"/>
            <a:chOff x="2057400" y="3581400"/>
            <a:chExt cx="8686800" cy="469146"/>
          </a:xfrm>
        </p:grpSpPr>
        <p:sp>
          <p:nvSpPr>
            <p:cNvPr id="6" name="Rectangle 5"/>
            <p:cNvSpPr/>
            <p:nvPr/>
          </p:nvSpPr>
          <p:spPr>
            <a:xfrm>
              <a:off x="5181600" y="3581400"/>
              <a:ext cx="838200" cy="46317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14800" y="3587373"/>
              <a:ext cx="762000" cy="46317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3600" y="3587373"/>
              <a:ext cx="990600" cy="46317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00400" y="3587373"/>
              <a:ext cx="762000" cy="46317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24600" y="3587373"/>
              <a:ext cx="762000" cy="46317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57400" y="3587373"/>
              <a:ext cx="868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Class.name(arg1, arg2, arg3);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09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from other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a static method is in another class, you have to put the name of the class first, followed by a dot</a:t>
            </a:r>
          </a:p>
          <a:p>
            <a:r>
              <a:rPr lang="en-US" dirty="0"/>
              <a:t>We've seen a few of these already: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convention, class names in Java always start with a capital letter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3200400"/>
            <a:ext cx="9905999" cy="1676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length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Math.sin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(angle);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value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Math.random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 samples = </a:t>
            </a:r>
            <a:r>
              <a:rPr lang="en-US" sz="2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StdAudio.read</a:t>
            </a:r>
            <a:r>
              <a:rPr lang="en-US" sz="2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(file);</a:t>
            </a:r>
          </a:p>
        </p:txBody>
      </p:sp>
    </p:spTree>
    <p:extLst>
      <p:ext uri="{BB962C8B-B14F-4D97-AF65-F5344CB8AC3E}">
        <p14:creationId xmlns:p14="http://schemas.microsoft.com/office/powerpoint/2010/main" val="30147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Variables from outside of the method don't exist unless they've been passed in as parameters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No matter how complex a program is, inside this method, only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/>
              <a:t> </a:t>
            </a:r>
            <a:r>
              <a:rPr lang="en-US"/>
              <a:t>variables matter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2514600"/>
            <a:ext cx="9905999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x,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y){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z = x + y;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z;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magical process called </a:t>
            </a:r>
            <a:r>
              <a:rPr lang="en-US" b="1" dirty="0"/>
              <a:t>binding</a:t>
            </a:r>
            <a:r>
              <a:rPr lang="en-US" dirty="0"/>
              <a:t> happens which copies the values from the calling code into the parameters of the method</a:t>
            </a:r>
          </a:p>
          <a:p>
            <a:pPr>
              <a:lnSpc>
                <a:spcPct val="110000"/>
              </a:lnSpc>
            </a:pPr>
            <a:r>
              <a:rPr lang="en-US" dirty="0"/>
              <a:t>The calling code can use variables with the same names, with different names, or even just literals</a:t>
            </a:r>
          </a:p>
          <a:p>
            <a:pPr>
              <a:lnSpc>
                <a:spcPct val="110000"/>
              </a:lnSpc>
            </a:pPr>
            <a:r>
              <a:rPr lang="en-US" dirty="0"/>
              <a:t>The method does not change the values of the variables in the original code</a:t>
            </a:r>
          </a:p>
          <a:p>
            <a:pPr>
              <a:lnSpc>
                <a:spcPct val="110000"/>
              </a:lnSpc>
            </a:pPr>
            <a:r>
              <a:rPr lang="en-US" dirty="0"/>
              <a:t>Remember, it only has </a:t>
            </a:r>
            <a:r>
              <a:rPr lang="en-US" i="1" dirty="0"/>
              <a:t>copies</a:t>
            </a:r>
            <a:r>
              <a:rPr lang="en-US" dirty="0"/>
              <a:t> of the values</a:t>
            </a:r>
          </a:p>
        </p:txBody>
      </p:sp>
    </p:spTree>
    <p:extLst>
      <p:ext uri="{BB962C8B-B14F-4D97-AF65-F5344CB8AC3E}">
        <p14:creationId xmlns:p14="http://schemas.microsoft.com/office/powerpoint/2010/main" val="2972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3889</TotalTime>
  <Words>616</Words>
  <Application>Microsoft Office PowerPoint</Application>
  <PresentationFormat>Widescreen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 Cen MT</vt:lpstr>
      <vt:lpstr>Courier New</vt:lpstr>
      <vt:lpstr>Arial</vt:lpstr>
      <vt:lpstr>Circuit</vt:lpstr>
      <vt:lpstr>COMP 1600 Introduction to Programming</vt:lpstr>
      <vt:lpstr>PowerPoint Presentation</vt:lpstr>
      <vt:lpstr>Alerts</vt:lpstr>
      <vt:lpstr>Review</vt:lpstr>
      <vt:lpstr>Calling methods</vt:lpstr>
      <vt:lpstr>Calling syntax</vt:lpstr>
      <vt:lpstr>Methods from other classes</vt:lpstr>
      <vt:lpstr>Scope</vt:lpstr>
      <vt:lpstr>Binding</vt:lpstr>
      <vt:lpstr>Binding example</vt:lpstr>
      <vt:lpstr>Static method rules</vt:lpstr>
      <vt:lpstr>Palindrome?</vt:lpstr>
      <vt:lpstr>Star drawing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110</cp:revision>
  <dcterms:created xsi:type="dcterms:W3CDTF">2001-05-01T04:07:56Z</dcterms:created>
  <dcterms:modified xsi:type="dcterms:W3CDTF">2025-10-15T00:57:11Z</dcterms:modified>
</cp:coreProperties>
</file>