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9"/>
  </p:notesMasterIdLst>
  <p:sldIdLst>
    <p:sldId id="258" r:id="rId2"/>
    <p:sldId id="576" r:id="rId3"/>
    <p:sldId id="260" r:id="rId4"/>
    <p:sldId id="395" r:id="rId5"/>
    <p:sldId id="663" r:id="rId6"/>
    <p:sldId id="664" r:id="rId7"/>
    <p:sldId id="605" r:id="rId8"/>
    <p:sldId id="606" r:id="rId9"/>
    <p:sldId id="607" r:id="rId10"/>
    <p:sldId id="609" r:id="rId11"/>
    <p:sldId id="610" r:id="rId12"/>
    <p:sldId id="611" r:id="rId13"/>
    <p:sldId id="612" r:id="rId14"/>
    <p:sldId id="613" r:id="rId15"/>
    <p:sldId id="614" r:id="rId16"/>
    <p:sldId id="665" r:id="rId17"/>
    <p:sldId id="346" r:id="rId18"/>
  </p:sldIdLst>
  <p:sldSz cx="12192000" cy="6858000"/>
  <p:notesSz cx="6858000" cy="9144000"/>
  <p:embeddedFontLst>
    <p:embeddedFont>
      <p:font typeface="Tw Cen MT" panose="020B0602020104020603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90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343400" y="2667001"/>
            <a:ext cx="838200" cy="4623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96400" y="2672974"/>
            <a:ext cx="762000" cy="4631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086600" y="2672974"/>
            <a:ext cx="762000" cy="4631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82000" y="2672974"/>
            <a:ext cx="762000" cy="4623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2672974"/>
            <a:ext cx="838200" cy="4623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static method</a:t>
            </a:r>
            <a:endParaRPr lang="en-US" dirty="0">
              <a:latin typeface="+mn-lt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2667795"/>
            <a:ext cx="2514600" cy="4623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57800" y="2667001"/>
            <a:ext cx="838200" cy="46317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09800" y="3124200"/>
            <a:ext cx="2133600" cy="1524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2667794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static type name(type arg1,…,type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argn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statement1;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statement2;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statementm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3" name="Group 54"/>
          <p:cNvGrpSpPr/>
          <p:nvPr/>
        </p:nvGrpSpPr>
        <p:grpSpPr>
          <a:xfrm>
            <a:off x="1849910" y="1671936"/>
            <a:ext cx="2341090" cy="918865"/>
            <a:chOff x="325910" y="1671935"/>
            <a:chExt cx="2341090" cy="918865"/>
          </a:xfrm>
        </p:grpSpPr>
        <p:sp>
          <p:nvSpPr>
            <p:cNvPr id="16" name="TextBox 15"/>
            <p:cNvSpPr txBox="1"/>
            <p:nvPr/>
          </p:nvSpPr>
          <p:spPr>
            <a:xfrm>
              <a:off x="325910" y="1671935"/>
              <a:ext cx="23410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Required syntax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5400000">
              <a:off x="1295400" y="2361406"/>
              <a:ext cx="4572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55"/>
          <p:cNvGrpSpPr/>
          <p:nvPr/>
        </p:nvGrpSpPr>
        <p:grpSpPr>
          <a:xfrm>
            <a:off x="4114800" y="1531204"/>
            <a:ext cx="1226298" cy="1059597"/>
            <a:chOff x="2590800" y="1531203"/>
            <a:chExt cx="1226298" cy="1059597"/>
          </a:xfrm>
        </p:grpSpPr>
        <p:sp>
          <p:nvSpPr>
            <p:cNvPr id="17" name="TextBox 16"/>
            <p:cNvSpPr txBox="1"/>
            <p:nvPr/>
          </p:nvSpPr>
          <p:spPr>
            <a:xfrm>
              <a:off x="2590800" y="1531203"/>
              <a:ext cx="122629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cs typeface="Courier New" pitchFamily="49" charset="0"/>
                </a:rPr>
                <a:t>Type of </a:t>
              </a:r>
            </a:p>
            <a:p>
              <a:pPr algn="ctr"/>
              <a:r>
                <a:rPr lang="en-US" sz="2400" b="1" dirty="0">
                  <a:cs typeface="Courier New" pitchFamily="49" charset="0"/>
                </a:rPr>
                <a:t>answer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5400000">
              <a:off x="3047208" y="2437608"/>
              <a:ext cx="304798" cy="158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60"/>
          <p:cNvGrpSpPr/>
          <p:nvPr/>
        </p:nvGrpSpPr>
        <p:grpSpPr>
          <a:xfrm>
            <a:off x="8700050" y="3201196"/>
            <a:ext cx="2044150" cy="1142205"/>
            <a:chOff x="7176050" y="3201195"/>
            <a:chExt cx="2044150" cy="1142205"/>
          </a:xfrm>
        </p:grpSpPr>
        <p:sp>
          <p:nvSpPr>
            <p:cNvPr id="23" name="TextBox 22"/>
            <p:cNvSpPr txBox="1"/>
            <p:nvPr/>
          </p:nvSpPr>
          <p:spPr>
            <a:xfrm>
              <a:off x="7176050" y="3512403"/>
              <a:ext cx="204415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cs typeface="Courier New" pitchFamily="49" charset="0"/>
                </a:rPr>
                <a:t>Name of </a:t>
              </a:r>
            </a:p>
            <a:p>
              <a:pPr algn="ctr"/>
              <a:r>
                <a:rPr lang="en-US" sz="2400" b="1" dirty="0">
                  <a:cs typeface="Courier New" pitchFamily="49" charset="0"/>
                </a:rPr>
                <a:t>last argument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5400000" flipH="1" flipV="1">
              <a:off x="7962901" y="3390901"/>
              <a:ext cx="380999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8"/>
          <p:cNvGrpSpPr/>
          <p:nvPr/>
        </p:nvGrpSpPr>
        <p:grpSpPr>
          <a:xfrm>
            <a:off x="6526693" y="3200400"/>
            <a:ext cx="1879040" cy="1143000"/>
            <a:chOff x="5002693" y="3200400"/>
            <a:chExt cx="1879040" cy="1143000"/>
          </a:xfrm>
        </p:grpSpPr>
        <p:sp>
          <p:nvSpPr>
            <p:cNvPr id="22" name="TextBox 21"/>
            <p:cNvSpPr txBox="1"/>
            <p:nvPr/>
          </p:nvSpPr>
          <p:spPr>
            <a:xfrm>
              <a:off x="5002693" y="3512403"/>
              <a:ext cx="187904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cs typeface="Courier New" pitchFamily="49" charset="0"/>
                </a:rPr>
                <a:t>Name of </a:t>
              </a:r>
            </a:p>
            <a:p>
              <a:pPr algn="ctr"/>
              <a:r>
                <a:rPr lang="en-US" sz="2400" b="1" dirty="0">
                  <a:cs typeface="Courier New" pitchFamily="49" charset="0"/>
                </a:rPr>
                <a:t>1</a:t>
              </a:r>
              <a:r>
                <a:rPr lang="en-US" sz="2400" b="1" baseline="30000" dirty="0">
                  <a:cs typeface="Courier New" pitchFamily="49" charset="0"/>
                </a:rPr>
                <a:t>st</a:t>
              </a:r>
              <a:r>
                <a:rPr lang="en-US" sz="2400" b="1" dirty="0">
                  <a:cs typeface="Courier New" pitchFamily="49" charset="0"/>
                </a:rPr>
                <a:t> argument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5752306" y="3390106"/>
              <a:ext cx="380999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56"/>
          <p:cNvGrpSpPr/>
          <p:nvPr/>
        </p:nvGrpSpPr>
        <p:grpSpPr>
          <a:xfrm>
            <a:off x="4495800" y="3200402"/>
            <a:ext cx="2436886" cy="2362199"/>
            <a:chOff x="2971800" y="3200401"/>
            <a:chExt cx="2436886" cy="2362199"/>
          </a:xfrm>
        </p:grpSpPr>
        <p:sp>
          <p:nvSpPr>
            <p:cNvPr id="18" name="TextBox 17"/>
            <p:cNvSpPr txBox="1"/>
            <p:nvPr/>
          </p:nvSpPr>
          <p:spPr>
            <a:xfrm>
              <a:off x="2971800" y="5100935"/>
              <a:ext cx="24368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Name of method</a:t>
              </a:r>
            </a:p>
          </p:txBody>
        </p:sp>
        <p:cxnSp>
          <p:nvCxnSpPr>
            <p:cNvPr id="43" name="Straight Arrow Connector 42"/>
            <p:cNvCxnSpPr>
              <a:stCxn id="18" idx="0"/>
            </p:cNvCxnSpPr>
            <p:nvPr/>
          </p:nvCxnSpPr>
          <p:spPr>
            <a:xfrm rot="5400000" flipH="1" flipV="1">
              <a:off x="3241148" y="4149496"/>
              <a:ext cx="1900534" cy="234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57"/>
          <p:cNvGrpSpPr/>
          <p:nvPr/>
        </p:nvGrpSpPr>
        <p:grpSpPr>
          <a:xfrm>
            <a:off x="5562600" y="1524000"/>
            <a:ext cx="1879040" cy="1066798"/>
            <a:chOff x="4038600" y="1524000"/>
            <a:chExt cx="1879040" cy="1066798"/>
          </a:xfrm>
        </p:grpSpPr>
        <p:sp>
          <p:nvSpPr>
            <p:cNvPr id="19" name="TextBox 18"/>
            <p:cNvSpPr txBox="1"/>
            <p:nvPr/>
          </p:nvSpPr>
          <p:spPr>
            <a:xfrm>
              <a:off x="4038600" y="1524000"/>
              <a:ext cx="187904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cs typeface="Courier New" pitchFamily="49" charset="0"/>
                </a:rPr>
                <a:t>Type of </a:t>
              </a:r>
            </a:p>
            <a:p>
              <a:pPr algn="ctr"/>
              <a:r>
                <a:rPr lang="en-US" sz="2400" b="1" dirty="0">
                  <a:cs typeface="Courier New" pitchFamily="49" charset="0"/>
                </a:rPr>
                <a:t>1</a:t>
              </a:r>
              <a:r>
                <a:rPr lang="en-US" sz="2400" b="1" baseline="30000" dirty="0">
                  <a:cs typeface="Courier New" pitchFamily="49" charset="0"/>
                </a:rPr>
                <a:t>st</a:t>
              </a:r>
              <a:r>
                <a:rPr lang="en-US" sz="2400" b="1" dirty="0">
                  <a:cs typeface="Courier New" pitchFamily="49" charset="0"/>
                </a:rPr>
                <a:t> argument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rot="5400000">
              <a:off x="4952208" y="2437606"/>
              <a:ext cx="304798" cy="158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59"/>
          <p:cNvGrpSpPr/>
          <p:nvPr/>
        </p:nvGrpSpPr>
        <p:grpSpPr>
          <a:xfrm>
            <a:off x="7735957" y="1524000"/>
            <a:ext cx="2044150" cy="1066798"/>
            <a:chOff x="6211957" y="1524000"/>
            <a:chExt cx="2044150" cy="1066798"/>
          </a:xfrm>
        </p:grpSpPr>
        <p:sp>
          <p:nvSpPr>
            <p:cNvPr id="21" name="TextBox 20"/>
            <p:cNvSpPr txBox="1"/>
            <p:nvPr/>
          </p:nvSpPr>
          <p:spPr>
            <a:xfrm>
              <a:off x="6211957" y="1524000"/>
              <a:ext cx="204415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cs typeface="Courier New" pitchFamily="49" charset="0"/>
                </a:rPr>
                <a:t>Type of </a:t>
              </a:r>
            </a:p>
            <a:p>
              <a:pPr algn="ctr"/>
              <a:r>
                <a:rPr lang="en-US" sz="2400" b="1" dirty="0">
                  <a:cs typeface="Courier New" pitchFamily="49" charset="0"/>
                </a:rPr>
                <a:t>last argument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rot="5400000">
              <a:off x="7087394" y="2437606"/>
              <a:ext cx="304798" cy="158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61"/>
          <p:cNvGrpSpPr/>
          <p:nvPr/>
        </p:nvGrpSpPr>
        <p:grpSpPr>
          <a:xfrm>
            <a:off x="2228664" y="5029201"/>
            <a:ext cx="2245166" cy="1376065"/>
            <a:chOff x="704663" y="5029200"/>
            <a:chExt cx="2245166" cy="1376065"/>
          </a:xfrm>
        </p:grpSpPr>
        <p:sp>
          <p:nvSpPr>
            <p:cNvPr id="26" name="TextBox 25"/>
            <p:cNvSpPr txBox="1"/>
            <p:nvPr/>
          </p:nvSpPr>
          <p:spPr>
            <a:xfrm>
              <a:off x="704663" y="5943600"/>
              <a:ext cx="22451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cs typeface="Courier New" pitchFamily="49" charset="0"/>
                </a:rPr>
                <a:t>Body of method</a:t>
              </a:r>
              <a:endParaRPr lang="en-US" sz="2400" b="1" dirty="0">
                <a:cs typeface="Courier New" pitchFamily="49" charset="0"/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rot="5400000" flipH="1" flipV="1">
              <a:off x="1715672" y="5523328"/>
              <a:ext cx="990600" cy="234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087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1" grpId="0" animBg="1"/>
      <p:bldP spid="9" grpId="0" animBg="1"/>
      <p:bldP spid="8" grpId="0" animBg="1"/>
      <p:bldP spid="7" grpId="0" animBg="1"/>
      <p:bldP spid="10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method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two integers, find the smaller: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590800"/>
            <a:ext cx="9905999" cy="3200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min(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b) {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(a &lt; b) {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a;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64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 methods are methods that are not connected to a particular object</a:t>
            </a:r>
          </a:p>
          <a:p>
            <a:pPr>
              <a:lnSpc>
                <a:spcPct val="100000"/>
              </a:lnSpc>
            </a:pPr>
            <a:r>
              <a:rPr lang="en-US" dirty="0"/>
              <a:t>They are supposed to perform some simple task</a:t>
            </a:r>
          </a:p>
          <a:p>
            <a:pPr>
              <a:lnSpc>
                <a:spcPct val="100000"/>
              </a:lnSpc>
            </a:pPr>
            <a:r>
              <a:rPr lang="en-US" dirty="0"/>
              <a:t>We are going to focus 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 methods for the next week or so</a:t>
            </a:r>
          </a:p>
          <a:p>
            <a:pPr>
              <a:lnSpc>
                <a:spcPct val="100000"/>
              </a:lnSpc>
            </a:pPr>
            <a:r>
              <a:rPr lang="en-US" dirty="0"/>
              <a:t>For now, just taken it as a given that the definition of every method will include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 keyword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49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Value returning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It is possible to divide methods into two types: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Value </a:t>
            </a:r>
            <a:r>
              <a:rPr lang="en-US"/>
              <a:t>returning methods (aka functions)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Void methods</a:t>
            </a:r>
          </a:p>
          <a:p>
            <a:pPr>
              <a:lnSpc>
                <a:spcPct val="100000"/>
              </a:lnSpc>
            </a:pPr>
            <a:r>
              <a:rPr lang="en-US" dirty="0"/>
              <a:t>Value returning methods give an answer: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114800"/>
            <a:ext cx="9905999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small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min(x, y);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5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Void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Void methods are declared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/>
              <a:t> as their return type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Void methods </a:t>
            </a:r>
            <a:r>
              <a:rPr lang="en-US" i="1" dirty="0"/>
              <a:t>do</a:t>
            </a:r>
            <a:r>
              <a:rPr lang="en-US" dirty="0"/>
              <a:t> something (but give back no answer)</a:t>
            </a:r>
          </a:p>
          <a:p>
            <a:r>
              <a:rPr lang="en-US" dirty="0"/>
              <a:t>If you try to save the value they give back, there will be a compiler error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133600"/>
            <a:ext cx="9905999" cy="1905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help(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times) {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&lt; times; ++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"Help!"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61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/>
              <a:t>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Like most code in Java, the code inside of a method executes line by line</a:t>
            </a:r>
          </a:p>
          <a:p>
            <a:r>
              <a:rPr lang="en-US" dirty="0"/>
              <a:t>Of course, you are allowed to 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statements and loops inside methods</a:t>
            </a:r>
          </a:p>
          <a:p>
            <a:r>
              <a:rPr lang="en-US" dirty="0"/>
              <a:t>You can also put in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/>
              <a:t> statements</a:t>
            </a:r>
          </a:p>
          <a:p>
            <a:r>
              <a:rPr lang="en-US" dirty="0"/>
              <a:t>A method will </a:t>
            </a:r>
            <a:r>
              <a:rPr lang="en-US" i="1" dirty="0"/>
              <a:t>stop executing</a:t>
            </a:r>
            <a:r>
              <a:rPr lang="en-US" dirty="0"/>
              <a:t> and jump back to wherever it was called from when it hits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</a:p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/>
              <a:t> statement is where you put the value that will be given back to the caller</a:t>
            </a:r>
          </a:p>
        </p:txBody>
      </p:sp>
    </p:spTree>
    <p:extLst>
      <p:ext uri="{BB962C8B-B14F-4D97-AF65-F5344CB8AC3E}">
        <p14:creationId xmlns:p14="http://schemas.microsoft.com/office/powerpoint/2010/main" val="29688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99296-C14F-D8FC-1554-F0B34A87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39D7B-FC80-CEC8-A29E-229AE8B1DB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970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 sz="3200"/>
              <a:t>More on methods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77BA7CA-D9E0-54A5-D94C-06CC06998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0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8</a:t>
            </a:r>
          </a:p>
          <a:p>
            <a:pPr>
              <a:lnSpc>
                <a:spcPct val="100000"/>
              </a:lnSpc>
            </a:pPr>
            <a:r>
              <a:rPr lang="en-US"/>
              <a:t>Project 3</a:t>
            </a:r>
          </a:p>
          <a:p>
            <a:pPr marL="0" indent="0">
              <a:lnSpc>
                <a:spcPct val="100000"/>
              </a:lnSpc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 we talked about</a:t>
            </a:r>
          </a:p>
          <a:p>
            <a:pPr lvl="1">
              <a:tabLst>
                <a:tab pos="3205163" algn="l"/>
                <a:tab pos="5889625" algn="l"/>
              </a:tabLst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StdDraw examples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functions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Plotting functions is really useful</a:t>
            </a:r>
          </a:p>
          <a:p>
            <a:pPr>
              <a:lnSpc>
                <a:spcPct val="100000"/>
              </a:lnSpc>
            </a:pPr>
            <a:r>
              <a:rPr lang="en-US" dirty="0"/>
              <a:t>Getting smooth curves is hard</a:t>
            </a:r>
          </a:p>
          <a:p>
            <a:pPr>
              <a:lnSpc>
                <a:spcPct val="100000"/>
              </a:lnSpc>
            </a:pPr>
            <a:r>
              <a:rPr lang="en-US" dirty="0"/>
              <a:t>Instead, we just pick a whole bunch of </a:t>
            </a:r>
            <a:r>
              <a:rPr lang="en-US" b="1" dirty="0"/>
              <a:t>x</a:t>
            </a:r>
            <a:r>
              <a:rPr lang="en-US" dirty="0"/>
              <a:t> points and figure out the function value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We can just draw dots to plot those values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We can connect them with lines for a more connected look</a:t>
            </a:r>
          </a:p>
          <a:p>
            <a:pPr>
              <a:lnSpc>
                <a:spcPct val="100000"/>
              </a:lnSpc>
            </a:pPr>
            <a:r>
              <a:rPr lang="en-US" dirty="0"/>
              <a:t>Let's write some code to draw cubic polynomials</a:t>
            </a:r>
          </a:p>
        </p:txBody>
      </p:sp>
    </p:spTree>
    <p:extLst>
      <p:ext uri="{BB962C8B-B14F-4D97-AF65-F5344CB8AC3E}">
        <p14:creationId xmlns:p14="http://schemas.microsoft.com/office/powerpoint/2010/main" val="259608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plotting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Ask the user for the coefficients of the </a:t>
            </a:r>
            <a:r>
              <a:rPr lang="en-US"/>
              <a:t>four terms</a:t>
            </a:r>
            <a:br>
              <a:rPr lang="en-US"/>
            </a:br>
            <a:r>
              <a:rPr lang="en-US"/>
              <a:t>(</a:t>
            </a:r>
            <a:r>
              <a:rPr lang="en-US" b="1" i="1" dirty="0"/>
              <a:t>ax</a:t>
            </a:r>
            <a:r>
              <a:rPr lang="en-US" b="1" baseline="30000" dirty="0"/>
              <a:t>3</a:t>
            </a:r>
            <a:r>
              <a:rPr lang="en-US" b="1" dirty="0"/>
              <a:t> + </a:t>
            </a:r>
            <a:r>
              <a:rPr lang="en-US" b="1" i="1" dirty="0"/>
              <a:t>bx</a:t>
            </a:r>
            <a:r>
              <a:rPr lang="en-US" b="1" baseline="30000" dirty="0"/>
              <a:t>2</a:t>
            </a:r>
            <a:r>
              <a:rPr lang="en-US" b="1" dirty="0"/>
              <a:t> + </a:t>
            </a:r>
            <a:r>
              <a:rPr lang="en-US" b="1" i="1" dirty="0" err="1"/>
              <a:t>cx</a:t>
            </a:r>
            <a:r>
              <a:rPr lang="en-US" b="1" dirty="0"/>
              <a:t> + </a:t>
            </a:r>
            <a:r>
              <a:rPr lang="en-US" b="1" i="1" dirty="0"/>
              <a:t>d</a:t>
            </a:r>
            <a:r>
              <a:rPr lang="en-US" dirty="0"/>
              <a:t>)</a:t>
            </a:r>
          </a:p>
          <a:p>
            <a:pPr marL="633222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Ask the user for an </a:t>
            </a:r>
            <a:r>
              <a:rPr lang="en-US" b="1" i="1" dirty="0"/>
              <a:t>x</a:t>
            </a:r>
            <a:r>
              <a:rPr lang="en-US" dirty="0"/>
              <a:t> range</a:t>
            </a:r>
          </a:p>
          <a:p>
            <a:pPr marL="633222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Run through the function and find the minimum and maximum </a:t>
            </a:r>
            <a:r>
              <a:rPr lang="en-US" b="1" i="1" dirty="0"/>
              <a:t>y</a:t>
            </a:r>
            <a:r>
              <a:rPr lang="en-US" dirty="0"/>
              <a:t> values hit</a:t>
            </a:r>
          </a:p>
          <a:p>
            <a:pPr marL="633222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Rescale the drawing area to show everything</a:t>
            </a:r>
          </a:p>
          <a:p>
            <a:pPr marL="633222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Plot the function</a:t>
            </a:r>
          </a:p>
        </p:txBody>
      </p:sp>
    </p:spTree>
    <p:extLst>
      <p:ext uri="{BB962C8B-B14F-4D97-AF65-F5344CB8AC3E}">
        <p14:creationId xmlns:p14="http://schemas.microsoft.com/office/powerpoint/2010/main" val="424846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1412" y="1312256"/>
            <a:ext cx="10517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We have written lots of code so far</a:t>
            </a:r>
          </a:p>
          <a:p>
            <a:pPr>
              <a:lnSpc>
                <a:spcPct val="100000"/>
              </a:lnSpc>
            </a:pPr>
            <a:r>
              <a:rPr lang="en-US" dirty="0"/>
              <a:t>It has all been inside of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method</a:t>
            </a:r>
          </a:p>
          <a:p>
            <a:pPr>
              <a:lnSpc>
                <a:spcPct val="100000"/>
              </a:lnSpc>
            </a:pPr>
            <a:r>
              <a:rPr lang="en-US" dirty="0"/>
              <a:t>What about a big program?</a:t>
            </a:r>
          </a:p>
          <a:p>
            <a:pPr>
              <a:lnSpc>
                <a:spcPct val="100000"/>
              </a:lnSpc>
            </a:pPr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method is going to get really long and hard to read</a:t>
            </a:r>
          </a:p>
          <a:p>
            <a:pPr>
              <a:lnSpc>
                <a:spcPct val="100000"/>
              </a:lnSpc>
            </a:pPr>
            <a:r>
              <a:rPr lang="en-US" dirty="0"/>
              <a:t>Sometimes you need to do similar things several times: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Read some input and check that it falls within certain values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Draw a green hexagon at several different locations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Find the square root of several </a:t>
            </a:r>
            <a:r>
              <a:rPr lang="en-US"/>
              <a:t>different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4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of a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Methods allow you to package up some code to run over and over</a:t>
            </a:r>
          </a:p>
          <a:p>
            <a:pPr>
              <a:lnSpc>
                <a:spcPct val="100000"/>
              </a:lnSpc>
            </a:pPr>
            <a:r>
              <a:rPr lang="en-US" dirty="0"/>
              <a:t>Methods usually take some input (like numbers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Strings</a:t>
            </a:r>
            <a:r>
              <a:rPr lang="en-US" dirty="0"/>
              <a:t>) so that they can be customized</a:t>
            </a:r>
          </a:p>
          <a:p>
            <a:pPr>
              <a:lnSpc>
                <a:spcPct val="100000"/>
              </a:lnSpc>
            </a:pPr>
            <a:r>
              <a:rPr lang="en-US" dirty="0"/>
              <a:t>Methods </a:t>
            </a:r>
            <a:r>
              <a:rPr lang="en-US" b="1" dirty="0"/>
              <a:t>often</a:t>
            </a:r>
            <a:r>
              <a:rPr lang="en-US" dirty="0"/>
              <a:t> give back an answer (like the square root of a number)</a:t>
            </a:r>
          </a:p>
          <a:p>
            <a:pPr>
              <a:lnSpc>
                <a:spcPct val="100000"/>
              </a:lnSpc>
            </a:pPr>
            <a:r>
              <a:rPr lang="en-US" dirty="0"/>
              <a:t>Also </a:t>
            </a:r>
            <a:r>
              <a:rPr lang="en-US"/>
              <a:t>called </a:t>
            </a:r>
            <a:r>
              <a:rPr lang="en-US" b="1"/>
              <a:t>subroutines</a:t>
            </a:r>
            <a:r>
              <a:rPr lang="en-US"/>
              <a:t> </a:t>
            </a:r>
            <a:r>
              <a:rPr lang="en-US" dirty="0"/>
              <a:t>in some </a:t>
            </a:r>
            <a:r>
              <a:rPr lang="en-US"/>
              <a:t>other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7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More modular programming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Break a program into separate tasks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Each task could be assigned to a different programmer</a:t>
            </a:r>
          </a:p>
          <a:p>
            <a:pPr>
              <a:lnSpc>
                <a:spcPct val="110000"/>
              </a:lnSpc>
            </a:pPr>
            <a:r>
              <a:rPr lang="en-US" dirty="0"/>
              <a:t>Code reusability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Use code over and over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Even from other programs (like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Less code duplication</a:t>
            </a:r>
          </a:p>
          <a:p>
            <a:pPr>
              <a:lnSpc>
                <a:spcPct val="110000"/>
              </a:lnSpc>
            </a:pPr>
            <a:r>
              <a:rPr lang="en-US" dirty="0"/>
              <a:t>Improved readability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Each method can do a few, </a:t>
            </a:r>
            <a:r>
              <a:rPr lang="en-US"/>
              <a:t>clear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01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3833</TotalTime>
  <Words>684</Words>
  <Application>Microsoft Office PowerPoint</Application>
  <PresentationFormat>Widescreen</PresentationFormat>
  <Paragraphs>110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Tw Cen MT</vt:lpstr>
      <vt:lpstr>Courier New</vt:lpstr>
      <vt:lpstr>Arial</vt:lpstr>
      <vt:lpstr>Circuit</vt:lpstr>
      <vt:lpstr>COMP 1600 Introduction to Programming</vt:lpstr>
      <vt:lpstr>PowerPoint Presentation</vt:lpstr>
      <vt:lpstr>Alerts</vt:lpstr>
      <vt:lpstr>Review</vt:lpstr>
      <vt:lpstr>Plotting functions</vt:lpstr>
      <vt:lpstr>Function plotting algorithm</vt:lpstr>
      <vt:lpstr>Methods</vt:lpstr>
      <vt:lpstr>Idea of a method</vt:lpstr>
      <vt:lpstr>Advantages of methods</vt:lpstr>
      <vt:lpstr>Anatomy of a static method</vt:lpstr>
      <vt:lpstr>Simple method example</vt:lpstr>
      <vt:lpstr>Why static?</vt:lpstr>
      <vt:lpstr>Value returning methods</vt:lpstr>
      <vt:lpstr>Void methods</vt:lpstr>
      <vt:lpstr>return statements</vt:lpstr>
      <vt:lpstr>Pop Quiz 7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108</cp:revision>
  <dcterms:created xsi:type="dcterms:W3CDTF">2001-05-01T04:07:56Z</dcterms:created>
  <dcterms:modified xsi:type="dcterms:W3CDTF">2025-10-14T23:56:05Z</dcterms:modified>
</cp:coreProperties>
</file>