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15"/>
  </p:notesMasterIdLst>
  <p:sldIdLst>
    <p:sldId id="258" r:id="rId2"/>
    <p:sldId id="576" r:id="rId3"/>
    <p:sldId id="260" r:id="rId4"/>
    <p:sldId id="395" r:id="rId5"/>
    <p:sldId id="660" r:id="rId6"/>
    <p:sldId id="599" r:id="rId7"/>
    <p:sldId id="600" r:id="rId8"/>
    <p:sldId id="661" r:id="rId9"/>
    <p:sldId id="596" r:id="rId10"/>
    <p:sldId id="662" r:id="rId11"/>
    <p:sldId id="663" r:id="rId12"/>
    <p:sldId id="664" r:id="rId13"/>
    <p:sldId id="346" r:id="rId14"/>
  </p:sldIdLst>
  <p:sldSz cx="12192000" cy="6858000"/>
  <p:notesSz cx="6858000" cy="9144000"/>
  <p:embeddedFontLst>
    <p:embeddedFont>
      <p:font typeface="Tw Cen MT" panose="020B06020201040206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0974" autoAdjust="0"/>
  </p:normalViewPr>
  <p:slideViewPr>
    <p:cSldViewPr>
      <p:cViewPr varScale="1">
        <p:scale>
          <a:sx n="90" d="100"/>
          <a:sy n="90" d="100"/>
        </p:scale>
        <p:origin x="3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we simulate a cannon being fired?</a:t>
            </a:r>
          </a:p>
          <a:p>
            <a:r>
              <a:rPr lang="en-US" dirty="0"/>
              <a:t>Let the user enter an initial velocity in </a:t>
            </a:r>
            <a:r>
              <a:rPr lang="en-US" b="1" dirty="0"/>
              <a:t>m/s</a:t>
            </a:r>
          </a:p>
          <a:p>
            <a:r>
              <a:rPr lang="en-US" dirty="0"/>
              <a:t>Let the user an angle between 0° and 90°</a:t>
            </a:r>
          </a:p>
          <a:p>
            <a:r>
              <a:rPr lang="en-US" dirty="0"/>
              <a:t>Assume each iteration takes 1/30 of a second</a:t>
            </a:r>
          </a:p>
          <a:p>
            <a:r>
              <a:rPr lang="en-US" dirty="0"/>
              <a:t>Assume an initial height of 20 </a:t>
            </a:r>
            <a:r>
              <a:rPr lang="en-US" b="1" dirty="0"/>
              <a:t>m</a:t>
            </a:r>
          </a:p>
          <a:p>
            <a:r>
              <a:rPr lang="en-US" dirty="0"/>
              <a:t>We draw the path of the cannon ball as it flies through the air</a:t>
            </a:r>
          </a:p>
          <a:p>
            <a:r>
              <a:rPr lang="en-US" dirty="0"/>
              <a:t>Let's also set the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scales to both be [0,100]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Plotting functions is really useful</a:t>
            </a:r>
          </a:p>
          <a:p>
            <a:r>
              <a:rPr lang="en-US" dirty="0"/>
              <a:t>Getting smooth curves is hard</a:t>
            </a:r>
          </a:p>
          <a:p>
            <a:r>
              <a:rPr lang="en-US" dirty="0"/>
              <a:t>Instead, we just pick a whole bunch of </a:t>
            </a:r>
            <a:r>
              <a:rPr lang="en-US" b="1" dirty="0"/>
              <a:t>x</a:t>
            </a:r>
            <a:r>
              <a:rPr lang="en-US" dirty="0"/>
              <a:t> points and figure out the function value</a:t>
            </a:r>
          </a:p>
          <a:p>
            <a:pPr lvl="1"/>
            <a:r>
              <a:rPr lang="en-US" dirty="0"/>
              <a:t>We can just draw dots to plot those values</a:t>
            </a:r>
          </a:p>
          <a:p>
            <a:pPr lvl="1"/>
            <a:r>
              <a:rPr lang="en-US" dirty="0"/>
              <a:t>We can connect them with lines for a more connected look</a:t>
            </a:r>
          </a:p>
          <a:p>
            <a:r>
              <a:rPr lang="en-US" dirty="0"/>
              <a:t>Let's write some code to draw cubic polynomials</a:t>
            </a:r>
          </a:p>
        </p:txBody>
      </p:sp>
    </p:spTree>
    <p:extLst>
      <p:ext uri="{BB962C8B-B14F-4D97-AF65-F5344CB8AC3E}">
        <p14:creationId xmlns:p14="http://schemas.microsoft.com/office/powerpoint/2010/main" val="25960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plotting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/>
              <a:t>Ask the user for the coefficients of the four terms (</a:t>
            </a:r>
            <a:r>
              <a:rPr lang="en-US" b="1" i="1" dirty="0"/>
              <a:t>ax</a:t>
            </a:r>
            <a:r>
              <a:rPr lang="en-US" b="1" baseline="30000" dirty="0"/>
              <a:t>3</a:t>
            </a:r>
            <a:r>
              <a:rPr lang="en-US" b="1" dirty="0"/>
              <a:t> + </a:t>
            </a:r>
            <a:r>
              <a:rPr lang="en-US" b="1" i="1" dirty="0"/>
              <a:t>bx</a:t>
            </a:r>
            <a:r>
              <a:rPr lang="en-US" b="1" baseline="30000" dirty="0"/>
              <a:t>2</a:t>
            </a:r>
            <a:r>
              <a:rPr lang="en-US" b="1" dirty="0"/>
              <a:t> + </a:t>
            </a:r>
            <a:r>
              <a:rPr lang="en-US" b="1" i="1" dirty="0" err="1"/>
              <a:t>cx</a:t>
            </a:r>
            <a:r>
              <a:rPr lang="en-US" b="1" dirty="0"/>
              <a:t> + </a:t>
            </a:r>
            <a:r>
              <a:rPr lang="en-US" b="1" i="1" dirty="0"/>
              <a:t>d</a:t>
            </a:r>
            <a:r>
              <a:rPr lang="en-US" dirty="0"/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Ask the user for an </a:t>
            </a:r>
            <a:r>
              <a:rPr lang="en-US" b="1" i="1" dirty="0"/>
              <a:t>x</a:t>
            </a:r>
            <a:r>
              <a:rPr lang="en-US" dirty="0"/>
              <a:t> range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Run through the function and find the minimum and maximum </a:t>
            </a:r>
            <a:r>
              <a:rPr lang="en-US" b="1" i="1" dirty="0"/>
              <a:t>y</a:t>
            </a:r>
            <a:r>
              <a:rPr lang="en-US" dirty="0"/>
              <a:t> values hit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Rescale the drawing area to show everything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Plot the function</a:t>
            </a:r>
          </a:p>
        </p:txBody>
      </p:sp>
    </p:spTree>
    <p:extLst>
      <p:ext uri="{BB962C8B-B14F-4D97-AF65-F5344CB8AC3E}">
        <p14:creationId xmlns:p14="http://schemas.microsoft.com/office/powerpoint/2010/main" val="42484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Wednesday,</a:t>
            </a:r>
          </a:p>
          <a:p>
            <a:pPr lvl="1"/>
            <a:r>
              <a:rPr lang="en-US" sz="3200"/>
              <a:t>Static methods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C665D-1146-4AC7-DCA1-8B4A04D1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8</a:t>
            </a:r>
          </a:p>
          <a:p>
            <a:pPr>
              <a:lnSpc>
                <a:spcPct val="100000"/>
              </a:lnSpc>
            </a:pPr>
            <a:r>
              <a:rPr lang="en-US"/>
              <a:t>Project 3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/>
              <a:t>FALL BREAK NEXT MONDAY &amp; TUESDAY!!</a:t>
            </a:r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StdDraw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methods are given to give us more control over the display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32049"/>
              </p:ext>
            </p:extLst>
          </p:nvPr>
        </p:nvGraphicFramePr>
        <p:xfrm>
          <a:off x="1141412" y="2590800"/>
          <a:ext cx="9905999" cy="368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ourier New" pitchFamily="49" charset="0"/>
                          <a:cs typeface="Courier New" pitchFamily="49" charset="0"/>
                        </a:rPr>
                        <a:t>setXscale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(double x0, double x1)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n-lt"/>
                          <a:cs typeface="+mn-cs"/>
                        </a:rPr>
                        <a:t>Set</a:t>
                      </a:r>
                      <a:r>
                        <a:rPr lang="en-US" sz="2400" b="0" baseline="0" dirty="0">
                          <a:latin typeface="+mn-lt"/>
                          <a:cs typeface="+mn-cs"/>
                        </a:rPr>
                        <a:t> the </a:t>
                      </a:r>
                      <a:r>
                        <a:rPr lang="en-US" sz="2400" b="1" baseline="0" dirty="0">
                          <a:latin typeface="+mn-lt"/>
                          <a:cs typeface="+mn-cs"/>
                        </a:rPr>
                        <a:t>x</a:t>
                      </a:r>
                      <a:r>
                        <a:rPr lang="en-US" sz="2400" b="0" baseline="0" dirty="0">
                          <a:latin typeface="+mn-lt"/>
                          <a:cs typeface="+mn-cs"/>
                        </a:rPr>
                        <a:t> scale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Courier New" pitchFamily="49" charset="0"/>
                          <a:cs typeface="Courier New" pitchFamily="49" charset="0"/>
                        </a:rPr>
                        <a:t>setYscale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(double y0, double y1)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 the </a:t>
                      </a:r>
                      <a:r>
                        <a:rPr lang="en-US" sz="2400" b="1" dirty="0"/>
                        <a:t>y</a:t>
                      </a:r>
                      <a:r>
                        <a:rPr lang="en-US" sz="2400" dirty="0"/>
                        <a:t> scale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 </a:t>
                      </a:r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setPenRadius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double r)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 the pen radius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3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 </a:t>
                      </a:r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setCanvasSize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 w, </a:t>
                      </a:r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 canvas size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 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Clear canvas</a:t>
                      </a:r>
                      <a:r>
                        <a:rPr lang="en-US" sz="2400" baseline="0" dirty="0"/>
                        <a:t> to white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 clear(Color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n-lt"/>
                          <a:cs typeface="+mn-cs"/>
                        </a:rPr>
                        <a:t>Clear</a:t>
                      </a:r>
                      <a:r>
                        <a:rPr lang="en-US" sz="2400" b="0" baseline="0" dirty="0">
                          <a:latin typeface="+mn-lt"/>
                          <a:cs typeface="+mn-cs"/>
                        </a:rPr>
                        <a:t> canvas to color 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void pause(</a:t>
                      </a:r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 delay)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Delay for 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delay</a:t>
                      </a:r>
                      <a:r>
                        <a:rPr lang="en-US" sz="2400" dirty="0"/>
                        <a:t>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have seen, the default scale of the canvas is in the range [0,1] for both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</a:p>
          <a:p>
            <a:pPr fontAlgn="t">
              <a:lnSpc>
                <a:spcPct val="100000"/>
              </a:lnSpc>
            </a:pPr>
            <a:r>
              <a:rPr lang="en-US" dirty="0"/>
              <a:t>We can use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setXscale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method to set the minimum and maximum </a:t>
            </a:r>
            <a:r>
              <a:rPr lang="en-US" b="1" dirty="0"/>
              <a:t>x</a:t>
            </a:r>
            <a:r>
              <a:rPr lang="en-US" dirty="0"/>
              <a:t> values</a:t>
            </a:r>
          </a:p>
          <a:p>
            <a:pPr fontAlgn="t"/>
            <a:r>
              <a:rPr lang="en-US" dirty="0"/>
              <a:t>We can use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setYscale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method to set the minimum and maximum  </a:t>
            </a:r>
            <a:r>
              <a:rPr lang="en-US" b="1" dirty="0"/>
              <a:t>y</a:t>
            </a:r>
            <a:r>
              <a:rPr lang="en-US" dirty="0"/>
              <a:t> values</a:t>
            </a:r>
          </a:p>
          <a:p>
            <a:pPr fontAlgn="t"/>
            <a:r>
              <a:rPr lang="en-US" dirty="0"/>
              <a:t>Useful for plotting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changing the scale doesn't change the size of the window, just what is shown in it</a:t>
            </a:r>
          </a:p>
          <a:p>
            <a:r>
              <a:rPr lang="en-US" dirty="0"/>
              <a:t>If you want to change the size of the window, use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setCanvasSize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method to set the width and the height of the canvas in terms of screen pixels</a:t>
            </a:r>
          </a:p>
        </p:txBody>
      </p:sp>
    </p:spTree>
    <p:extLst>
      <p:ext uri="{BB962C8B-B14F-4D97-AF65-F5344CB8AC3E}">
        <p14:creationId xmlns:p14="http://schemas.microsoft.com/office/powerpoint/2010/main" val="1537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pause()</a:t>
            </a:r>
            <a:r>
              <a:rPr lang="en-US" dirty="0"/>
              <a:t> 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2256"/>
            <a:ext cx="9905999" cy="52409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pause()</a:t>
            </a:r>
            <a:r>
              <a:rPr lang="en-US" dirty="0"/>
              <a:t> method lets you specify a delay in milliseconds before things are drawn on the screen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You can use it to slow down or speed up animations</a:t>
            </a:r>
          </a:p>
          <a:p>
            <a:r>
              <a:rPr lang="en-US" dirty="0"/>
              <a:t>To use it right, you need to first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StdDraw.enableDoubleBuffering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Then, whenever you want to actually show all the drawing that's been done, you call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StdDraw.show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/>
              <a:t>Doing so draws everything off-screen and then shows it all at once, which is both more efficient and more attractive for animations</a:t>
            </a:r>
          </a:p>
        </p:txBody>
      </p:sp>
    </p:spTree>
    <p:extLst>
      <p:ext uri="{BB962C8B-B14F-4D97-AF65-F5344CB8AC3E}">
        <p14:creationId xmlns:p14="http://schemas.microsoft.com/office/powerpoint/2010/main" val="7785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 chessboard?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make a pattern of black and white squares on the screen</a:t>
            </a:r>
          </a:p>
          <a:p>
            <a:r>
              <a:rPr lang="en-US" dirty="0"/>
              <a:t>Hint:  We need </a:t>
            </a:r>
            <a:r>
              <a:rPr lang="en-US"/>
              <a:t>two loops</a:t>
            </a:r>
          </a:p>
          <a:p>
            <a:r>
              <a:rPr lang="en-US"/>
              <a:t>Let's try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3812</TotalTime>
  <Words>549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 Cen MT</vt:lpstr>
      <vt:lpstr>Courier New</vt:lpstr>
      <vt:lpstr>Circuit</vt:lpstr>
      <vt:lpstr>COMP 1600 Introduction to Programming</vt:lpstr>
      <vt:lpstr>PowerPoint Presentation</vt:lpstr>
      <vt:lpstr>Alerts</vt:lpstr>
      <vt:lpstr>Review</vt:lpstr>
      <vt:lpstr>Controls</vt:lpstr>
      <vt:lpstr>Scales</vt:lpstr>
      <vt:lpstr>Canvas size</vt:lpstr>
      <vt:lpstr>What is this pause() thing?</vt:lpstr>
      <vt:lpstr>What about a chessboard?</vt:lpstr>
      <vt:lpstr>Cannon simulator</vt:lpstr>
      <vt:lpstr>Plotting functions</vt:lpstr>
      <vt:lpstr>Function plotting algorithm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106</cp:revision>
  <dcterms:created xsi:type="dcterms:W3CDTF">2001-05-01T04:07:56Z</dcterms:created>
  <dcterms:modified xsi:type="dcterms:W3CDTF">2025-10-04T21:55:19Z</dcterms:modified>
</cp:coreProperties>
</file>