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9"/>
  </p:notesMasterIdLst>
  <p:sldIdLst>
    <p:sldId id="258" r:id="rId2"/>
    <p:sldId id="576" r:id="rId3"/>
    <p:sldId id="625" r:id="rId4"/>
    <p:sldId id="260" r:id="rId5"/>
    <p:sldId id="395" r:id="rId6"/>
    <p:sldId id="629" r:id="rId7"/>
    <p:sldId id="632" r:id="rId8"/>
    <p:sldId id="633" r:id="rId9"/>
    <p:sldId id="586" r:id="rId10"/>
    <p:sldId id="588" r:id="rId11"/>
    <p:sldId id="589" r:id="rId12"/>
    <p:sldId id="590" r:id="rId13"/>
    <p:sldId id="592" r:id="rId14"/>
    <p:sldId id="593" r:id="rId15"/>
    <p:sldId id="594" r:id="rId16"/>
    <p:sldId id="595" r:id="rId17"/>
    <p:sldId id="346" r:id="rId18"/>
  </p:sldIdLst>
  <p:sldSz cx="12192000" cy="6858000"/>
  <p:notesSz cx="6858000" cy="9144000"/>
  <p:embeddedFontLst>
    <p:embeddedFont>
      <p:font typeface="Tw Cen MT" panose="020B0602020104020603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0974" autoAdjust="0"/>
  </p:normalViewPr>
  <p:slideViewPr>
    <p:cSldViewPr>
      <p:cViewPr varScale="1">
        <p:scale>
          <a:sx n="90" d="100"/>
          <a:sy n="90" d="100"/>
        </p:scale>
        <p:origin x="32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8AC8A-37BB-41CF-A3D7-15257EFA6B7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7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and points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simplest things you can draw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StdDraw</a:t>
            </a:r>
            <a:r>
              <a:rPr lang="en-US" dirty="0"/>
              <a:t> are lines and points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The first thing you should be aware of is that the canvas is drawn like Quadrant I of a Cartesian plane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3000" y="4089975"/>
            <a:ext cx="2209800" cy="2209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10222" y="6019801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ourier New" pitchFamily="49" charset="0"/>
                <a:cs typeface="Courier New" pitchFamily="49" charset="0"/>
              </a:rPr>
              <a:t>(0,0)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0222" y="3733801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ourier New" pitchFamily="49" charset="0"/>
                <a:cs typeface="Courier New" pitchFamily="49" charset="0"/>
              </a:rPr>
              <a:t>(0,1)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39222" y="3733801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ourier New" pitchFamily="49" charset="0"/>
                <a:cs typeface="Courier New" pitchFamily="49" charset="0"/>
              </a:rPr>
              <a:t>(1,1)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39222" y="6019801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ourier New" pitchFamily="49" charset="0"/>
                <a:cs typeface="Courier New" pitchFamily="49" charset="0"/>
              </a:rPr>
              <a:t>(1,0)</a:t>
            </a:r>
          </a:p>
        </p:txBody>
      </p:sp>
    </p:spTree>
    <p:extLst>
      <p:ext uri="{BB962C8B-B14F-4D97-AF65-F5344CB8AC3E}">
        <p14:creationId xmlns:p14="http://schemas.microsoft.com/office/powerpoint/2010/main" val="399145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and point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methods can be used to draw lines and points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290200"/>
              </p:ext>
            </p:extLst>
          </p:nvPr>
        </p:nvGraphicFramePr>
        <p:xfrm>
          <a:off x="1141412" y="3048000"/>
          <a:ext cx="990599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8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7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1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Method</a:t>
                      </a: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Use</a:t>
                      </a:r>
                    </a:p>
                  </a:txBody>
                  <a:tcPr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798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 line(</a:t>
                      </a:r>
                      <a:r>
                        <a:rPr lang="en-US" sz="24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 x0, </a:t>
                      </a:r>
                      <a:r>
                        <a:rPr lang="en-US" sz="24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400" b="1" baseline="0">
                          <a:latin typeface="Courier New" pitchFamily="49" charset="0"/>
                          <a:cs typeface="Courier New" pitchFamily="49" charset="0"/>
                        </a:rPr>
                        <a:t>y0,</a:t>
                      </a:r>
                      <a:br>
                        <a:rPr lang="en-US" sz="2400" b="1" baseline="0">
                          <a:latin typeface="Courier New" pitchFamily="49" charset="0"/>
                          <a:cs typeface="Courier New" pitchFamily="49" charset="0"/>
                        </a:rPr>
                      </a:br>
                      <a:r>
                        <a:rPr lang="en-US" sz="2400" b="1" baseline="0">
                          <a:latin typeface="Courier New" pitchFamily="49" charset="0"/>
                          <a:cs typeface="Courier New" pitchFamily="49" charset="0"/>
                        </a:rPr>
                        <a:t>          </a:t>
                      </a:r>
                      <a:r>
                        <a:rPr lang="en-US" sz="2400" b="1" baseline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400" b="1" baseline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x1, </a:t>
                      </a:r>
                      <a:r>
                        <a:rPr lang="en-US" sz="24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 y1)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latin typeface="+mn-lt"/>
                          <a:cs typeface="+mn-cs"/>
                        </a:rPr>
                        <a:t>Draw a line from </a:t>
                      </a:r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(x0,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y0)</a:t>
                      </a:r>
                      <a:r>
                        <a:rPr lang="en-US" sz="2400" b="0" baseline="0" dirty="0">
                          <a:latin typeface="+mn-lt"/>
                          <a:cs typeface="+mn-cs"/>
                        </a:rPr>
                        <a:t> to 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(x1,y1)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101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 point(</a:t>
                      </a:r>
                      <a:r>
                        <a:rPr lang="en-US" sz="24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 x, </a:t>
                      </a:r>
                      <a:r>
                        <a:rPr lang="en-US" sz="24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 y)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Draw a point at </a:t>
                      </a:r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400" b="1" dirty="0" err="1">
                          <a:latin typeface="Courier New" pitchFamily="49" charset="0"/>
                          <a:cs typeface="Courier New" pitchFamily="49" charset="0"/>
                        </a:rPr>
                        <a:t>x,</a:t>
                      </a:r>
                      <a:r>
                        <a:rPr lang="en-US" sz="2400" b="1" baseline="0" dirty="0" err="1">
                          <a:latin typeface="Courier New" pitchFamily="49" charset="0"/>
                          <a:cs typeface="Courier New" pitchFamily="49" charset="0"/>
                        </a:rPr>
                        <a:t>y</a:t>
                      </a:r>
                      <a:r>
                        <a:rPr lang="en-US" sz="2400" b="1" baseline="0" dirty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r>
                        <a:rPr lang="en-US" sz="2400" b="0" baseline="0" dirty="0">
                          <a:latin typeface="+mn-lt"/>
                          <a:cs typeface="+mn-cs"/>
                        </a:rPr>
                        <a:t> 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01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Let's hop over to IntelliJ and draw </a:t>
            </a:r>
            <a:r>
              <a:rPr lang="en-US" dirty="0"/>
              <a:t>a box then divide it into two halves, like so:</a:t>
            </a:r>
          </a:p>
        </p:txBody>
      </p:sp>
      <p:grpSp>
        <p:nvGrpSpPr>
          <p:cNvPr id="5" name="Group 11"/>
          <p:cNvGrpSpPr/>
          <p:nvPr/>
        </p:nvGrpSpPr>
        <p:grpSpPr>
          <a:xfrm>
            <a:off x="4419600" y="2742406"/>
            <a:ext cx="3352800" cy="3353594"/>
            <a:chOff x="2895600" y="3048000"/>
            <a:chExt cx="3352800" cy="3353594"/>
          </a:xfrm>
        </p:grpSpPr>
        <p:sp>
          <p:nvSpPr>
            <p:cNvPr id="4" name="Rectangle 3"/>
            <p:cNvSpPr/>
            <p:nvPr/>
          </p:nvSpPr>
          <p:spPr>
            <a:xfrm>
              <a:off x="2895600" y="3048000"/>
              <a:ext cx="3352800" cy="3352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4" idx="0"/>
            </p:cNvCxnSpPr>
            <p:nvPr/>
          </p:nvCxnSpPr>
          <p:spPr>
            <a:xfrm rot="16200000" flipH="1">
              <a:off x="2895600" y="4724400"/>
              <a:ext cx="3352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4736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wants to take all that time to make a square?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built in commands for drawing:</a:t>
            </a:r>
          </a:p>
          <a:p>
            <a:pPr lvl="1"/>
            <a:r>
              <a:rPr lang="en-US" dirty="0"/>
              <a:t>Circles</a:t>
            </a:r>
          </a:p>
          <a:p>
            <a:pPr lvl="1"/>
            <a:r>
              <a:rPr lang="en-US" dirty="0"/>
              <a:t>Squares</a:t>
            </a:r>
          </a:p>
          <a:p>
            <a:pPr lvl="1"/>
            <a:r>
              <a:rPr lang="en-US" dirty="0"/>
              <a:t>Arbitrary polygons</a:t>
            </a:r>
          </a:p>
          <a:p>
            <a:pPr lvl="1"/>
            <a:r>
              <a:rPr lang="en-US" dirty="0"/>
              <a:t>Filled versions of each one of these</a:t>
            </a:r>
          </a:p>
          <a:p>
            <a:r>
              <a:rPr lang="en-US" dirty="0"/>
              <a:t>We won't bother with the arbitrary polygons</a:t>
            </a:r>
          </a:p>
          <a:p>
            <a:r>
              <a:rPr lang="en-US" dirty="0"/>
              <a:t>It is also possible to set the color</a:t>
            </a:r>
          </a:p>
        </p:txBody>
      </p:sp>
    </p:spTree>
    <p:extLst>
      <p:ext uri="{BB962C8B-B14F-4D97-AF65-F5344CB8AC3E}">
        <p14:creationId xmlns:p14="http://schemas.microsoft.com/office/powerpoint/2010/main" val="370646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Shape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Here are some methods for drawing circles and squares and setting the color for doing so: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572540"/>
              </p:ext>
            </p:extLst>
          </p:nvPr>
        </p:nvGraphicFramePr>
        <p:xfrm>
          <a:off x="1141412" y="2667000"/>
          <a:ext cx="9905999" cy="3690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4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1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9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9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circle(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x, 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y, 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r)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+mn-lt"/>
                          <a:cs typeface="+mn-cs"/>
                        </a:rPr>
                        <a:t>Draw a circle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 centered at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x,y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r>
                        <a:rPr lang="en-US" sz="2000" b="1" baseline="0" dirty="0">
                          <a:latin typeface="+mn-lt"/>
                          <a:cs typeface="+mn-cs"/>
                        </a:rPr>
                        <a:t> 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with radius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99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filledCircle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x, </a:t>
                      </a:r>
                      <a:r>
                        <a:rPr lang="en-US" sz="2000" b="1" baseline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>
                          <a:latin typeface="Courier New" pitchFamily="49" charset="0"/>
                          <a:cs typeface="Courier New" pitchFamily="49" charset="0"/>
                        </a:rPr>
                        <a:t> y,</a:t>
                      </a:r>
                    </a:p>
                    <a:p>
                      <a:r>
                        <a:rPr lang="en-US" sz="2000" b="1" baseline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            double</a:t>
                      </a:r>
                      <a:r>
                        <a:rPr lang="en-US" sz="2000" b="1" baseline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r)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+mn-lt"/>
                          <a:cs typeface="+mn-cs"/>
                        </a:rPr>
                        <a:t>Draw a filled circle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 centered at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x,y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r>
                        <a:rPr lang="en-US" sz="2000" b="1" baseline="0" dirty="0">
                          <a:latin typeface="+mn-lt"/>
                          <a:cs typeface="+mn-cs"/>
                        </a:rPr>
                        <a:t> 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with radius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99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square(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x, 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y, 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r)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+mn-lt"/>
                          <a:cs typeface="+mn-cs"/>
                        </a:rPr>
                        <a:t>Draw a square 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centered at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x,y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r>
                        <a:rPr lang="en-US" sz="2000" b="1" baseline="0" dirty="0">
                          <a:latin typeface="+mn-lt"/>
                          <a:cs typeface="+mn-cs"/>
                        </a:rPr>
                        <a:t> 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with edges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2r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439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filledSquare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x, 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>
                          <a:latin typeface="Courier New" pitchFamily="49" charset="0"/>
                          <a:cs typeface="Courier New" pitchFamily="49" charset="0"/>
                        </a:rPr>
                        <a:t>y,</a:t>
                      </a:r>
                    </a:p>
                    <a:p>
                      <a:r>
                        <a:rPr lang="en-US" sz="2000" b="1" baseline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            double</a:t>
                      </a:r>
                      <a:r>
                        <a:rPr lang="en-US" sz="2000" b="1" baseline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r)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+mn-lt"/>
                          <a:cs typeface="+mn-cs"/>
                        </a:rPr>
                        <a:t>Draw a filled square 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centered at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x,y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r>
                        <a:rPr lang="en-US" sz="2000" b="1" baseline="0" dirty="0">
                          <a:latin typeface="+mn-lt"/>
                          <a:cs typeface="+mn-cs"/>
                        </a:rPr>
                        <a:t> 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with edges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2r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99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setPenColor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(Color 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+mn-lt"/>
                          <a:cs typeface="+mn-cs"/>
                        </a:rPr>
                        <a:t>Start</a:t>
                      </a:r>
                      <a:r>
                        <a:rPr lang="en-US" sz="2000" b="0" baseline="0" dirty="0">
                          <a:latin typeface="+mn-lt"/>
                          <a:cs typeface="+mn-cs"/>
                        </a:rPr>
                        <a:t> drawing with color 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c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05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Eventually you will be able to define your own colors</a:t>
            </a:r>
          </a:p>
          <a:p>
            <a:r>
              <a:rPr lang="en-US" dirty="0"/>
              <a:t>For now you are limited to 13 presets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For example, to make something magenta, you would use the value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StdDraw.MAGENTA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454369"/>
              </p:ext>
            </p:extLst>
          </p:nvPr>
        </p:nvGraphicFramePr>
        <p:xfrm>
          <a:off x="2057400" y="2971800"/>
          <a:ext cx="8153400" cy="1727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5733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bg2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WHITE</a:t>
                      </a:r>
                      <a:endParaRPr lang="en-US" b="1" dirty="0">
                        <a:solidFill>
                          <a:schemeClr val="bg2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BLUE</a:t>
                      </a: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CYAN</a:t>
                      </a:r>
                    </a:p>
                  </a:txBody>
                  <a:tcPr anchor="ctr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DARK_GRAY</a:t>
                      </a:r>
                    </a:p>
                  </a:txBody>
                  <a:tcPr anchor="ctr"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GRAY</a:t>
                      </a:r>
                    </a:p>
                  </a:txBody>
                  <a:tcPr anchor="ctr">
                    <a:solidFill>
                      <a:srgbClr val="7777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733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GREEN</a:t>
                      </a:r>
                    </a:p>
                  </a:txBody>
                  <a:tcPr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LIGHT_GRAY</a:t>
                      </a:r>
                    </a:p>
                  </a:txBody>
                  <a:tcPr anchor="ctr"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MAGENTA</a:t>
                      </a:r>
                    </a:p>
                  </a:txBody>
                  <a:tcPr anchor="ctr"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ORANGE</a:t>
                      </a: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PINK</a:t>
                      </a:r>
                    </a:p>
                  </a:txBody>
                  <a:tcPr anchor="ctr"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733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RED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BLACK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YELLOW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90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 saver?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write some code for making 100 circles at random locations with random sizes and random colors</a:t>
            </a:r>
          </a:p>
          <a:p>
            <a:r>
              <a:rPr lang="en-US" dirty="0"/>
              <a:t>Location is easy</a:t>
            </a:r>
          </a:p>
          <a:p>
            <a:r>
              <a:rPr lang="en-US" dirty="0"/>
              <a:t>Size is easy, we just decide on the range of sizes we want and do some math</a:t>
            </a:r>
          </a:p>
          <a:p>
            <a:r>
              <a:rPr lang="en-US" dirty="0"/>
              <a:t>Color is more painful</a:t>
            </a:r>
          </a:p>
          <a:p>
            <a:pPr lvl="1"/>
            <a:r>
              <a:rPr lang="en-US" dirty="0"/>
              <a:t>We need a switch statement with 13 choices</a:t>
            </a:r>
          </a:p>
        </p:txBody>
      </p:sp>
    </p:spTree>
    <p:extLst>
      <p:ext uri="{BB962C8B-B14F-4D97-AF65-F5344CB8AC3E}">
        <p14:creationId xmlns:p14="http://schemas.microsoft.com/office/powerpoint/2010/main" val="193442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Friday,</a:t>
            </a:r>
          </a:p>
          <a:p>
            <a:pPr lvl="1"/>
            <a:r>
              <a:rPr lang="en-US" sz="3200"/>
              <a:t>static methods</a:t>
            </a:r>
          </a:p>
          <a:p>
            <a:pPr lvl="1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37DD1A-6789-1CE7-9EBA-B7FA9F0727F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817" b="1118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0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07B250-5146-B6D8-3621-5FD750136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87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Read chapter 8</a:t>
            </a:r>
          </a:p>
          <a:p>
            <a:pPr>
              <a:lnSpc>
                <a:spcPct val="100000"/>
              </a:lnSpc>
            </a:pPr>
            <a:r>
              <a:rPr lang="en-US"/>
              <a:t>Project 3: questions?</a:t>
            </a:r>
          </a:p>
          <a:p>
            <a:pPr>
              <a:lnSpc>
                <a:spcPct val="100000"/>
              </a:lnSpc>
            </a:pPr>
            <a:r>
              <a:rPr lang="en-US"/>
              <a:t>In-class Lab 8 tomorrow</a:t>
            </a:r>
          </a:p>
          <a:p>
            <a:pPr marL="0" indent="0">
              <a:lnSpc>
                <a:spcPct val="100000"/>
              </a:lnSpc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 we talked about</a:t>
            </a:r>
          </a:p>
          <a:p>
            <a:pPr lvl="1">
              <a:tabLst>
                <a:tab pos="3205163" algn="l"/>
                <a:tab pos="5889625" algn="l"/>
              </a:tabLst>
            </a:pPr>
            <a:r>
              <a:rPr lang="en-US" sz="3200"/>
              <a:t>more arrays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000"/>
              <a:t>We can represent a deck of cards as an array of 52 items</a:t>
            </a:r>
          </a:p>
          <a:p>
            <a:pPr>
              <a:lnSpc>
                <a:spcPct val="100000"/>
              </a:lnSpc>
            </a:pPr>
            <a:r>
              <a:rPr lang="en-US" sz="3000"/>
              <a:t>One easy way is to make each item a </a:t>
            </a:r>
            <a:r>
              <a:rPr lang="en-US" sz="3000" b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3000"/>
              <a:t> giving the name of the card</a:t>
            </a:r>
          </a:p>
          <a:p>
            <a:pPr>
              <a:lnSpc>
                <a:spcPct val="100000"/>
              </a:lnSpc>
            </a:pPr>
            <a:r>
              <a:rPr lang="en-US" sz="3000"/>
              <a:t>We can extend the lab with cards and store each of these names in an array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0347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Shuffling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Using the swap code, we can do a random shuffling of a deck</a:t>
            </a:r>
          </a:p>
          <a:p>
            <a:pPr>
              <a:lnSpc>
                <a:spcPct val="100000"/>
              </a:lnSpc>
            </a:pPr>
            <a:r>
              <a:rPr lang="en-US" dirty="0"/>
              <a:t>To do so, we go through each element of the array, and randomly swap it with any of the later elements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657600"/>
            <a:ext cx="9905999" cy="259080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deck.length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exchange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+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Math.random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*		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deck.length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temp = deck[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deck[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 = deck[exchange];</a:t>
            </a: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deck[exchange] = temp;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857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Searching through an array is an important operation</a:t>
            </a:r>
          </a:p>
          <a:p>
            <a:r>
              <a:rPr lang="en-US" dirty="0"/>
              <a:t>The simplest way to do so is just linear search: check every element in the array</a:t>
            </a:r>
          </a:p>
          <a:p>
            <a:r>
              <a:rPr lang="en-US" dirty="0"/>
              <a:t>Searching and sorting are really key to all kinds of problems</a:t>
            </a:r>
          </a:p>
          <a:p>
            <a:r>
              <a:rPr lang="en-US" dirty="0"/>
              <a:t>We'll cover both topics in depth in a few weeks</a:t>
            </a:r>
          </a:p>
        </p:txBody>
      </p:sp>
    </p:spTree>
    <p:extLst>
      <p:ext uri="{BB962C8B-B14F-4D97-AF65-F5344CB8AC3E}">
        <p14:creationId xmlns:p14="http://schemas.microsoft.com/office/powerpoint/2010/main" val="233847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>
                <a:latin typeface="Courier New" pitchFamily="49" charset="0"/>
                <a:cs typeface="Courier New" pitchFamily="49" charset="0"/>
              </a:rPr>
              <a:t>StdDraw</a:t>
            </a:r>
            <a:endParaRPr lang="en-US" cap="none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StdDraw</a:t>
            </a:r>
            <a:r>
              <a:rPr lang="en-US" dirty="0"/>
              <a:t> is a library of Java code developed by Robert </a:t>
            </a:r>
            <a:r>
              <a:rPr lang="en-US" dirty="0" err="1"/>
              <a:t>Sedgewick</a:t>
            </a:r>
            <a:r>
              <a:rPr lang="en-US" dirty="0"/>
              <a:t> and Kevin Wayne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StdDraw</a:t>
            </a:r>
            <a:r>
              <a:rPr lang="en-US" dirty="0"/>
              <a:t> allows you to draw output on the screen easily</a:t>
            </a:r>
          </a:p>
          <a:p>
            <a:r>
              <a:rPr lang="en-US" dirty="0"/>
              <a:t>You can draw points, lines, and polygons in various colors</a:t>
            </a:r>
          </a:p>
          <a:p>
            <a:r>
              <a:rPr lang="en-US" dirty="0"/>
              <a:t>You can clear and resize the drawing area and even save the results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StdDraw</a:t>
            </a:r>
            <a:r>
              <a:rPr lang="en-US" dirty="0"/>
              <a:t> is not standard Java that everyone uses, but it's a nice tool for graphics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88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3819</TotalTime>
  <Words>724</Words>
  <Application>Microsoft Office PowerPoint</Application>
  <PresentationFormat>Widescreen</PresentationFormat>
  <Paragraphs>105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Tw Cen MT</vt:lpstr>
      <vt:lpstr>Courier New</vt:lpstr>
      <vt:lpstr>Circuit</vt:lpstr>
      <vt:lpstr>COMP 1600 Introduction to Programming</vt:lpstr>
      <vt:lpstr>PowerPoint Presentation</vt:lpstr>
      <vt:lpstr>PowerPoint Presentation</vt:lpstr>
      <vt:lpstr>Alerts</vt:lpstr>
      <vt:lpstr>Review</vt:lpstr>
      <vt:lpstr>Cards</vt:lpstr>
      <vt:lpstr>Shuffling Cards</vt:lpstr>
      <vt:lpstr>Searching</vt:lpstr>
      <vt:lpstr>StdDraw</vt:lpstr>
      <vt:lpstr>Lines and points</vt:lpstr>
      <vt:lpstr>Line and point methods</vt:lpstr>
      <vt:lpstr>Line example</vt:lpstr>
      <vt:lpstr>Who wants to take all that time to make a square?</vt:lpstr>
      <vt:lpstr>Shape methods</vt:lpstr>
      <vt:lpstr>Colors</vt:lpstr>
      <vt:lpstr>Screen saver?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105</cp:revision>
  <dcterms:created xsi:type="dcterms:W3CDTF">2001-05-01T04:07:56Z</dcterms:created>
  <dcterms:modified xsi:type="dcterms:W3CDTF">2025-10-04T21:49:53Z</dcterms:modified>
</cp:coreProperties>
</file>