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0" r:id="rId1"/>
  </p:sldMasterIdLst>
  <p:notesMasterIdLst>
    <p:notesMasterId r:id="rId13"/>
  </p:notesMasterIdLst>
  <p:sldIdLst>
    <p:sldId id="258" r:id="rId2"/>
    <p:sldId id="625" r:id="rId3"/>
    <p:sldId id="260" r:id="rId4"/>
    <p:sldId id="395" r:id="rId5"/>
    <p:sldId id="640" r:id="rId6"/>
    <p:sldId id="641" r:id="rId7"/>
    <p:sldId id="628" r:id="rId8"/>
    <p:sldId id="630" r:id="rId9"/>
    <p:sldId id="644" r:id="rId10"/>
    <p:sldId id="645" r:id="rId11"/>
    <p:sldId id="346" r:id="rId12"/>
  </p:sldIdLst>
  <p:sldSz cx="12192000" cy="6858000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Tw Cen MT" panose="020B0602020104020603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0974" autoAdjust="0"/>
  </p:normalViewPr>
  <p:slideViewPr>
    <p:cSldViewPr>
      <p:cViewPr varScale="1">
        <p:scale>
          <a:sx n="76" d="100"/>
          <a:sy n="76" d="100"/>
        </p:scale>
        <p:origin x="120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</p:spPr>
        <p:txBody>
          <a:bodyPr/>
          <a:lstStyle/>
          <a:p>
            <a:fld id="{6444479B-705B-4489-957E-7E8A228BDFA0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47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06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0467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92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21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55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C07B66AD-7C08-490A-ADA4-B47E10FB2407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7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5B95027-4255-49E7-9841-CD21BCC99996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87788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9F89F774-3FA6-43B8-9241-99959C8FD463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F9504452-5DCC-4FE2-A5C9-8A5EF6714D65}" type="datetime1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6AEEA9BA-4E8F-439E-BEA4-91FBA01E3F5F}" type="datetime1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9BE9870-3748-43AD-B547-02A075CB4A1D}" type="datetime1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558E7897-33C5-4F1A-9307-D068E37F3DC7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82E171BA-CC09-47C8-A6DF-F5C5CB59CEEC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312256"/>
            <a:ext cx="9905999" cy="505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4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494F-2895-818F-A5BA-833ED5359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477376" cy="2387600"/>
          </a:xfrm>
        </p:spPr>
        <p:txBody>
          <a:bodyPr/>
          <a:lstStyle/>
          <a:p>
            <a:r>
              <a:rPr lang="en-US"/>
              <a:t>COMP 1600</a:t>
            </a:r>
            <a:br>
              <a:rPr lang="en-US"/>
            </a:br>
            <a:r>
              <a:rPr lang="en-US"/>
              <a:t>Introduction to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4CF19-68BD-3962-780F-6DDE9D565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David J Stucki</a:t>
            </a:r>
          </a:p>
          <a:p>
            <a:r>
              <a:rPr lang="en-US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385504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727D0-0135-D068-034F-560D2BF5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 Quiz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BBC4D-528D-1AF8-567A-C4EDDCF1E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0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On Wednesday,</a:t>
            </a:r>
          </a:p>
          <a:p>
            <a:pPr lvl="1"/>
            <a:r>
              <a:rPr lang="en-US" sz="3200"/>
              <a:t>More array examples</a:t>
            </a:r>
          </a:p>
          <a:p>
            <a:pPr lvl="1"/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StdDraw</a:t>
            </a:r>
          </a:p>
        </p:txBody>
      </p:sp>
    </p:spTree>
    <p:extLst>
      <p:ext uri="{BB962C8B-B14F-4D97-AF65-F5344CB8AC3E}">
        <p14:creationId xmlns:p14="http://schemas.microsoft.com/office/powerpoint/2010/main" val="3413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F7D1E-EF0B-54D8-6395-85DE66284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9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B561-E3DC-F72F-B616-F9785B74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42DB-E5E5-88CE-CC69-4C92571A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Read chapter 8</a:t>
            </a:r>
          </a:p>
          <a:p>
            <a:pPr>
              <a:lnSpc>
                <a:spcPct val="100000"/>
              </a:lnSpc>
            </a:pPr>
            <a:r>
              <a:rPr lang="en-US"/>
              <a:t>Project 3: questions?</a:t>
            </a:r>
          </a:p>
          <a:p>
            <a:pPr lvl="1">
              <a:lnSpc>
                <a:spcPct val="100000"/>
              </a:lnSpc>
            </a:pPr>
            <a:r>
              <a:rPr lang="en-US"/>
              <a:t>Lab-day tomorrow is for P3</a:t>
            </a:r>
          </a:p>
          <a:p>
            <a:pPr>
              <a:lnSpc>
                <a:spcPct val="100000"/>
              </a:lnSpc>
            </a:pPr>
            <a:r>
              <a:rPr lang="en-US"/>
              <a:t>Thursday will be In-class Lab 8</a:t>
            </a:r>
          </a:p>
          <a:p>
            <a:pPr marL="0" indent="0">
              <a:lnSpc>
                <a:spcPct val="100000"/>
              </a:lnSpc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2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0B7F-5E13-07C3-8309-C0C7ECFDA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6B48-39E6-913D-8C1D-A1962BDA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F379-43EA-2015-49C9-53A0B4D1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r>
              <a:rPr lang="en-US" sz="3600"/>
              <a:t>Last time we talked about</a:t>
            </a:r>
          </a:p>
          <a:p>
            <a:pPr lvl="1">
              <a:tabLst>
                <a:tab pos="3205163" algn="l"/>
                <a:tab pos="5889625" algn="l"/>
              </a:tabLst>
            </a:pPr>
            <a:r>
              <a:rPr lang="en-US" sz="3200"/>
              <a:t>sound</a:t>
            </a:r>
          </a:p>
        </p:txBody>
      </p:sp>
    </p:spTree>
    <p:extLst>
      <p:ext uri="{BB962C8B-B14F-4D97-AF65-F5344CB8AC3E}">
        <p14:creationId xmlns:p14="http://schemas.microsoft.com/office/powerpoint/2010/main" val="10482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Recently, we showed you how to add a set of numbers together as they were input by a user</a:t>
            </a:r>
          </a:p>
          <a:p>
            <a:r>
              <a:rPr lang="en-US" dirty="0"/>
              <a:t>Although this is a useful technique, not every operation is possible</a:t>
            </a:r>
          </a:p>
          <a:p>
            <a:r>
              <a:rPr lang="en-US" dirty="0"/>
              <a:t>We can find the sum or the average of the numbers because we only need to see the numbers once</a:t>
            </a:r>
          </a:p>
          <a:p>
            <a:r>
              <a:rPr lang="en-US" dirty="0"/>
              <a:t>What operation needs to see the numbers more than once?</a:t>
            </a:r>
          </a:p>
        </p:txBody>
      </p:sp>
    </p:spTree>
    <p:extLst>
      <p:ext uri="{BB962C8B-B14F-4D97-AF65-F5344CB8AC3E}">
        <p14:creationId xmlns:p14="http://schemas.microsoft.com/office/powerpoint/2010/main" val="175070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Variance is a measurement of how spread out numbers are from their mean</a:t>
                </a:r>
              </a:p>
              <a:p>
                <a:r>
                  <a:rPr lang="en-US" dirty="0"/>
                  <a:t>One way to calculate it requires that we find the mean first</a:t>
                </a:r>
              </a:p>
              <a:p>
                <a:r>
                  <a:rPr lang="en-US" dirty="0"/>
                  <a:t>The formula is: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b="1" i="1" dirty="0"/>
                  <a:t>N</a:t>
                </a:r>
                <a:r>
                  <a:rPr lang="en-US" dirty="0"/>
                  <a:t> is the number of elements, </a:t>
                </a:r>
                <a:r>
                  <a:rPr lang="en-US" b="1" i="1" dirty="0"/>
                  <a:t>x</a:t>
                </a:r>
                <a:r>
                  <a:rPr lang="en-US" b="1" i="1" baseline="-25000" dirty="0"/>
                  <a:t>i</a:t>
                </a:r>
                <a:r>
                  <a:rPr lang="en-US" dirty="0"/>
                  <a:t> is the </a:t>
                </a:r>
                <a:r>
                  <a:rPr lang="en-US" b="1" i="1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element, and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1" smtClean="0">
                            <a:latin typeface="+mj-lt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/>
                  <a:t> is the mean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85" t="-3253" r="-2462" b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927475" y="3657600"/>
          <a:ext cx="4378325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8960" imgH="419040" progId="Equation.3">
                  <p:embed/>
                </p:oleObj>
              </mc:Choice>
              <mc:Fallback>
                <p:oleObj name="Equation" r:id="rId3" imgW="1218960" imgH="4190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475" y="3657600"/>
                        <a:ext cx="4378325" cy="150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variance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Given an array of doubles called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numbers</a:t>
            </a:r>
            <a:r>
              <a:rPr lang="en-US" dirty="0"/>
              <a:t>, here's the code for finding their variance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2514600"/>
            <a:ext cx="9905999" cy="426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average = 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variance = 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numbers.length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 ++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average += numbers[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average /=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numbers.length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0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numbers.length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 ++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temp = numbers[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– average;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variance += temp*temp;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variance /=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numbers.length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749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21770"/>
            <a:ext cx="6096000" cy="52076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Swapping the values of two variables is a fundamental operation in programming</a:t>
            </a:r>
          </a:p>
          <a:p>
            <a:r>
              <a:rPr lang="en-US" dirty="0"/>
              <a:t>The simplest way to swap two variables involves using a third variable as a temporary location</a:t>
            </a:r>
          </a:p>
          <a:p>
            <a:r>
              <a:rPr lang="en-US" dirty="0"/>
              <a:t>Think about what you would do if you had two flasks of chemicals and you wanted to switch their contents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1F674CC-9564-4A94-B5F5-F69A2443BBE7}"/>
              </a:ext>
            </a:extLst>
          </p:cNvPr>
          <p:cNvGrpSpPr/>
          <p:nvPr/>
        </p:nvGrpSpPr>
        <p:grpSpPr>
          <a:xfrm>
            <a:off x="7303486" y="1371600"/>
            <a:ext cx="4031262" cy="1258616"/>
            <a:chOff x="7303486" y="1752600"/>
            <a:chExt cx="4031262" cy="12586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0B966B-ECD1-4F13-BF3B-CFF7EB2F0B86}"/>
                </a:ext>
              </a:extLst>
            </p:cNvPr>
            <p:cNvGrpSpPr/>
            <p:nvPr/>
          </p:nvGrpSpPr>
          <p:grpSpPr>
            <a:xfrm>
              <a:off x="8915400" y="1758488"/>
              <a:ext cx="971548" cy="1252728"/>
              <a:chOff x="6800847" y="2342648"/>
              <a:chExt cx="1409701" cy="215315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0EA4DF3-FEE8-403D-85BA-4B2E2190B699}"/>
                  </a:ext>
                </a:extLst>
              </p:cNvPr>
              <p:cNvSpPr/>
              <p:nvPr/>
            </p:nvSpPr>
            <p:spPr>
              <a:xfrm>
                <a:off x="6819899" y="4191000"/>
                <a:ext cx="1371601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rapezoid 3">
                <a:extLst>
                  <a:ext uri="{FF2B5EF4-FFF2-40B4-BE49-F238E27FC236}">
                    <a16:creationId xmlns:a16="http://schemas.microsoft.com/office/drawing/2014/main" id="{5794D97E-E49B-42B8-99E9-4FD141B57C54}"/>
                  </a:ext>
                </a:extLst>
              </p:cNvPr>
              <p:cNvSpPr/>
              <p:nvPr/>
            </p:nvSpPr>
            <p:spPr>
              <a:xfrm>
                <a:off x="6800847" y="3200400"/>
                <a:ext cx="1409701" cy="1295398"/>
              </a:xfrm>
              <a:custGeom>
                <a:avLst/>
                <a:gdLst>
                  <a:gd name="connsiteX0" fmla="*/ 0 w 1447800"/>
                  <a:gd name="connsiteY0" fmla="*/ 1229225 h 1229225"/>
                  <a:gd name="connsiteX1" fmla="*/ 491297 w 1447800"/>
                  <a:gd name="connsiteY1" fmla="*/ 0 h 1229225"/>
                  <a:gd name="connsiteX2" fmla="*/ 956503 w 1447800"/>
                  <a:gd name="connsiteY2" fmla="*/ 0 h 1229225"/>
                  <a:gd name="connsiteX3" fmla="*/ 1447800 w 1447800"/>
                  <a:gd name="connsiteY3" fmla="*/ 1229225 h 1229225"/>
                  <a:gd name="connsiteX4" fmla="*/ 0 w 1447800"/>
                  <a:gd name="connsiteY4" fmla="*/ 1229225 h 1229225"/>
                  <a:gd name="connsiteX0" fmla="*/ 31407 w 1479207"/>
                  <a:gd name="connsiteY0" fmla="*/ 1229225 h 1382878"/>
                  <a:gd name="connsiteX1" fmla="*/ 522704 w 1479207"/>
                  <a:gd name="connsiteY1" fmla="*/ 0 h 1382878"/>
                  <a:gd name="connsiteX2" fmla="*/ 987910 w 1479207"/>
                  <a:gd name="connsiteY2" fmla="*/ 0 h 1382878"/>
                  <a:gd name="connsiteX3" fmla="*/ 1479207 w 1479207"/>
                  <a:gd name="connsiteY3" fmla="*/ 1229225 h 1382878"/>
                  <a:gd name="connsiteX4" fmla="*/ 31407 w 1479207"/>
                  <a:gd name="connsiteY4" fmla="*/ 1229225 h 1382878"/>
                  <a:gd name="connsiteX0" fmla="*/ 31407 w 1510614"/>
                  <a:gd name="connsiteY0" fmla="*/ 1229225 h 1382878"/>
                  <a:gd name="connsiteX1" fmla="*/ 522704 w 1510614"/>
                  <a:gd name="connsiteY1" fmla="*/ 0 h 1382878"/>
                  <a:gd name="connsiteX2" fmla="*/ 987910 w 1510614"/>
                  <a:gd name="connsiteY2" fmla="*/ 0 h 1382878"/>
                  <a:gd name="connsiteX3" fmla="*/ 1479207 w 1510614"/>
                  <a:gd name="connsiteY3" fmla="*/ 1229225 h 1382878"/>
                  <a:gd name="connsiteX4" fmla="*/ 31407 w 1510614"/>
                  <a:gd name="connsiteY4" fmla="*/ 1229225 h 138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0614" h="1382878">
                    <a:moveTo>
                      <a:pt x="31407" y="1229225"/>
                    </a:moveTo>
                    <a:cubicBezTo>
                      <a:pt x="-128010" y="1024354"/>
                      <a:pt x="363287" y="204871"/>
                      <a:pt x="522704" y="0"/>
                    </a:cubicBezTo>
                    <a:lnTo>
                      <a:pt x="987910" y="0"/>
                    </a:lnTo>
                    <a:cubicBezTo>
                      <a:pt x="1147327" y="204871"/>
                      <a:pt x="1638624" y="1024354"/>
                      <a:pt x="1479207" y="1229225"/>
                    </a:cubicBezTo>
                    <a:cubicBezTo>
                      <a:pt x="1319790" y="1434096"/>
                      <a:pt x="190824" y="1434096"/>
                      <a:pt x="31407" y="1229225"/>
                    </a:cubicBezTo>
                    <a:close/>
                  </a:path>
                </a:pathLst>
              </a:custGeom>
              <a:solidFill>
                <a:srgbClr val="4F81BD">
                  <a:alpha val="89804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x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40BFE37-60AA-4844-9ABE-008DDD7983E3}"/>
                  </a:ext>
                </a:extLst>
              </p:cNvPr>
              <p:cNvSpPr/>
              <p:nvPr/>
            </p:nvSpPr>
            <p:spPr>
              <a:xfrm>
                <a:off x="7296149" y="2438403"/>
                <a:ext cx="419100" cy="761999"/>
              </a:xfrm>
              <a:prstGeom prst="rect">
                <a:avLst/>
              </a:prstGeom>
              <a:gradFill flip="none" rotWithShape="1">
                <a:gsLst>
                  <a:gs pos="50000">
                    <a:schemeClr val="accent1">
                      <a:alpha val="90000"/>
                    </a:schemeClr>
                  </a:gs>
                  <a:gs pos="6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139E349-090D-4409-8D57-E469C5F3CF83}"/>
                  </a:ext>
                </a:extLst>
              </p:cNvPr>
              <p:cNvSpPr/>
              <p:nvPr/>
            </p:nvSpPr>
            <p:spPr>
              <a:xfrm>
                <a:off x="7248524" y="2342648"/>
                <a:ext cx="514349" cy="8623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62842B2-A255-426C-9808-16BCE65BF102}"/>
                </a:ext>
              </a:extLst>
            </p:cNvPr>
            <p:cNvGrpSpPr/>
            <p:nvPr/>
          </p:nvGrpSpPr>
          <p:grpSpPr>
            <a:xfrm>
              <a:off x="10363200" y="1752601"/>
              <a:ext cx="971548" cy="1252728"/>
              <a:chOff x="6800847" y="2342648"/>
              <a:chExt cx="1409701" cy="215315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34DA32-8607-4A30-82B0-D4DE5A057DA4}"/>
                  </a:ext>
                </a:extLst>
              </p:cNvPr>
              <p:cNvSpPr/>
              <p:nvPr/>
            </p:nvSpPr>
            <p:spPr>
              <a:xfrm>
                <a:off x="6819899" y="4191000"/>
                <a:ext cx="1371601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rapezoid 3">
                <a:extLst>
                  <a:ext uri="{FF2B5EF4-FFF2-40B4-BE49-F238E27FC236}">
                    <a16:creationId xmlns:a16="http://schemas.microsoft.com/office/drawing/2014/main" id="{3D52D02B-ECB5-4CBF-A180-5F19BD7B077A}"/>
                  </a:ext>
                </a:extLst>
              </p:cNvPr>
              <p:cNvSpPr/>
              <p:nvPr/>
            </p:nvSpPr>
            <p:spPr>
              <a:xfrm>
                <a:off x="6800847" y="3200400"/>
                <a:ext cx="1409701" cy="1295398"/>
              </a:xfrm>
              <a:custGeom>
                <a:avLst/>
                <a:gdLst>
                  <a:gd name="connsiteX0" fmla="*/ 0 w 1447800"/>
                  <a:gd name="connsiteY0" fmla="*/ 1229225 h 1229225"/>
                  <a:gd name="connsiteX1" fmla="*/ 491297 w 1447800"/>
                  <a:gd name="connsiteY1" fmla="*/ 0 h 1229225"/>
                  <a:gd name="connsiteX2" fmla="*/ 956503 w 1447800"/>
                  <a:gd name="connsiteY2" fmla="*/ 0 h 1229225"/>
                  <a:gd name="connsiteX3" fmla="*/ 1447800 w 1447800"/>
                  <a:gd name="connsiteY3" fmla="*/ 1229225 h 1229225"/>
                  <a:gd name="connsiteX4" fmla="*/ 0 w 1447800"/>
                  <a:gd name="connsiteY4" fmla="*/ 1229225 h 1229225"/>
                  <a:gd name="connsiteX0" fmla="*/ 31407 w 1479207"/>
                  <a:gd name="connsiteY0" fmla="*/ 1229225 h 1382878"/>
                  <a:gd name="connsiteX1" fmla="*/ 522704 w 1479207"/>
                  <a:gd name="connsiteY1" fmla="*/ 0 h 1382878"/>
                  <a:gd name="connsiteX2" fmla="*/ 987910 w 1479207"/>
                  <a:gd name="connsiteY2" fmla="*/ 0 h 1382878"/>
                  <a:gd name="connsiteX3" fmla="*/ 1479207 w 1479207"/>
                  <a:gd name="connsiteY3" fmla="*/ 1229225 h 1382878"/>
                  <a:gd name="connsiteX4" fmla="*/ 31407 w 1479207"/>
                  <a:gd name="connsiteY4" fmla="*/ 1229225 h 1382878"/>
                  <a:gd name="connsiteX0" fmla="*/ 31407 w 1510614"/>
                  <a:gd name="connsiteY0" fmla="*/ 1229225 h 1382878"/>
                  <a:gd name="connsiteX1" fmla="*/ 522704 w 1510614"/>
                  <a:gd name="connsiteY1" fmla="*/ 0 h 1382878"/>
                  <a:gd name="connsiteX2" fmla="*/ 987910 w 1510614"/>
                  <a:gd name="connsiteY2" fmla="*/ 0 h 1382878"/>
                  <a:gd name="connsiteX3" fmla="*/ 1479207 w 1510614"/>
                  <a:gd name="connsiteY3" fmla="*/ 1229225 h 1382878"/>
                  <a:gd name="connsiteX4" fmla="*/ 31407 w 1510614"/>
                  <a:gd name="connsiteY4" fmla="*/ 1229225 h 138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0614" h="1382878">
                    <a:moveTo>
                      <a:pt x="31407" y="1229225"/>
                    </a:moveTo>
                    <a:cubicBezTo>
                      <a:pt x="-128010" y="1024354"/>
                      <a:pt x="363287" y="204871"/>
                      <a:pt x="522704" y="0"/>
                    </a:cubicBezTo>
                    <a:lnTo>
                      <a:pt x="987910" y="0"/>
                    </a:lnTo>
                    <a:cubicBezTo>
                      <a:pt x="1147327" y="204871"/>
                      <a:pt x="1638624" y="1024354"/>
                      <a:pt x="1479207" y="1229225"/>
                    </a:cubicBezTo>
                    <a:cubicBezTo>
                      <a:pt x="1319790" y="1434096"/>
                      <a:pt x="190824" y="1434096"/>
                      <a:pt x="31407" y="1229225"/>
                    </a:cubicBezTo>
                    <a:close/>
                  </a:path>
                </a:pathLst>
              </a:custGeom>
              <a:solidFill>
                <a:schemeClr val="accent2">
                  <a:alpha val="89804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F41C89-1664-4747-BDB0-BEEBAC6B092A}"/>
                  </a:ext>
                </a:extLst>
              </p:cNvPr>
              <p:cNvSpPr/>
              <p:nvPr/>
            </p:nvSpPr>
            <p:spPr>
              <a:xfrm>
                <a:off x="7296149" y="2438403"/>
                <a:ext cx="419100" cy="761999"/>
              </a:xfrm>
              <a:prstGeom prst="rect">
                <a:avLst/>
              </a:prstGeom>
              <a:gradFill flip="none" rotWithShape="1">
                <a:gsLst>
                  <a:gs pos="50000">
                    <a:schemeClr val="accent2"/>
                  </a:gs>
                  <a:gs pos="60000">
                    <a:schemeClr val="accent2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574F305-8319-4A5D-B7B3-FF7309546DB6}"/>
                  </a:ext>
                </a:extLst>
              </p:cNvPr>
              <p:cNvSpPr/>
              <p:nvPr/>
            </p:nvSpPr>
            <p:spPr>
              <a:xfrm>
                <a:off x="7248524" y="2342648"/>
                <a:ext cx="514349" cy="8623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58FF0C-F21A-4BB4-97FA-C3BF890235FE}"/>
                </a:ext>
              </a:extLst>
            </p:cNvPr>
            <p:cNvGrpSpPr/>
            <p:nvPr/>
          </p:nvGrpSpPr>
          <p:grpSpPr>
            <a:xfrm>
              <a:off x="7303486" y="1752600"/>
              <a:ext cx="971548" cy="1252728"/>
              <a:chOff x="6800847" y="2342648"/>
              <a:chExt cx="1409701" cy="2153152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9AE760-EE48-44E0-9E84-9516CD6A2B50}"/>
                  </a:ext>
                </a:extLst>
              </p:cNvPr>
              <p:cNvSpPr/>
              <p:nvPr/>
            </p:nvSpPr>
            <p:spPr>
              <a:xfrm>
                <a:off x="6819899" y="4191000"/>
                <a:ext cx="1371601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rapezoid 3">
                <a:extLst>
                  <a:ext uri="{FF2B5EF4-FFF2-40B4-BE49-F238E27FC236}">
                    <a16:creationId xmlns:a16="http://schemas.microsoft.com/office/drawing/2014/main" id="{14D3B55D-781E-47EA-81BA-764D27B4C897}"/>
                  </a:ext>
                </a:extLst>
              </p:cNvPr>
              <p:cNvSpPr/>
              <p:nvPr/>
            </p:nvSpPr>
            <p:spPr>
              <a:xfrm>
                <a:off x="6800847" y="3200400"/>
                <a:ext cx="1409701" cy="1295398"/>
              </a:xfrm>
              <a:custGeom>
                <a:avLst/>
                <a:gdLst>
                  <a:gd name="connsiteX0" fmla="*/ 0 w 1447800"/>
                  <a:gd name="connsiteY0" fmla="*/ 1229225 h 1229225"/>
                  <a:gd name="connsiteX1" fmla="*/ 491297 w 1447800"/>
                  <a:gd name="connsiteY1" fmla="*/ 0 h 1229225"/>
                  <a:gd name="connsiteX2" fmla="*/ 956503 w 1447800"/>
                  <a:gd name="connsiteY2" fmla="*/ 0 h 1229225"/>
                  <a:gd name="connsiteX3" fmla="*/ 1447800 w 1447800"/>
                  <a:gd name="connsiteY3" fmla="*/ 1229225 h 1229225"/>
                  <a:gd name="connsiteX4" fmla="*/ 0 w 1447800"/>
                  <a:gd name="connsiteY4" fmla="*/ 1229225 h 1229225"/>
                  <a:gd name="connsiteX0" fmla="*/ 31407 w 1479207"/>
                  <a:gd name="connsiteY0" fmla="*/ 1229225 h 1382878"/>
                  <a:gd name="connsiteX1" fmla="*/ 522704 w 1479207"/>
                  <a:gd name="connsiteY1" fmla="*/ 0 h 1382878"/>
                  <a:gd name="connsiteX2" fmla="*/ 987910 w 1479207"/>
                  <a:gd name="connsiteY2" fmla="*/ 0 h 1382878"/>
                  <a:gd name="connsiteX3" fmla="*/ 1479207 w 1479207"/>
                  <a:gd name="connsiteY3" fmla="*/ 1229225 h 1382878"/>
                  <a:gd name="connsiteX4" fmla="*/ 31407 w 1479207"/>
                  <a:gd name="connsiteY4" fmla="*/ 1229225 h 1382878"/>
                  <a:gd name="connsiteX0" fmla="*/ 31407 w 1510614"/>
                  <a:gd name="connsiteY0" fmla="*/ 1229225 h 1382878"/>
                  <a:gd name="connsiteX1" fmla="*/ 522704 w 1510614"/>
                  <a:gd name="connsiteY1" fmla="*/ 0 h 1382878"/>
                  <a:gd name="connsiteX2" fmla="*/ 987910 w 1510614"/>
                  <a:gd name="connsiteY2" fmla="*/ 0 h 1382878"/>
                  <a:gd name="connsiteX3" fmla="*/ 1479207 w 1510614"/>
                  <a:gd name="connsiteY3" fmla="*/ 1229225 h 1382878"/>
                  <a:gd name="connsiteX4" fmla="*/ 31407 w 1510614"/>
                  <a:gd name="connsiteY4" fmla="*/ 1229225 h 138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0614" h="1382878">
                    <a:moveTo>
                      <a:pt x="31407" y="1229225"/>
                    </a:moveTo>
                    <a:cubicBezTo>
                      <a:pt x="-128010" y="1024354"/>
                      <a:pt x="363287" y="204871"/>
                      <a:pt x="522704" y="0"/>
                    </a:cubicBezTo>
                    <a:lnTo>
                      <a:pt x="987910" y="0"/>
                    </a:lnTo>
                    <a:cubicBezTo>
                      <a:pt x="1147327" y="204871"/>
                      <a:pt x="1638624" y="1024354"/>
                      <a:pt x="1479207" y="1229225"/>
                    </a:cubicBezTo>
                    <a:cubicBezTo>
                      <a:pt x="1319790" y="1434096"/>
                      <a:pt x="190824" y="1434096"/>
                      <a:pt x="31407" y="122922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89804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temp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B50BF8D-74AA-4BE2-BC0A-F82347E452F7}"/>
                  </a:ext>
                </a:extLst>
              </p:cNvPr>
              <p:cNvSpPr/>
              <p:nvPr/>
            </p:nvSpPr>
            <p:spPr>
              <a:xfrm>
                <a:off x="7296149" y="2438403"/>
                <a:ext cx="419100" cy="761999"/>
              </a:xfrm>
              <a:prstGeom prst="rect">
                <a:avLst/>
              </a:prstGeom>
              <a:solidFill>
                <a:schemeClr val="bg1">
                  <a:lumMod val="85000"/>
                  <a:alpha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F79C0E25-78B0-4713-95CC-7DB41A9C5873}"/>
                  </a:ext>
                </a:extLst>
              </p:cNvPr>
              <p:cNvSpPr/>
              <p:nvPr/>
            </p:nvSpPr>
            <p:spPr>
              <a:xfrm>
                <a:off x="7248524" y="2342648"/>
                <a:ext cx="514349" cy="8623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Arrow: Left 21">
              <a:extLst>
                <a:ext uri="{FF2B5EF4-FFF2-40B4-BE49-F238E27FC236}">
                  <a16:creationId xmlns:a16="http://schemas.microsoft.com/office/drawing/2014/main" id="{EE45ECF9-D30E-491F-AA9B-52A870ED97E0}"/>
                </a:ext>
              </a:extLst>
            </p:cNvPr>
            <p:cNvSpPr/>
            <p:nvPr/>
          </p:nvSpPr>
          <p:spPr>
            <a:xfrm>
              <a:off x="8381357" y="2251650"/>
              <a:ext cx="288838" cy="235691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4CE65E9-010F-4E27-8640-7241FD6996B7}"/>
              </a:ext>
            </a:extLst>
          </p:cNvPr>
          <p:cNvGrpSpPr/>
          <p:nvPr/>
        </p:nvGrpSpPr>
        <p:grpSpPr>
          <a:xfrm>
            <a:off x="7303486" y="2971800"/>
            <a:ext cx="4031262" cy="1302718"/>
            <a:chOff x="7303486" y="3352800"/>
            <a:chExt cx="4031262" cy="130271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1F0725F-3560-497B-974E-E9A115F83243}"/>
                </a:ext>
              </a:extLst>
            </p:cNvPr>
            <p:cNvGrpSpPr/>
            <p:nvPr/>
          </p:nvGrpSpPr>
          <p:grpSpPr>
            <a:xfrm>
              <a:off x="8902272" y="3352800"/>
              <a:ext cx="971548" cy="1252728"/>
              <a:chOff x="6800847" y="2342648"/>
              <a:chExt cx="1409701" cy="215315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E495843-69C2-4313-99D2-B53E67ABFFE5}"/>
                  </a:ext>
                </a:extLst>
              </p:cNvPr>
              <p:cNvSpPr/>
              <p:nvPr/>
            </p:nvSpPr>
            <p:spPr>
              <a:xfrm>
                <a:off x="6819899" y="4191000"/>
                <a:ext cx="1371601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rapezoid 3">
                <a:extLst>
                  <a:ext uri="{FF2B5EF4-FFF2-40B4-BE49-F238E27FC236}">
                    <a16:creationId xmlns:a16="http://schemas.microsoft.com/office/drawing/2014/main" id="{EB59F557-60FB-4BDF-AFAD-7BA8C45CCB16}"/>
                  </a:ext>
                </a:extLst>
              </p:cNvPr>
              <p:cNvSpPr/>
              <p:nvPr/>
            </p:nvSpPr>
            <p:spPr>
              <a:xfrm>
                <a:off x="6800847" y="3200400"/>
                <a:ext cx="1409701" cy="1295398"/>
              </a:xfrm>
              <a:custGeom>
                <a:avLst/>
                <a:gdLst>
                  <a:gd name="connsiteX0" fmla="*/ 0 w 1447800"/>
                  <a:gd name="connsiteY0" fmla="*/ 1229225 h 1229225"/>
                  <a:gd name="connsiteX1" fmla="*/ 491297 w 1447800"/>
                  <a:gd name="connsiteY1" fmla="*/ 0 h 1229225"/>
                  <a:gd name="connsiteX2" fmla="*/ 956503 w 1447800"/>
                  <a:gd name="connsiteY2" fmla="*/ 0 h 1229225"/>
                  <a:gd name="connsiteX3" fmla="*/ 1447800 w 1447800"/>
                  <a:gd name="connsiteY3" fmla="*/ 1229225 h 1229225"/>
                  <a:gd name="connsiteX4" fmla="*/ 0 w 1447800"/>
                  <a:gd name="connsiteY4" fmla="*/ 1229225 h 1229225"/>
                  <a:gd name="connsiteX0" fmla="*/ 31407 w 1479207"/>
                  <a:gd name="connsiteY0" fmla="*/ 1229225 h 1382878"/>
                  <a:gd name="connsiteX1" fmla="*/ 522704 w 1479207"/>
                  <a:gd name="connsiteY1" fmla="*/ 0 h 1382878"/>
                  <a:gd name="connsiteX2" fmla="*/ 987910 w 1479207"/>
                  <a:gd name="connsiteY2" fmla="*/ 0 h 1382878"/>
                  <a:gd name="connsiteX3" fmla="*/ 1479207 w 1479207"/>
                  <a:gd name="connsiteY3" fmla="*/ 1229225 h 1382878"/>
                  <a:gd name="connsiteX4" fmla="*/ 31407 w 1479207"/>
                  <a:gd name="connsiteY4" fmla="*/ 1229225 h 1382878"/>
                  <a:gd name="connsiteX0" fmla="*/ 31407 w 1510614"/>
                  <a:gd name="connsiteY0" fmla="*/ 1229225 h 1382878"/>
                  <a:gd name="connsiteX1" fmla="*/ 522704 w 1510614"/>
                  <a:gd name="connsiteY1" fmla="*/ 0 h 1382878"/>
                  <a:gd name="connsiteX2" fmla="*/ 987910 w 1510614"/>
                  <a:gd name="connsiteY2" fmla="*/ 0 h 1382878"/>
                  <a:gd name="connsiteX3" fmla="*/ 1479207 w 1510614"/>
                  <a:gd name="connsiteY3" fmla="*/ 1229225 h 1382878"/>
                  <a:gd name="connsiteX4" fmla="*/ 31407 w 1510614"/>
                  <a:gd name="connsiteY4" fmla="*/ 1229225 h 138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0614" h="1382878">
                    <a:moveTo>
                      <a:pt x="31407" y="1229225"/>
                    </a:moveTo>
                    <a:cubicBezTo>
                      <a:pt x="-128010" y="1024354"/>
                      <a:pt x="363287" y="204871"/>
                      <a:pt x="522704" y="0"/>
                    </a:cubicBezTo>
                    <a:lnTo>
                      <a:pt x="987910" y="0"/>
                    </a:lnTo>
                    <a:cubicBezTo>
                      <a:pt x="1147327" y="204871"/>
                      <a:pt x="1638624" y="1024354"/>
                      <a:pt x="1479207" y="1229225"/>
                    </a:cubicBezTo>
                    <a:cubicBezTo>
                      <a:pt x="1319790" y="1434096"/>
                      <a:pt x="190824" y="1434096"/>
                      <a:pt x="31407" y="1229225"/>
                    </a:cubicBezTo>
                    <a:close/>
                  </a:path>
                </a:pathLst>
              </a:custGeom>
              <a:solidFill>
                <a:schemeClr val="accent2">
                  <a:alpha val="89804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y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1217710-A0CC-412D-84B3-327746CF47A4}"/>
                  </a:ext>
                </a:extLst>
              </p:cNvPr>
              <p:cNvSpPr/>
              <p:nvPr/>
            </p:nvSpPr>
            <p:spPr>
              <a:xfrm>
                <a:off x="7296149" y="2438403"/>
                <a:ext cx="419100" cy="761999"/>
              </a:xfrm>
              <a:prstGeom prst="rect">
                <a:avLst/>
              </a:prstGeom>
              <a:gradFill flip="none" rotWithShape="1">
                <a:gsLst>
                  <a:gs pos="50000">
                    <a:schemeClr val="accent2"/>
                  </a:gs>
                  <a:gs pos="60000">
                    <a:schemeClr val="accent2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E834671E-65F6-442B-8FF8-B8D185CEC461}"/>
                  </a:ext>
                </a:extLst>
              </p:cNvPr>
              <p:cNvSpPr/>
              <p:nvPr/>
            </p:nvSpPr>
            <p:spPr>
              <a:xfrm>
                <a:off x="7248524" y="2342648"/>
                <a:ext cx="514349" cy="8623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Arrow: Left 40">
              <a:extLst>
                <a:ext uri="{FF2B5EF4-FFF2-40B4-BE49-F238E27FC236}">
                  <a16:creationId xmlns:a16="http://schemas.microsoft.com/office/drawing/2014/main" id="{34161D6F-9479-405B-BD1F-AA254DE0E06C}"/>
                </a:ext>
              </a:extLst>
            </p:cNvPr>
            <p:cNvSpPr/>
            <p:nvPr/>
          </p:nvSpPr>
          <p:spPr>
            <a:xfrm>
              <a:off x="8381357" y="3832081"/>
              <a:ext cx="288838" cy="235691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BAF89D3-891C-4F2E-A379-72ED44BE6F32}"/>
                </a:ext>
              </a:extLst>
            </p:cNvPr>
            <p:cNvGrpSpPr/>
            <p:nvPr/>
          </p:nvGrpSpPr>
          <p:grpSpPr>
            <a:xfrm>
              <a:off x="10363200" y="3402790"/>
              <a:ext cx="971548" cy="1252728"/>
              <a:chOff x="6800847" y="2342648"/>
              <a:chExt cx="1409701" cy="2153152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C80B173-B135-4DDC-916F-487B6B5A747F}"/>
                  </a:ext>
                </a:extLst>
              </p:cNvPr>
              <p:cNvSpPr/>
              <p:nvPr/>
            </p:nvSpPr>
            <p:spPr>
              <a:xfrm>
                <a:off x="6819899" y="4191000"/>
                <a:ext cx="1371601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rapezoid 3">
                <a:extLst>
                  <a:ext uri="{FF2B5EF4-FFF2-40B4-BE49-F238E27FC236}">
                    <a16:creationId xmlns:a16="http://schemas.microsoft.com/office/drawing/2014/main" id="{165B1EF3-3C10-4CE3-9C0C-26E6C5106302}"/>
                  </a:ext>
                </a:extLst>
              </p:cNvPr>
              <p:cNvSpPr/>
              <p:nvPr/>
            </p:nvSpPr>
            <p:spPr>
              <a:xfrm>
                <a:off x="6800847" y="3200400"/>
                <a:ext cx="1409701" cy="1295398"/>
              </a:xfrm>
              <a:custGeom>
                <a:avLst/>
                <a:gdLst>
                  <a:gd name="connsiteX0" fmla="*/ 0 w 1447800"/>
                  <a:gd name="connsiteY0" fmla="*/ 1229225 h 1229225"/>
                  <a:gd name="connsiteX1" fmla="*/ 491297 w 1447800"/>
                  <a:gd name="connsiteY1" fmla="*/ 0 h 1229225"/>
                  <a:gd name="connsiteX2" fmla="*/ 956503 w 1447800"/>
                  <a:gd name="connsiteY2" fmla="*/ 0 h 1229225"/>
                  <a:gd name="connsiteX3" fmla="*/ 1447800 w 1447800"/>
                  <a:gd name="connsiteY3" fmla="*/ 1229225 h 1229225"/>
                  <a:gd name="connsiteX4" fmla="*/ 0 w 1447800"/>
                  <a:gd name="connsiteY4" fmla="*/ 1229225 h 1229225"/>
                  <a:gd name="connsiteX0" fmla="*/ 31407 w 1479207"/>
                  <a:gd name="connsiteY0" fmla="*/ 1229225 h 1382878"/>
                  <a:gd name="connsiteX1" fmla="*/ 522704 w 1479207"/>
                  <a:gd name="connsiteY1" fmla="*/ 0 h 1382878"/>
                  <a:gd name="connsiteX2" fmla="*/ 987910 w 1479207"/>
                  <a:gd name="connsiteY2" fmla="*/ 0 h 1382878"/>
                  <a:gd name="connsiteX3" fmla="*/ 1479207 w 1479207"/>
                  <a:gd name="connsiteY3" fmla="*/ 1229225 h 1382878"/>
                  <a:gd name="connsiteX4" fmla="*/ 31407 w 1479207"/>
                  <a:gd name="connsiteY4" fmla="*/ 1229225 h 1382878"/>
                  <a:gd name="connsiteX0" fmla="*/ 31407 w 1510614"/>
                  <a:gd name="connsiteY0" fmla="*/ 1229225 h 1382878"/>
                  <a:gd name="connsiteX1" fmla="*/ 522704 w 1510614"/>
                  <a:gd name="connsiteY1" fmla="*/ 0 h 1382878"/>
                  <a:gd name="connsiteX2" fmla="*/ 987910 w 1510614"/>
                  <a:gd name="connsiteY2" fmla="*/ 0 h 1382878"/>
                  <a:gd name="connsiteX3" fmla="*/ 1479207 w 1510614"/>
                  <a:gd name="connsiteY3" fmla="*/ 1229225 h 1382878"/>
                  <a:gd name="connsiteX4" fmla="*/ 31407 w 1510614"/>
                  <a:gd name="connsiteY4" fmla="*/ 1229225 h 138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0614" h="1382878">
                    <a:moveTo>
                      <a:pt x="31407" y="1229225"/>
                    </a:moveTo>
                    <a:cubicBezTo>
                      <a:pt x="-128010" y="1024354"/>
                      <a:pt x="363287" y="204871"/>
                      <a:pt x="522704" y="0"/>
                    </a:cubicBezTo>
                    <a:lnTo>
                      <a:pt x="987910" y="0"/>
                    </a:lnTo>
                    <a:cubicBezTo>
                      <a:pt x="1147327" y="204871"/>
                      <a:pt x="1638624" y="1024354"/>
                      <a:pt x="1479207" y="1229225"/>
                    </a:cubicBezTo>
                    <a:cubicBezTo>
                      <a:pt x="1319790" y="1434096"/>
                      <a:pt x="190824" y="1434096"/>
                      <a:pt x="31407" y="1229225"/>
                    </a:cubicBezTo>
                    <a:close/>
                  </a:path>
                </a:pathLst>
              </a:custGeom>
              <a:solidFill>
                <a:srgbClr val="4F81BD">
                  <a:alpha val="89804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temp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0A87CFC-5AD9-4781-A6B6-E99CD932F978}"/>
                  </a:ext>
                </a:extLst>
              </p:cNvPr>
              <p:cNvSpPr/>
              <p:nvPr/>
            </p:nvSpPr>
            <p:spPr>
              <a:xfrm>
                <a:off x="7296149" y="2438403"/>
                <a:ext cx="419100" cy="761999"/>
              </a:xfrm>
              <a:prstGeom prst="rect">
                <a:avLst/>
              </a:prstGeom>
              <a:gradFill flip="none" rotWithShape="1">
                <a:gsLst>
                  <a:gs pos="50000">
                    <a:schemeClr val="accent1">
                      <a:alpha val="90000"/>
                    </a:schemeClr>
                  </a:gs>
                  <a:gs pos="6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99203FD-66E7-48B6-BC4D-82E5602C120E}"/>
                  </a:ext>
                </a:extLst>
              </p:cNvPr>
              <p:cNvSpPr/>
              <p:nvPr/>
            </p:nvSpPr>
            <p:spPr>
              <a:xfrm>
                <a:off x="7248524" y="2342648"/>
                <a:ext cx="514349" cy="8623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8CFDFF8-8706-410C-99DA-42A23D7DC603}"/>
                </a:ext>
              </a:extLst>
            </p:cNvPr>
            <p:cNvGrpSpPr/>
            <p:nvPr/>
          </p:nvGrpSpPr>
          <p:grpSpPr>
            <a:xfrm>
              <a:off x="7303486" y="3402789"/>
              <a:ext cx="971548" cy="1252728"/>
              <a:chOff x="6800847" y="2342648"/>
              <a:chExt cx="1409701" cy="2153152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F99A11E-7D95-4B4A-9B97-02DAA52680B7}"/>
                  </a:ext>
                </a:extLst>
              </p:cNvPr>
              <p:cNvSpPr/>
              <p:nvPr/>
            </p:nvSpPr>
            <p:spPr>
              <a:xfrm>
                <a:off x="6819899" y="4191000"/>
                <a:ext cx="1371601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rapezoid 3">
                <a:extLst>
                  <a:ext uri="{FF2B5EF4-FFF2-40B4-BE49-F238E27FC236}">
                    <a16:creationId xmlns:a16="http://schemas.microsoft.com/office/drawing/2014/main" id="{CD95B689-C06A-4C66-B4C5-C88F398C2663}"/>
                  </a:ext>
                </a:extLst>
              </p:cNvPr>
              <p:cNvSpPr/>
              <p:nvPr/>
            </p:nvSpPr>
            <p:spPr>
              <a:xfrm>
                <a:off x="6800847" y="3200400"/>
                <a:ext cx="1409701" cy="1295398"/>
              </a:xfrm>
              <a:custGeom>
                <a:avLst/>
                <a:gdLst>
                  <a:gd name="connsiteX0" fmla="*/ 0 w 1447800"/>
                  <a:gd name="connsiteY0" fmla="*/ 1229225 h 1229225"/>
                  <a:gd name="connsiteX1" fmla="*/ 491297 w 1447800"/>
                  <a:gd name="connsiteY1" fmla="*/ 0 h 1229225"/>
                  <a:gd name="connsiteX2" fmla="*/ 956503 w 1447800"/>
                  <a:gd name="connsiteY2" fmla="*/ 0 h 1229225"/>
                  <a:gd name="connsiteX3" fmla="*/ 1447800 w 1447800"/>
                  <a:gd name="connsiteY3" fmla="*/ 1229225 h 1229225"/>
                  <a:gd name="connsiteX4" fmla="*/ 0 w 1447800"/>
                  <a:gd name="connsiteY4" fmla="*/ 1229225 h 1229225"/>
                  <a:gd name="connsiteX0" fmla="*/ 31407 w 1479207"/>
                  <a:gd name="connsiteY0" fmla="*/ 1229225 h 1382878"/>
                  <a:gd name="connsiteX1" fmla="*/ 522704 w 1479207"/>
                  <a:gd name="connsiteY1" fmla="*/ 0 h 1382878"/>
                  <a:gd name="connsiteX2" fmla="*/ 987910 w 1479207"/>
                  <a:gd name="connsiteY2" fmla="*/ 0 h 1382878"/>
                  <a:gd name="connsiteX3" fmla="*/ 1479207 w 1479207"/>
                  <a:gd name="connsiteY3" fmla="*/ 1229225 h 1382878"/>
                  <a:gd name="connsiteX4" fmla="*/ 31407 w 1479207"/>
                  <a:gd name="connsiteY4" fmla="*/ 1229225 h 1382878"/>
                  <a:gd name="connsiteX0" fmla="*/ 31407 w 1510614"/>
                  <a:gd name="connsiteY0" fmla="*/ 1229225 h 1382878"/>
                  <a:gd name="connsiteX1" fmla="*/ 522704 w 1510614"/>
                  <a:gd name="connsiteY1" fmla="*/ 0 h 1382878"/>
                  <a:gd name="connsiteX2" fmla="*/ 987910 w 1510614"/>
                  <a:gd name="connsiteY2" fmla="*/ 0 h 1382878"/>
                  <a:gd name="connsiteX3" fmla="*/ 1479207 w 1510614"/>
                  <a:gd name="connsiteY3" fmla="*/ 1229225 h 1382878"/>
                  <a:gd name="connsiteX4" fmla="*/ 31407 w 1510614"/>
                  <a:gd name="connsiteY4" fmla="*/ 1229225 h 138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0614" h="1382878">
                    <a:moveTo>
                      <a:pt x="31407" y="1229225"/>
                    </a:moveTo>
                    <a:cubicBezTo>
                      <a:pt x="-128010" y="1024354"/>
                      <a:pt x="363287" y="204871"/>
                      <a:pt x="522704" y="0"/>
                    </a:cubicBezTo>
                    <a:lnTo>
                      <a:pt x="987910" y="0"/>
                    </a:lnTo>
                    <a:cubicBezTo>
                      <a:pt x="1147327" y="204871"/>
                      <a:pt x="1638624" y="1024354"/>
                      <a:pt x="1479207" y="1229225"/>
                    </a:cubicBezTo>
                    <a:cubicBezTo>
                      <a:pt x="1319790" y="1434096"/>
                      <a:pt x="190824" y="1434096"/>
                      <a:pt x="31407" y="122922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89804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x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A2B21C5-3C0F-43D3-B846-F1240DAB2E89}"/>
                  </a:ext>
                </a:extLst>
              </p:cNvPr>
              <p:cNvSpPr/>
              <p:nvPr/>
            </p:nvSpPr>
            <p:spPr>
              <a:xfrm>
                <a:off x="7296149" y="2438403"/>
                <a:ext cx="419100" cy="761999"/>
              </a:xfrm>
              <a:prstGeom prst="rect">
                <a:avLst/>
              </a:prstGeom>
              <a:solidFill>
                <a:schemeClr val="bg1">
                  <a:lumMod val="85000"/>
                  <a:alpha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8AC87779-9EA8-4B61-83FF-42BF5D159FB4}"/>
                  </a:ext>
                </a:extLst>
              </p:cNvPr>
              <p:cNvSpPr/>
              <p:nvPr/>
            </p:nvSpPr>
            <p:spPr>
              <a:xfrm>
                <a:off x="7248524" y="2342648"/>
                <a:ext cx="514349" cy="8623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351B96F-0B63-442E-B6D1-A4FA48EBAC70}"/>
              </a:ext>
            </a:extLst>
          </p:cNvPr>
          <p:cNvGrpSpPr/>
          <p:nvPr/>
        </p:nvGrpSpPr>
        <p:grpSpPr>
          <a:xfrm>
            <a:off x="7323247" y="4747302"/>
            <a:ext cx="4011501" cy="1286258"/>
            <a:chOff x="7323247" y="5128302"/>
            <a:chExt cx="4011501" cy="128625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57EB3F4-2A1D-44D5-9AD5-703CC56BF580}"/>
                </a:ext>
              </a:extLst>
            </p:cNvPr>
            <p:cNvGrpSpPr/>
            <p:nvPr/>
          </p:nvGrpSpPr>
          <p:grpSpPr>
            <a:xfrm>
              <a:off x="10363200" y="5161832"/>
              <a:ext cx="971548" cy="1252728"/>
              <a:chOff x="6800847" y="2342648"/>
              <a:chExt cx="1409701" cy="215315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C0C7AD4-A362-40C1-9BFB-3472AAAD8E77}"/>
                  </a:ext>
                </a:extLst>
              </p:cNvPr>
              <p:cNvSpPr/>
              <p:nvPr/>
            </p:nvSpPr>
            <p:spPr>
              <a:xfrm>
                <a:off x="6819899" y="4191000"/>
                <a:ext cx="1371601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rapezoid 3">
                <a:extLst>
                  <a:ext uri="{FF2B5EF4-FFF2-40B4-BE49-F238E27FC236}">
                    <a16:creationId xmlns:a16="http://schemas.microsoft.com/office/drawing/2014/main" id="{B0792A0E-D76E-44F9-BDA1-9AB2EEB50CE6}"/>
                  </a:ext>
                </a:extLst>
              </p:cNvPr>
              <p:cNvSpPr/>
              <p:nvPr/>
            </p:nvSpPr>
            <p:spPr>
              <a:xfrm>
                <a:off x="6800847" y="3200400"/>
                <a:ext cx="1409701" cy="1295398"/>
              </a:xfrm>
              <a:custGeom>
                <a:avLst/>
                <a:gdLst>
                  <a:gd name="connsiteX0" fmla="*/ 0 w 1447800"/>
                  <a:gd name="connsiteY0" fmla="*/ 1229225 h 1229225"/>
                  <a:gd name="connsiteX1" fmla="*/ 491297 w 1447800"/>
                  <a:gd name="connsiteY1" fmla="*/ 0 h 1229225"/>
                  <a:gd name="connsiteX2" fmla="*/ 956503 w 1447800"/>
                  <a:gd name="connsiteY2" fmla="*/ 0 h 1229225"/>
                  <a:gd name="connsiteX3" fmla="*/ 1447800 w 1447800"/>
                  <a:gd name="connsiteY3" fmla="*/ 1229225 h 1229225"/>
                  <a:gd name="connsiteX4" fmla="*/ 0 w 1447800"/>
                  <a:gd name="connsiteY4" fmla="*/ 1229225 h 1229225"/>
                  <a:gd name="connsiteX0" fmla="*/ 31407 w 1479207"/>
                  <a:gd name="connsiteY0" fmla="*/ 1229225 h 1382878"/>
                  <a:gd name="connsiteX1" fmla="*/ 522704 w 1479207"/>
                  <a:gd name="connsiteY1" fmla="*/ 0 h 1382878"/>
                  <a:gd name="connsiteX2" fmla="*/ 987910 w 1479207"/>
                  <a:gd name="connsiteY2" fmla="*/ 0 h 1382878"/>
                  <a:gd name="connsiteX3" fmla="*/ 1479207 w 1479207"/>
                  <a:gd name="connsiteY3" fmla="*/ 1229225 h 1382878"/>
                  <a:gd name="connsiteX4" fmla="*/ 31407 w 1479207"/>
                  <a:gd name="connsiteY4" fmla="*/ 1229225 h 1382878"/>
                  <a:gd name="connsiteX0" fmla="*/ 31407 w 1510614"/>
                  <a:gd name="connsiteY0" fmla="*/ 1229225 h 1382878"/>
                  <a:gd name="connsiteX1" fmla="*/ 522704 w 1510614"/>
                  <a:gd name="connsiteY1" fmla="*/ 0 h 1382878"/>
                  <a:gd name="connsiteX2" fmla="*/ 987910 w 1510614"/>
                  <a:gd name="connsiteY2" fmla="*/ 0 h 1382878"/>
                  <a:gd name="connsiteX3" fmla="*/ 1479207 w 1510614"/>
                  <a:gd name="connsiteY3" fmla="*/ 1229225 h 1382878"/>
                  <a:gd name="connsiteX4" fmla="*/ 31407 w 1510614"/>
                  <a:gd name="connsiteY4" fmla="*/ 1229225 h 138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0614" h="1382878">
                    <a:moveTo>
                      <a:pt x="31407" y="1229225"/>
                    </a:moveTo>
                    <a:cubicBezTo>
                      <a:pt x="-128010" y="1024354"/>
                      <a:pt x="363287" y="204871"/>
                      <a:pt x="522704" y="0"/>
                    </a:cubicBezTo>
                    <a:lnTo>
                      <a:pt x="987910" y="0"/>
                    </a:lnTo>
                    <a:cubicBezTo>
                      <a:pt x="1147327" y="204871"/>
                      <a:pt x="1638624" y="1024354"/>
                      <a:pt x="1479207" y="1229225"/>
                    </a:cubicBezTo>
                    <a:cubicBezTo>
                      <a:pt x="1319790" y="1434096"/>
                      <a:pt x="190824" y="1434096"/>
                      <a:pt x="31407" y="1229225"/>
                    </a:cubicBezTo>
                    <a:close/>
                  </a:path>
                </a:pathLst>
              </a:custGeom>
              <a:solidFill>
                <a:schemeClr val="accent2">
                  <a:alpha val="89804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x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3518CD9-E92F-4078-8837-86A50E888ADB}"/>
                  </a:ext>
                </a:extLst>
              </p:cNvPr>
              <p:cNvSpPr/>
              <p:nvPr/>
            </p:nvSpPr>
            <p:spPr>
              <a:xfrm>
                <a:off x="7296149" y="2438403"/>
                <a:ext cx="419100" cy="761999"/>
              </a:xfrm>
              <a:prstGeom prst="rect">
                <a:avLst/>
              </a:prstGeom>
              <a:gradFill flip="none" rotWithShape="1">
                <a:gsLst>
                  <a:gs pos="50000">
                    <a:schemeClr val="accent2"/>
                  </a:gs>
                  <a:gs pos="60000">
                    <a:schemeClr val="accent2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B6FCED8-426F-4BAA-9890-705935249927}"/>
                  </a:ext>
                </a:extLst>
              </p:cNvPr>
              <p:cNvSpPr/>
              <p:nvPr/>
            </p:nvSpPr>
            <p:spPr>
              <a:xfrm>
                <a:off x="7248524" y="2342648"/>
                <a:ext cx="514349" cy="8623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Arrow: Left 59">
              <a:extLst>
                <a:ext uri="{FF2B5EF4-FFF2-40B4-BE49-F238E27FC236}">
                  <a16:creationId xmlns:a16="http://schemas.microsoft.com/office/drawing/2014/main" id="{B301EB46-7535-4B3A-A8FF-BD1239ED13AA}"/>
                </a:ext>
              </a:extLst>
            </p:cNvPr>
            <p:cNvSpPr/>
            <p:nvPr/>
          </p:nvSpPr>
          <p:spPr>
            <a:xfrm>
              <a:off x="8381357" y="5660881"/>
              <a:ext cx="288838" cy="235691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A0AA8D6-C7C5-4AE5-866E-8C46AA3F3E4B}"/>
                </a:ext>
              </a:extLst>
            </p:cNvPr>
            <p:cNvGrpSpPr/>
            <p:nvPr/>
          </p:nvGrpSpPr>
          <p:grpSpPr>
            <a:xfrm>
              <a:off x="8899313" y="5128302"/>
              <a:ext cx="971548" cy="1252728"/>
              <a:chOff x="6800847" y="2342648"/>
              <a:chExt cx="1409701" cy="2153152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FA8CE0F-4370-4A8B-9F9B-6C1D11F44BBB}"/>
                  </a:ext>
                </a:extLst>
              </p:cNvPr>
              <p:cNvSpPr/>
              <p:nvPr/>
            </p:nvSpPr>
            <p:spPr>
              <a:xfrm>
                <a:off x="6819899" y="4191000"/>
                <a:ext cx="1371601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rapezoid 3">
                <a:extLst>
                  <a:ext uri="{FF2B5EF4-FFF2-40B4-BE49-F238E27FC236}">
                    <a16:creationId xmlns:a16="http://schemas.microsoft.com/office/drawing/2014/main" id="{47A5909D-03A4-4358-B49E-8FD170A6A61A}"/>
                  </a:ext>
                </a:extLst>
              </p:cNvPr>
              <p:cNvSpPr/>
              <p:nvPr/>
            </p:nvSpPr>
            <p:spPr>
              <a:xfrm>
                <a:off x="6800847" y="3200400"/>
                <a:ext cx="1409701" cy="1295398"/>
              </a:xfrm>
              <a:custGeom>
                <a:avLst/>
                <a:gdLst>
                  <a:gd name="connsiteX0" fmla="*/ 0 w 1447800"/>
                  <a:gd name="connsiteY0" fmla="*/ 1229225 h 1229225"/>
                  <a:gd name="connsiteX1" fmla="*/ 491297 w 1447800"/>
                  <a:gd name="connsiteY1" fmla="*/ 0 h 1229225"/>
                  <a:gd name="connsiteX2" fmla="*/ 956503 w 1447800"/>
                  <a:gd name="connsiteY2" fmla="*/ 0 h 1229225"/>
                  <a:gd name="connsiteX3" fmla="*/ 1447800 w 1447800"/>
                  <a:gd name="connsiteY3" fmla="*/ 1229225 h 1229225"/>
                  <a:gd name="connsiteX4" fmla="*/ 0 w 1447800"/>
                  <a:gd name="connsiteY4" fmla="*/ 1229225 h 1229225"/>
                  <a:gd name="connsiteX0" fmla="*/ 31407 w 1479207"/>
                  <a:gd name="connsiteY0" fmla="*/ 1229225 h 1382878"/>
                  <a:gd name="connsiteX1" fmla="*/ 522704 w 1479207"/>
                  <a:gd name="connsiteY1" fmla="*/ 0 h 1382878"/>
                  <a:gd name="connsiteX2" fmla="*/ 987910 w 1479207"/>
                  <a:gd name="connsiteY2" fmla="*/ 0 h 1382878"/>
                  <a:gd name="connsiteX3" fmla="*/ 1479207 w 1479207"/>
                  <a:gd name="connsiteY3" fmla="*/ 1229225 h 1382878"/>
                  <a:gd name="connsiteX4" fmla="*/ 31407 w 1479207"/>
                  <a:gd name="connsiteY4" fmla="*/ 1229225 h 1382878"/>
                  <a:gd name="connsiteX0" fmla="*/ 31407 w 1510614"/>
                  <a:gd name="connsiteY0" fmla="*/ 1229225 h 1382878"/>
                  <a:gd name="connsiteX1" fmla="*/ 522704 w 1510614"/>
                  <a:gd name="connsiteY1" fmla="*/ 0 h 1382878"/>
                  <a:gd name="connsiteX2" fmla="*/ 987910 w 1510614"/>
                  <a:gd name="connsiteY2" fmla="*/ 0 h 1382878"/>
                  <a:gd name="connsiteX3" fmla="*/ 1479207 w 1510614"/>
                  <a:gd name="connsiteY3" fmla="*/ 1229225 h 1382878"/>
                  <a:gd name="connsiteX4" fmla="*/ 31407 w 1510614"/>
                  <a:gd name="connsiteY4" fmla="*/ 1229225 h 138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0614" h="1382878">
                    <a:moveTo>
                      <a:pt x="31407" y="1229225"/>
                    </a:moveTo>
                    <a:cubicBezTo>
                      <a:pt x="-128010" y="1024354"/>
                      <a:pt x="363287" y="204871"/>
                      <a:pt x="522704" y="0"/>
                    </a:cubicBezTo>
                    <a:lnTo>
                      <a:pt x="987910" y="0"/>
                    </a:lnTo>
                    <a:cubicBezTo>
                      <a:pt x="1147327" y="204871"/>
                      <a:pt x="1638624" y="1024354"/>
                      <a:pt x="1479207" y="1229225"/>
                    </a:cubicBezTo>
                    <a:cubicBezTo>
                      <a:pt x="1319790" y="1434096"/>
                      <a:pt x="190824" y="1434096"/>
                      <a:pt x="31407" y="1229225"/>
                    </a:cubicBezTo>
                    <a:close/>
                  </a:path>
                </a:pathLst>
              </a:custGeom>
              <a:solidFill>
                <a:srgbClr val="4F81BD">
                  <a:alpha val="89804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temp</a:t>
                </a:r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FD24514-BDE1-48DD-B5E8-77608926DA34}"/>
                  </a:ext>
                </a:extLst>
              </p:cNvPr>
              <p:cNvSpPr/>
              <p:nvPr/>
            </p:nvSpPr>
            <p:spPr>
              <a:xfrm>
                <a:off x="7296149" y="2438403"/>
                <a:ext cx="419100" cy="761999"/>
              </a:xfrm>
              <a:prstGeom prst="rect">
                <a:avLst/>
              </a:prstGeom>
              <a:gradFill flip="none" rotWithShape="1">
                <a:gsLst>
                  <a:gs pos="50000">
                    <a:schemeClr val="accent1">
                      <a:alpha val="90000"/>
                    </a:schemeClr>
                  </a:gs>
                  <a:gs pos="6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6829F7D8-E0DB-4FF3-996C-98CCFAC2470B}"/>
                  </a:ext>
                </a:extLst>
              </p:cNvPr>
              <p:cNvSpPr/>
              <p:nvPr/>
            </p:nvSpPr>
            <p:spPr>
              <a:xfrm>
                <a:off x="7248524" y="2342648"/>
                <a:ext cx="514349" cy="8623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36C77A8-4211-4C68-B82E-EFD44CD92237}"/>
                </a:ext>
              </a:extLst>
            </p:cNvPr>
            <p:cNvGrpSpPr/>
            <p:nvPr/>
          </p:nvGrpSpPr>
          <p:grpSpPr>
            <a:xfrm>
              <a:off x="7323247" y="5134337"/>
              <a:ext cx="971548" cy="1252728"/>
              <a:chOff x="6800847" y="2342648"/>
              <a:chExt cx="1409701" cy="2153152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593D987-F8C3-403F-BD92-A7D49263D09C}"/>
                  </a:ext>
                </a:extLst>
              </p:cNvPr>
              <p:cNvSpPr/>
              <p:nvPr/>
            </p:nvSpPr>
            <p:spPr>
              <a:xfrm>
                <a:off x="6819899" y="4191000"/>
                <a:ext cx="1371601" cy="3048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rapezoid 3">
                <a:extLst>
                  <a:ext uri="{FF2B5EF4-FFF2-40B4-BE49-F238E27FC236}">
                    <a16:creationId xmlns:a16="http://schemas.microsoft.com/office/drawing/2014/main" id="{BE51BB4B-9CE3-4E18-8C97-A5BB7DDE348C}"/>
                  </a:ext>
                </a:extLst>
              </p:cNvPr>
              <p:cNvSpPr/>
              <p:nvPr/>
            </p:nvSpPr>
            <p:spPr>
              <a:xfrm>
                <a:off x="6800847" y="3200400"/>
                <a:ext cx="1409701" cy="1295398"/>
              </a:xfrm>
              <a:custGeom>
                <a:avLst/>
                <a:gdLst>
                  <a:gd name="connsiteX0" fmla="*/ 0 w 1447800"/>
                  <a:gd name="connsiteY0" fmla="*/ 1229225 h 1229225"/>
                  <a:gd name="connsiteX1" fmla="*/ 491297 w 1447800"/>
                  <a:gd name="connsiteY1" fmla="*/ 0 h 1229225"/>
                  <a:gd name="connsiteX2" fmla="*/ 956503 w 1447800"/>
                  <a:gd name="connsiteY2" fmla="*/ 0 h 1229225"/>
                  <a:gd name="connsiteX3" fmla="*/ 1447800 w 1447800"/>
                  <a:gd name="connsiteY3" fmla="*/ 1229225 h 1229225"/>
                  <a:gd name="connsiteX4" fmla="*/ 0 w 1447800"/>
                  <a:gd name="connsiteY4" fmla="*/ 1229225 h 1229225"/>
                  <a:gd name="connsiteX0" fmla="*/ 31407 w 1479207"/>
                  <a:gd name="connsiteY0" fmla="*/ 1229225 h 1382878"/>
                  <a:gd name="connsiteX1" fmla="*/ 522704 w 1479207"/>
                  <a:gd name="connsiteY1" fmla="*/ 0 h 1382878"/>
                  <a:gd name="connsiteX2" fmla="*/ 987910 w 1479207"/>
                  <a:gd name="connsiteY2" fmla="*/ 0 h 1382878"/>
                  <a:gd name="connsiteX3" fmla="*/ 1479207 w 1479207"/>
                  <a:gd name="connsiteY3" fmla="*/ 1229225 h 1382878"/>
                  <a:gd name="connsiteX4" fmla="*/ 31407 w 1479207"/>
                  <a:gd name="connsiteY4" fmla="*/ 1229225 h 1382878"/>
                  <a:gd name="connsiteX0" fmla="*/ 31407 w 1510614"/>
                  <a:gd name="connsiteY0" fmla="*/ 1229225 h 1382878"/>
                  <a:gd name="connsiteX1" fmla="*/ 522704 w 1510614"/>
                  <a:gd name="connsiteY1" fmla="*/ 0 h 1382878"/>
                  <a:gd name="connsiteX2" fmla="*/ 987910 w 1510614"/>
                  <a:gd name="connsiteY2" fmla="*/ 0 h 1382878"/>
                  <a:gd name="connsiteX3" fmla="*/ 1479207 w 1510614"/>
                  <a:gd name="connsiteY3" fmla="*/ 1229225 h 1382878"/>
                  <a:gd name="connsiteX4" fmla="*/ 31407 w 1510614"/>
                  <a:gd name="connsiteY4" fmla="*/ 1229225 h 138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0614" h="1382878">
                    <a:moveTo>
                      <a:pt x="31407" y="1229225"/>
                    </a:moveTo>
                    <a:cubicBezTo>
                      <a:pt x="-128010" y="1024354"/>
                      <a:pt x="363287" y="204871"/>
                      <a:pt x="522704" y="0"/>
                    </a:cubicBezTo>
                    <a:lnTo>
                      <a:pt x="987910" y="0"/>
                    </a:lnTo>
                    <a:cubicBezTo>
                      <a:pt x="1147327" y="204871"/>
                      <a:pt x="1638624" y="1024354"/>
                      <a:pt x="1479207" y="1229225"/>
                    </a:cubicBezTo>
                    <a:cubicBezTo>
                      <a:pt x="1319790" y="1434096"/>
                      <a:pt x="190824" y="1434096"/>
                      <a:pt x="31407" y="122922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  <a:alpha val="89804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y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7995F24-0CC9-4D19-BEE6-F6E86C4FC56A}"/>
                  </a:ext>
                </a:extLst>
              </p:cNvPr>
              <p:cNvSpPr/>
              <p:nvPr/>
            </p:nvSpPr>
            <p:spPr>
              <a:xfrm>
                <a:off x="7296149" y="2438403"/>
                <a:ext cx="419100" cy="761999"/>
              </a:xfrm>
              <a:prstGeom prst="rect">
                <a:avLst/>
              </a:prstGeom>
              <a:solidFill>
                <a:schemeClr val="bg1">
                  <a:lumMod val="85000"/>
                  <a:alpha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0845EBE1-4283-475C-8828-4B9E20937EC9}"/>
                  </a:ext>
                </a:extLst>
              </p:cNvPr>
              <p:cNvSpPr/>
              <p:nvPr/>
            </p:nvSpPr>
            <p:spPr>
              <a:xfrm>
                <a:off x="7248524" y="2342648"/>
                <a:ext cx="514349" cy="8623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505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E2A3-6CFC-47E1-A892-2E1536DD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Three-line swap in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85E1-2EBF-4952-9A90-B9C4AB267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implement this algorithm in code, using a temporary variable</a:t>
            </a:r>
          </a:p>
          <a:p>
            <a:r>
              <a:rPr lang="en-US" dirty="0"/>
              <a:t>This kind of swap is often referred to as a three-line swap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06C712-0019-4D01-B86D-68601BC95EE6}"/>
              </a:ext>
            </a:extLst>
          </p:cNvPr>
          <p:cNvSpPr txBox="1">
            <a:spLocks/>
          </p:cNvSpPr>
          <p:nvPr/>
        </p:nvSpPr>
        <p:spPr>
          <a:xfrm>
            <a:off x="1141412" y="3352800"/>
            <a:ext cx="9905999" cy="2057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temp = x;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x = y;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y = temp;</a:t>
            </a:r>
          </a:p>
        </p:txBody>
      </p:sp>
    </p:spTree>
    <p:extLst>
      <p:ext uri="{BB962C8B-B14F-4D97-AF65-F5344CB8AC3E}">
        <p14:creationId xmlns:p14="http://schemas.microsoft.com/office/powerpoint/2010/main" val="310436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3824</TotalTime>
  <Words>363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Tw Cen MT</vt:lpstr>
      <vt:lpstr>Courier New</vt:lpstr>
      <vt:lpstr>Circuit</vt:lpstr>
      <vt:lpstr>Equation</vt:lpstr>
      <vt:lpstr>COMP 1600 Introduction to Programming</vt:lpstr>
      <vt:lpstr>PowerPoint Presentation</vt:lpstr>
      <vt:lpstr>Alerts</vt:lpstr>
      <vt:lpstr>Review</vt:lpstr>
      <vt:lpstr>Statistics</vt:lpstr>
      <vt:lpstr>Variance</vt:lpstr>
      <vt:lpstr>Code for variance</vt:lpstr>
      <vt:lpstr>Swapping values</vt:lpstr>
      <vt:lpstr>Three-line swap in code</vt:lpstr>
      <vt:lpstr>Pop Quiz 6</vt:lpstr>
      <vt:lpstr>Next time…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really hate this darn machine; I wish that they would sell it. It won’t do what I want it to, but only what I tell it.</dc:title>
  <dc:creator>David J. Stucki</dc:creator>
  <cp:lastModifiedBy>Stucki, David</cp:lastModifiedBy>
  <cp:revision>106</cp:revision>
  <dcterms:created xsi:type="dcterms:W3CDTF">2001-05-01T04:07:56Z</dcterms:created>
  <dcterms:modified xsi:type="dcterms:W3CDTF">2025-10-04T21:21:53Z</dcterms:modified>
</cp:coreProperties>
</file>