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90" r:id="rId1"/>
  </p:sldMasterIdLst>
  <p:notesMasterIdLst>
    <p:notesMasterId r:id="rId23"/>
  </p:notesMasterIdLst>
  <p:sldIdLst>
    <p:sldId id="258" r:id="rId2"/>
    <p:sldId id="576" r:id="rId3"/>
    <p:sldId id="260" r:id="rId4"/>
    <p:sldId id="395" r:id="rId5"/>
    <p:sldId id="607" r:id="rId6"/>
    <p:sldId id="608" r:id="rId7"/>
    <p:sldId id="609" r:id="rId8"/>
    <p:sldId id="610" r:id="rId9"/>
    <p:sldId id="611" r:id="rId10"/>
    <p:sldId id="612" r:id="rId11"/>
    <p:sldId id="614" r:id="rId12"/>
    <p:sldId id="615" r:id="rId13"/>
    <p:sldId id="616" r:id="rId14"/>
    <p:sldId id="617" r:id="rId15"/>
    <p:sldId id="619" r:id="rId16"/>
    <p:sldId id="620" r:id="rId17"/>
    <p:sldId id="621" r:id="rId18"/>
    <p:sldId id="622" r:id="rId19"/>
    <p:sldId id="623" r:id="rId20"/>
    <p:sldId id="624" r:id="rId21"/>
    <p:sldId id="346" r:id="rId22"/>
  </p:sldIdLst>
  <p:sldSz cx="12192000" cy="6858000"/>
  <p:notesSz cx="6858000" cy="9144000"/>
  <p:embeddedFontLst>
    <p:embeddedFont>
      <p:font typeface="Tw Cen MT" panose="020B0602020104020603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0974" autoAdjust="0"/>
  </p:normalViewPr>
  <p:slideViewPr>
    <p:cSldViewPr>
      <p:cViewPr varScale="1">
        <p:scale>
          <a:sx n="90" d="100"/>
          <a:sy n="90" d="100"/>
        </p:scale>
        <p:origin x="32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</p:spPr>
        <p:txBody>
          <a:bodyPr/>
          <a:lstStyle/>
          <a:p>
            <a:fld id="{6444479B-705B-4489-957E-7E8A228BDFA0}" type="datetime1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0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1475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1069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104672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0920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921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7556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C07B66AD-7C08-490A-ADA4-B47E10FB2407}" type="datetime1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75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05B95027-4255-49E7-9841-CD21BCC99996}" type="datetime1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5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04800"/>
            <a:ext cx="9905998" cy="877888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9F89F774-3FA6-43B8-9241-99959C8FD463}" type="datetime1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F9504452-5DCC-4FE2-A5C9-8A5EF6714D65}" type="datetime1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8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E579ABC2-0180-4F3A-A895-A85BC724D472}" type="datetime1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8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6AEEA9BA-4E8F-439E-BEA4-91FBA01E3F5F}" type="datetime1">
              <a:rPr lang="en-US" smtClean="0"/>
              <a:t>9/26/2025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2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BE15BF18-0007-481C-AA29-413124BC3EE7}" type="datetime1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7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09BE9870-3748-43AD-B547-02A075CB4A1D}" type="datetime1">
              <a:rPr lang="en-US" smtClean="0"/>
              <a:t>9/26/2025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35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558E7897-33C5-4F1A-9307-D068E37F3DC7}" type="datetime1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5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82E171BA-CC09-47C8-A6DF-F5C5CB59CEEC}" type="datetime1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1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64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1312256"/>
            <a:ext cx="9905999" cy="5056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342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A494F-2895-818F-A5BA-833ED5359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9477376" cy="2387600"/>
          </a:xfrm>
        </p:spPr>
        <p:txBody>
          <a:bodyPr/>
          <a:lstStyle/>
          <a:p>
            <a:r>
              <a:rPr lang="en-US"/>
              <a:t>COMP 1600</a:t>
            </a:r>
            <a:br>
              <a:rPr lang="en-US"/>
            </a:br>
            <a:r>
              <a:rPr lang="en-US"/>
              <a:t>Introduction to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54CF19-68BD-3962-780F-6DDE9D565C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David J Stucki</a:t>
            </a:r>
          </a:p>
          <a:p>
            <a:r>
              <a:rPr lang="en-US"/>
              <a:t>Fall 2025</a:t>
            </a:r>
          </a:p>
        </p:txBody>
      </p:sp>
    </p:spTree>
    <p:extLst>
      <p:ext uri="{BB962C8B-B14F-4D97-AF65-F5344CB8AC3E}">
        <p14:creationId xmlns:p14="http://schemas.microsoft.com/office/powerpoint/2010/main" val="3855045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825240"/>
            <a:ext cx="6400800" cy="234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sounds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Something that looks like a sine wave is called a pure tone</a:t>
            </a:r>
          </a:p>
          <a:p>
            <a:pPr>
              <a:lnSpc>
                <a:spcPct val="100000"/>
              </a:lnSpc>
            </a:pPr>
            <a:r>
              <a:rPr lang="en-US" dirty="0"/>
              <a:t>No real instruments play anything like that</a:t>
            </a:r>
          </a:p>
          <a:p>
            <a:pPr>
              <a:lnSpc>
                <a:spcPct val="100000"/>
              </a:lnSpc>
            </a:pPr>
            <a:r>
              <a:rPr lang="en-US" dirty="0"/>
              <a:t>Even the purest real sound has overtones and harmonics</a:t>
            </a:r>
          </a:p>
          <a:p>
            <a:pPr>
              <a:lnSpc>
                <a:spcPct val="100000"/>
              </a:lnSpc>
            </a:pPr>
            <a:r>
              <a:rPr lang="en-US" dirty="0"/>
              <a:t>Real sound is the result of many messy waves added together:</a:t>
            </a:r>
          </a:p>
        </p:txBody>
      </p:sp>
    </p:spTree>
    <p:extLst>
      <p:ext uri="{BB962C8B-B14F-4D97-AF65-F5344CB8AC3E}">
        <p14:creationId xmlns:p14="http://schemas.microsoft.com/office/powerpoint/2010/main" val="261711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a computer, we cannot record a wave form directly</a:t>
            </a:r>
          </a:p>
          <a:p>
            <a:r>
              <a:rPr lang="en-US" dirty="0"/>
              <a:t>As usual, we have to figure out a way to store a wave as a series of numbers</a:t>
            </a:r>
          </a:p>
          <a:p>
            <a:r>
              <a:rPr lang="en-US" dirty="0"/>
              <a:t>We are going to use these numbers to approximate the heights of the wave at various points</a:t>
            </a:r>
          </a:p>
        </p:txBody>
      </p:sp>
    </p:spTree>
    <p:extLst>
      <p:ext uri="{BB962C8B-B14F-4D97-AF65-F5344CB8AC3E}">
        <p14:creationId xmlns:p14="http://schemas.microsoft.com/office/powerpoint/2010/main" val="41559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rate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we all know by now, Hertz (Hz) is a unit that means a number of times per second</a:t>
            </a:r>
          </a:p>
          <a:p>
            <a:r>
              <a:rPr lang="en-US"/>
              <a:t>We </a:t>
            </a:r>
            <a:r>
              <a:rPr lang="en-US" dirty="0"/>
              <a:t>are going to break down the wave into lots of slices</a:t>
            </a:r>
          </a:p>
          <a:p>
            <a:r>
              <a:rPr lang="en-US" dirty="0"/>
              <a:t>We are going to have 44,100 slices in a second</a:t>
            </a:r>
          </a:p>
          <a:p>
            <a:r>
              <a:rPr lang="en-US" dirty="0"/>
              <a:t>Thus, we are slicing at 44,100 Hz</a:t>
            </a:r>
          </a:p>
        </p:txBody>
      </p:sp>
    </p:spTree>
    <p:extLst>
      <p:ext uri="{BB962C8B-B14F-4D97-AF65-F5344CB8AC3E}">
        <p14:creationId xmlns:p14="http://schemas.microsoft.com/office/powerpoint/2010/main" val="256941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312256"/>
            <a:ext cx="6554787" cy="5056794"/>
          </a:xfrm>
        </p:spPr>
        <p:txBody>
          <a:bodyPr>
            <a:normAutofit/>
          </a:bodyPr>
          <a:lstStyle/>
          <a:p>
            <a:r>
              <a:rPr lang="en-US" dirty="0"/>
              <a:t>We slice up a wave and record the height of the wave</a:t>
            </a:r>
          </a:p>
          <a:p>
            <a:r>
              <a:rPr lang="en-US" dirty="0"/>
              <a:t>Each height value is called a </a:t>
            </a:r>
            <a:r>
              <a:rPr lang="en-US" b="1" dirty="0"/>
              <a:t>sample</a:t>
            </a:r>
          </a:p>
          <a:p>
            <a:r>
              <a:rPr lang="en-US"/>
              <a:t>By </a:t>
            </a:r>
            <a:r>
              <a:rPr lang="en-US" dirty="0"/>
              <a:t>getting 44,100 samples per second, we get a pretty accurate picture of the wave</a:t>
            </a:r>
          </a:p>
        </p:txBody>
      </p:sp>
      <p:sp>
        <p:nvSpPr>
          <p:cNvPr id="4" name="Freeform 3"/>
          <p:cNvSpPr/>
          <p:nvPr/>
        </p:nvSpPr>
        <p:spPr>
          <a:xfrm>
            <a:off x="7696993" y="2498990"/>
            <a:ext cx="3979709" cy="2687075"/>
          </a:xfrm>
          <a:custGeom>
            <a:avLst/>
            <a:gdLst>
              <a:gd name="connsiteX0" fmla="*/ 0 w 7289800"/>
              <a:gd name="connsiteY0" fmla="*/ 1833033 h 1847850"/>
              <a:gd name="connsiteX1" fmla="*/ 901700 w 7289800"/>
              <a:gd name="connsiteY1" fmla="*/ 4233 h 1847850"/>
              <a:gd name="connsiteX2" fmla="*/ 1816100 w 7289800"/>
              <a:gd name="connsiteY2" fmla="*/ 1845733 h 1847850"/>
              <a:gd name="connsiteX3" fmla="*/ 2730500 w 7289800"/>
              <a:gd name="connsiteY3" fmla="*/ 4233 h 1847850"/>
              <a:gd name="connsiteX4" fmla="*/ 3619500 w 7289800"/>
              <a:gd name="connsiteY4" fmla="*/ 1820333 h 1847850"/>
              <a:gd name="connsiteX5" fmla="*/ 4559300 w 7289800"/>
              <a:gd name="connsiteY5" fmla="*/ 16933 h 1847850"/>
              <a:gd name="connsiteX6" fmla="*/ 5473700 w 7289800"/>
              <a:gd name="connsiteY6" fmla="*/ 1845733 h 1847850"/>
              <a:gd name="connsiteX7" fmla="*/ 6375400 w 7289800"/>
              <a:gd name="connsiteY7" fmla="*/ 4233 h 1847850"/>
              <a:gd name="connsiteX8" fmla="*/ 7289800 w 7289800"/>
              <a:gd name="connsiteY8" fmla="*/ 1833033 h 1847850"/>
              <a:gd name="connsiteX0" fmla="*/ 0 w 6375400"/>
              <a:gd name="connsiteY0" fmla="*/ 1833033 h 1847850"/>
              <a:gd name="connsiteX1" fmla="*/ 901700 w 6375400"/>
              <a:gd name="connsiteY1" fmla="*/ 4233 h 1847850"/>
              <a:gd name="connsiteX2" fmla="*/ 1816100 w 6375400"/>
              <a:gd name="connsiteY2" fmla="*/ 1845733 h 1847850"/>
              <a:gd name="connsiteX3" fmla="*/ 2730500 w 6375400"/>
              <a:gd name="connsiteY3" fmla="*/ 4233 h 1847850"/>
              <a:gd name="connsiteX4" fmla="*/ 3619500 w 6375400"/>
              <a:gd name="connsiteY4" fmla="*/ 1820333 h 1847850"/>
              <a:gd name="connsiteX5" fmla="*/ 4559300 w 6375400"/>
              <a:gd name="connsiteY5" fmla="*/ 16933 h 1847850"/>
              <a:gd name="connsiteX6" fmla="*/ 5473700 w 6375400"/>
              <a:gd name="connsiteY6" fmla="*/ 1845733 h 1847850"/>
              <a:gd name="connsiteX7" fmla="*/ 6375400 w 6375400"/>
              <a:gd name="connsiteY7" fmla="*/ 4233 h 1847850"/>
              <a:gd name="connsiteX0" fmla="*/ 0 w 5473700"/>
              <a:gd name="connsiteY0" fmla="*/ 1833033 h 1847850"/>
              <a:gd name="connsiteX1" fmla="*/ 901700 w 5473700"/>
              <a:gd name="connsiteY1" fmla="*/ 4233 h 1847850"/>
              <a:gd name="connsiteX2" fmla="*/ 1816100 w 5473700"/>
              <a:gd name="connsiteY2" fmla="*/ 1845733 h 1847850"/>
              <a:gd name="connsiteX3" fmla="*/ 2730500 w 5473700"/>
              <a:gd name="connsiteY3" fmla="*/ 4233 h 1847850"/>
              <a:gd name="connsiteX4" fmla="*/ 3619500 w 5473700"/>
              <a:gd name="connsiteY4" fmla="*/ 1820333 h 1847850"/>
              <a:gd name="connsiteX5" fmla="*/ 4559300 w 5473700"/>
              <a:gd name="connsiteY5" fmla="*/ 16933 h 1847850"/>
              <a:gd name="connsiteX6" fmla="*/ 5473700 w 5473700"/>
              <a:gd name="connsiteY6" fmla="*/ 1845733 h 1847850"/>
              <a:gd name="connsiteX0" fmla="*/ 0 w 4559300"/>
              <a:gd name="connsiteY0" fmla="*/ 1833033 h 1845733"/>
              <a:gd name="connsiteX1" fmla="*/ 901700 w 4559300"/>
              <a:gd name="connsiteY1" fmla="*/ 4233 h 1845733"/>
              <a:gd name="connsiteX2" fmla="*/ 1816100 w 4559300"/>
              <a:gd name="connsiteY2" fmla="*/ 1845733 h 1845733"/>
              <a:gd name="connsiteX3" fmla="*/ 2730500 w 4559300"/>
              <a:gd name="connsiteY3" fmla="*/ 4233 h 1845733"/>
              <a:gd name="connsiteX4" fmla="*/ 3619500 w 4559300"/>
              <a:gd name="connsiteY4" fmla="*/ 1820333 h 1845733"/>
              <a:gd name="connsiteX5" fmla="*/ 4559300 w 4559300"/>
              <a:gd name="connsiteY5" fmla="*/ 16933 h 1845733"/>
              <a:gd name="connsiteX0" fmla="*/ 0 w 3619500"/>
              <a:gd name="connsiteY0" fmla="*/ 1833033 h 1845733"/>
              <a:gd name="connsiteX1" fmla="*/ 901700 w 3619500"/>
              <a:gd name="connsiteY1" fmla="*/ 4233 h 1845733"/>
              <a:gd name="connsiteX2" fmla="*/ 1816100 w 3619500"/>
              <a:gd name="connsiteY2" fmla="*/ 1845733 h 1845733"/>
              <a:gd name="connsiteX3" fmla="*/ 2730500 w 3619500"/>
              <a:gd name="connsiteY3" fmla="*/ 4233 h 1845733"/>
              <a:gd name="connsiteX4" fmla="*/ 3619500 w 3619500"/>
              <a:gd name="connsiteY4" fmla="*/ 1820333 h 1845733"/>
              <a:gd name="connsiteX0" fmla="*/ 0 w 2730500"/>
              <a:gd name="connsiteY0" fmla="*/ 1830917 h 1843617"/>
              <a:gd name="connsiteX1" fmla="*/ 901700 w 2730500"/>
              <a:gd name="connsiteY1" fmla="*/ 2117 h 1843617"/>
              <a:gd name="connsiteX2" fmla="*/ 1816100 w 2730500"/>
              <a:gd name="connsiteY2" fmla="*/ 1843617 h 1843617"/>
              <a:gd name="connsiteX3" fmla="*/ 2730500 w 2730500"/>
              <a:gd name="connsiteY3" fmla="*/ 2117 h 1843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0500" h="1843617">
                <a:moveTo>
                  <a:pt x="0" y="1830917"/>
                </a:moveTo>
                <a:cubicBezTo>
                  <a:pt x="299508" y="915458"/>
                  <a:pt x="599017" y="0"/>
                  <a:pt x="901700" y="2117"/>
                </a:cubicBezTo>
                <a:cubicBezTo>
                  <a:pt x="1204383" y="4234"/>
                  <a:pt x="1511300" y="1843617"/>
                  <a:pt x="1816100" y="1843617"/>
                </a:cubicBezTo>
                <a:cubicBezTo>
                  <a:pt x="2120900" y="1843617"/>
                  <a:pt x="2429933" y="6350"/>
                  <a:pt x="2730500" y="2117"/>
                </a:cubicBezTo>
              </a:path>
            </a:pathLst>
          </a:cu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73"/>
          <p:cNvGrpSpPr/>
          <p:nvPr/>
        </p:nvGrpSpPr>
        <p:grpSpPr>
          <a:xfrm>
            <a:off x="7696200" y="2513806"/>
            <a:ext cx="3888318" cy="2667794"/>
            <a:chOff x="2971006" y="3352800"/>
            <a:chExt cx="2667796" cy="1830388"/>
          </a:xfrm>
        </p:grpSpPr>
        <p:cxnSp>
          <p:nvCxnSpPr>
            <p:cNvPr id="6" name="Straight Connector 5"/>
            <p:cNvCxnSpPr/>
            <p:nvPr/>
          </p:nvCxnSpPr>
          <p:spPr>
            <a:xfrm rot="5400000" flipH="1" flipV="1">
              <a:off x="2895600" y="4953000"/>
              <a:ext cx="457200" cy="1588"/>
            </a:xfrm>
            <a:prstGeom prst="line">
              <a:avLst/>
            </a:prstGeom>
            <a:ln w="25400">
              <a:solidFill>
                <a:schemeClr val="bg2">
                  <a:lumMod val="20000"/>
                  <a:lumOff val="8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2857500" y="4838700"/>
              <a:ext cx="685800" cy="1588"/>
            </a:xfrm>
            <a:prstGeom prst="line">
              <a:avLst/>
            </a:prstGeom>
            <a:ln w="25400">
              <a:solidFill>
                <a:schemeClr val="bg2">
                  <a:lumMod val="20000"/>
                  <a:lumOff val="8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 flipH="1" flipV="1">
              <a:off x="2820458" y="4723342"/>
              <a:ext cx="914400" cy="2117"/>
            </a:xfrm>
            <a:prstGeom prst="line">
              <a:avLst/>
            </a:prstGeom>
            <a:ln w="25400">
              <a:solidFill>
                <a:schemeClr val="bg2">
                  <a:lumMod val="20000"/>
                  <a:lumOff val="8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2818517" y="4646966"/>
              <a:ext cx="1066801" cy="2471"/>
            </a:xfrm>
            <a:prstGeom prst="line">
              <a:avLst/>
            </a:prstGeom>
            <a:ln w="25400">
              <a:solidFill>
                <a:schemeClr val="bg2">
                  <a:lumMod val="20000"/>
                  <a:lumOff val="8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 flipV="1">
              <a:off x="2782800" y="4532401"/>
              <a:ext cx="1295401" cy="3000"/>
            </a:xfrm>
            <a:prstGeom prst="line">
              <a:avLst/>
            </a:prstGeom>
            <a:ln w="25400">
              <a:solidFill>
                <a:schemeClr val="bg2">
                  <a:lumMod val="20000"/>
                  <a:lumOff val="8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 flipH="1" flipV="1">
              <a:off x="2782976" y="4456025"/>
              <a:ext cx="1447802" cy="3353"/>
            </a:xfrm>
            <a:prstGeom prst="line">
              <a:avLst/>
            </a:prstGeom>
            <a:ln w="25400">
              <a:solidFill>
                <a:schemeClr val="bg2">
                  <a:lumMod val="20000"/>
                  <a:lumOff val="8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 flipV="1">
              <a:off x="2783152" y="4379649"/>
              <a:ext cx="1600203" cy="3707"/>
            </a:xfrm>
            <a:prstGeom prst="line">
              <a:avLst/>
            </a:prstGeom>
            <a:ln w="25400">
              <a:solidFill>
                <a:schemeClr val="bg2">
                  <a:lumMod val="20000"/>
                  <a:lumOff val="8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 flipH="1" flipV="1">
              <a:off x="2821340" y="4341460"/>
              <a:ext cx="1676404" cy="3884"/>
            </a:xfrm>
            <a:prstGeom prst="line">
              <a:avLst/>
            </a:prstGeom>
            <a:ln w="25400">
              <a:solidFill>
                <a:schemeClr val="bg2">
                  <a:lumMod val="20000"/>
                  <a:lumOff val="8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2859530" y="4303270"/>
              <a:ext cx="1752600" cy="4061"/>
            </a:xfrm>
            <a:prstGeom prst="line">
              <a:avLst/>
            </a:prstGeom>
            <a:ln w="25400">
              <a:solidFill>
                <a:schemeClr val="bg2">
                  <a:lumMod val="20000"/>
                  <a:lumOff val="8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2895600" y="4267201"/>
              <a:ext cx="1828803" cy="2"/>
            </a:xfrm>
            <a:prstGeom prst="line">
              <a:avLst/>
            </a:prstGeom>
            <a:ln w="25400">
              <a:solidFill>
                <a:schemeClr val="bg2">
                  <a:lumMod val="20000"/>
                  <a:lumOff val="8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971800" y="4267201"/>
              <a:ext cx="1828803" cy="2"/>
            </a:xfrm>
            <a:prstGeom prst="line">
              <a:avLst/>
            </a:prstGeom>
            <a:ln w="25400">
              <a:solidFill>
                <a:schemeClr val="bg2">
                  <a:lumMod val="20000"/>
                  <a:lumOff val="8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V="1">
              <a:off x="4459731" y="5065270"/>
              <a:ext cx="229393" cy="4854"/>
            </a:xfrm>
            <a:prstGeom prst="line">
              <a:avLst/>
            </a:prstGeom>
            <a:ln w="25400">
              <a:solidFill>
                <a:schemeClr val="bg2">
                  <a:lumMod val="20000"/>
                  <a:lumOff val="8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V="1">
              <a:off x="4269231" y="4950970"/>
              <a:ext cx="457993" cy="4854"/>
            </a:xfrm>
            <a:prstGeom prst="line">
              <a:avLst/>
            </a:prstGeom>
            <a:ln w="25400">
              <a:solidFill>
                <a:schemeClr val="bg2">
                  <a:lumMod val="20000"/>
                  <a:lumOff val="8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4077672" y="4837728"/>
              <a:ext cx="685800" cy="1944"/>
            </a:xfrm>
            <a:prstGeom prst="line">
              <a:avLst/>
            </a:prstGeom>
            <a:ln w="25400">
              <a:solidFill>
                <a:schemeClr val="bg2">
                  <a:lumMod val="20000"/>
                  <a:lumOff val="8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 flipH="1" flipV="1">
              <a:off x="3888054" y="4722546"/>
              <a:ext cx="914400" cy="3708"/>
            </a:xfrm>
            <a:prstGeom prst="line">
              <a:avLst/>
            </a:prstGeom>
            <a:ln w="25400">
              <a:solidFill>
                <a:schemeClr val="bg2">
                  <a:lumMod val="20000"/>
                  <a:lumOff val="8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 flipV="1">
              <a:off x="3696231" y="4609571"/>
              <a:ext cx="1143000" cy="1059"/>
            </a:xfrm>
            <a:prstGeom prst="line">
              <a:avLst/>
            </a:prstGeom>
            <a:ln w="25400">
              <a:solidFill>
                <a:schemeClr val="bg2">
                  <a:lumMod val="20000"/>
                  <a:lumOff val="8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 flipH="1" flipV="1">
              <a:off x="3505554" y="4495448"/>
              <a:ext cx="1371601" cy="704"/>
            </a:xfrm>
            <a:prstGeom prst="line">
              <a:avLst/>
            </a:prstGeom>
            <a:ln w="25400">
              <a:solidFill>
                <a:schemeClr val="bg2">
                  <a:lumMod val="20000"/>
                  <a:lumOff val="8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 flipH="1" flipV="1">
              <a:off x="3352976" y="4419422"/>
              <a:ext cx="1524002" cy="354"/>
            </a:xfrm>
            <a:prstGeom prst="line">
              <a:avLst/>
            </a:prstGeom>
            <a:ln w="25400">
              <a:solidFill>
                <a:schemeClr val="bg2">
                  <a:lumMod val="20000"/>
                  <a:lumOff val="8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V="1">
              <a:off x="3202516" y="4341461"/>
              <a:ext cx="1676404" cy="3884"/>
            </a:xfrm>
            <a:prstGeom prst="line">
              <a:avLst/>
            </a:prstGeom>
            <a:ln w="25400">
              <a:solidFill>
                <a:schemeClr val="bg2">
                  <a:lumMod val="20000"/>
                  <a:lumOff val="8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V="1">
              <a:off x="3088130" y="4303269"/>
              <a:ext cx="1752600" cy="4061"/>
            </a:xfrm>
            <a:prstGeom prst="line">
              <a:avLst/>
            </a:prstGeom>
            <a:ln w="25400">
              <a:solidFill>
                <a:schemeClr val="bg2">
                  <a:lumMod val="20000"/>
                  <a:lumOff val="8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2933303" y="5143897"/>
              <a:ext cx="76994" cy="1588"/>
            </a:xfrm>
            <a:prstGeom prst="line">
              <a:avLst/>
            </a:prstGeom>
            <a:ln w="25400">
              <a:solidFill>
                <a:schemeClr val="bg2">
                  <a:lumMod val="20000"/>
                  <a:lumOff val="8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2895203" y="5029597"/>
              <a:ext cx="305594" cy="1588"/>
            </a:xfrm>
            <a:prstGeom prst="line">
              <a:avLst/>
            </a:prstGeom>
            <a:ln w="25400">
              <a:solidFill>
                <a:schemeClr val="bg2">
                  <a:lumMod val="20000"/>
                  <a:lumOff val="8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610497" y="5143103"/>
              <a:ext cx="76994" cy="1588"/>
            </a:xfrm>
            <a:prstGeom prst="line">
              <a:avLst/>
            </a:prstGeom>
            <a:ln w="25400">
              <a:solidFill>
                <a:schemeClr val="bg2">
                  <a:lumMod val="20000"/>
                  <a:lumOff val="8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 flipH="1" flipV="1">
              <a:off x="4724011" y="5181989"/>
              <a:ext cx="794" cy="16"/>
            </a:xfrm>
            <a:prstGeom prst="line">
              <a:avLst/>
            </a:prstGeom>
            <a:ln w="25400">
              <a:solidFill>
                <a:schemeClr val="bg2">
                  <a:lumMod val="20000"/>
                  <a:lumOff val="8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 flipH="1" flipV="1">
              <a:off x="4837509" y="5143103"/>
              <a:ext cx="76994" cy="1588"/>
            </a:xfrm>
            <a:prstGeom prst="line">
              <a:avLst/>
            </a:prstGeom>
            <a:ln w="25400">
              <a:solidFill>
                <a:schemeClr val="bg2">
                  <a:lumMod val="20000"/>
                  <a:lumOff val="8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 flipH="1" flipV="1">
              <a:off x="4800211" y="5181989"/>
              <a:ext cx="794" cy="16"/>
            </a:xfrm>
            <a:prstGeom prst="line">
              <a:avLst/>
            </a:prstGeom>
            <a:ln w="25400">
              <a:solidFill>
                <a:schemeClr val="bg2">
                  <a:lumMod val="20000"/>
                  <a:lumOff val="8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 flipH="1" flipV="1">
              <a:off x="4876403" y="5105797"/>
              <a:ext cx="153194" cy="1588"/>
            </a:xfrm>
            <a:prstGeom prst="line">
              <a:avLst/>
            </a:prstGeom>
            <a:ln w="25400">
              <a:solidFill>
                <a:schemeClr val="bg2">
                  <a:lumMod val="20000"/>
                  <a:lumOff val="8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 flipH="1" flipV="1">
              <a:off x="4876403" y="5029597"/>
              <a:ext cx="305594" cy="1588"/>
            </a:xfrm>
            <a:prstGeom prst="line">
              <a:avLst/>
            </a:prstGeom>
            <a:ln w="25400">
              <a:solidFill>
                <a:schemeClr val="bg2">
                  <a:lumMod val="20000"/>
                  <a:lumOff val="8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V="1">
              <a:off x="4878831" y="4950970"/>
              <a:ext cx="457993" cy="4854"/>
            </a:xfrm>
            <a:prstGeom prst="line">
              <a:avLst/>
            </a:prstGeom>
            <a:ln w="25400">
              <a:solidFill>
                <a:schemeClr val="bg2">
                  <a:lumMod val="20000"/>
                  <a:lumOff val="8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 flipH="1" flipV="1">
              <a:off x="4839672" y="4837728"/>
              <a:ext cx="685800" cy="1944"/>
            </a:xfrm>
            <a:prstGeom prst="line">
              <a:avLst/>
            </a:prstGeom>
            <a:ln w="25400">
              <a:solidFill>
                <a:schemeClr val="bg2">
                  <a:lumMod val="20000"/>
                  <a:lumOff val="8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 flipH="1" flipV="1">
              <a:off x="4798746" y="4722546"/>
              <a:ext cx="914400" cy="3708"/>
            </a:xfrm>
            <a:prstGeom prst="line">
              <a:avLst/>
            </a:prstGeom>
            <a:ln w="25400">
              <a:solidFill>
                <a:schemeClr val="bg2">
                  <a:lumMod val="20000"/>
                  <a:lumOff val="8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 flipH="1" flipV="1">
              <a:off x="4761970" y="4609571"/>
              <a:ext cx="1143000" cy="1059"/>
            </a:xfrm>
            <a:prstGeom prst="line">
              <a:avLst/>
            </a:prstGeom>
            <a:ln w="25400">
              <a:solidFill>
                <a:schemeClr val="bg2">
                  <a:lumMod val="20000"/>
                  <a:lumOff val="8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724047" y="4495449"/>
              <a:ext cx="1371601" cy="704"/>
            </a:xfrm>
            <a:prstGeom prst="line">
              <a:avLst/>
            </a:prstGeom>
            <a:ln w="25400">
              <a:solidFill>
                <a:schemeClr val="bg2">
                  <a:lumMod val="20000"/>
                  <a:lumOff val="8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724222" y="4419424"/>
              <a:ext cx="1524002" cy="354"/>
            </a:xfrm>
            <a:prstGeom prst="line">
              <a:avLst/>
            </a:prstGeom>
            <a:ln w="25400">
              <a:solidFill>
                <a:schemeClr val="bg2">
                  <a:lumMod val="20000"/>
                  <a:lumOff val="8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V="1">
              <a:off x="4722456" y="4341461"/>
              <a:ext cx="1676404" cy="3884"/>
            </a:xfrm>
            <a:prstGeom prst="line">
              <a:avLst/>
            </a:prstGeom>
            <a:ln w="25400">
              <a:solidFill>
                <a:schemeClr val="bg2">
                  <a:lumMod val="20000"/>
                  <a:lumOff val="8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 flipH="1" flipV="1">
              <a:off x="4724004" y="4266802"/>
              <a:ext cx="1828800" cy="796"/>
            </a:xfrm>
            <a:prstGeom prst="line">
              <a:avLst/>
            </a:prstGeom>
            <a:ln w="25400">
              <a:solidFill>
                <a:schemeClr val="bg2">
                  <a:lumMod val="20000"/>
                  <a:lumOff val="8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663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many different formats for sampling audio</a:t>
            </a:r>
          </a:p>
          <a:p>
            <a:r>
              <a:rPr lang="en-US" dirty="0"/>
              <a:t>In our system, each sample will be recorded as a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double</a:t>
            </a:r>
          </a:p>
          <a:p>
            <a:r>
              <a:rPr lang="en-US" dirty="0"/>
              <a:t>The minimum value of a sample will be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-1.0</a:t>
            </a:r>
            <a:r>
              <a:rPr lang="en-US" dirty="0"/>
              <a:t> and the maximum value of a sample is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1.0</a:t>
            </a:r>
          </a:p>
          <a:p>
            <a:r>
              <a:rPr lang="en-US" dirty="0"/>
              <a:t>A series of samples with value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0.0</a:t>
            </a:r>
            <a:r>
              <a:rPr lang="en-US" dirty="0"/>
              <a:t> represents silence</a:t>
            </a:r>
          </a:p>
          <a:p>
            <a:r>
              <a:rPr lang="en-US" dirty="0"/>
              <a:t>Our samples will be stored in an array</a:t>
            </a:r>
          </a:p>
        </p:txBody>
      </p:sp>
    </p:spTree>
    <p:extLst>
      <p:ext uri="{BB962C8B-B14F-4D97-AF65-F5344CB8AC3E}">
        <p14:creationId xmlns:p14="http://schemas.microsoft.com/office/powerpoint/2010/main" val="8597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 cap="none" dirty="0" err="1">
                <a:latin typeface="Courier New" pitchFamily="49" charset="0"/>
                <a:cs typeface="Courier New" pitchFamily="49" charset="0"/>
              </a:rPr>
              <a:t>StdAudio</a:t>
            </a:r>
            <a:r>
              <a:rPr lang="en-US" dirty="0"/>
              <a:t> class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Audio data on Windows machines is sometimes stored in a WAV file</a:t>
            </a:r>
          </a:p>
          <a:p>
            <a:r>
              <a:rPr lang="en-US" dirty="0"/>
              <a:t>A WAV file is much simpler than an MP3 because it has no compression</a:t>
            </a:r>
          </a:p>
          <a:p>
            <a:r>
              <a:rPr lang="en-US" dirty="0"/>
              <a:t>Even so, it contains two channels (for stereo) and can have many different sample rates and formats for recording sound</a:t>
            </a:r>
          </a:p>
          <a:p>
            <a:r>
              <a:rPr lang="en-US" dirty="0"/>
              <a:t>The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StdAudio</a:t>
            </a:r>
            <a:r>
              <a:rPr lang="en-US" dirty="0"/>
              <a:t> class lets you read and write a WAV file easily and always deal with a single array of sound, sampled at 44,100 Hz</a:t>
            </a:r>
          </a:p>
        </p:txBody>
      </p:sp>
    </p:spTree>
    <p:extLst>
      <p:ext uri="{BB962C8B-B14F-4D97-AF65-F5344CB8AC3E}">
        <p14:creationId xmlns:p14="http://schemas.microsoft.com/office/powerpoint/2010/main" val="315121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>
                <a:latin typeface="Courier New" pitchFamily="49" charset="0"/>
                <a:cs typeface="Courier New" pitchFamily="49" charset="0"/>
              </a:rPr>
              <a:t>StdAudio</a:t>
            </a:r>
            <a:r>
              <a:rPr lang="en-US" dirty="0"/>
              <a:t>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Everything you'd want to do with sound: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2800" dirty="0"/>
          </a:p>
          <a:p>
            <a:r>
              <a:rPr lang="en-US"/>
              <a:t>To </a:t>
            </a:r>
            <a:r>
              <a:rPr lang="en-US" dirty="0"/>
              <a:t>do interesting things, you have to manipulate the array of samples</a:t>
            </a:r>
          </a:p>
          <a:p>
            <a:r>
              <a:rPr lang="en-US" dirty="0"/>
              <a:t>Make sure you added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StdAudio.java</a:t>
            </a:r>
            <a:r>
              <a:rPr lang="en-US" dirty="0"/>
              <a:t> to your project before trying to use it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855307"/>
              </p:ext>
            </p:extLst>
          </p:nvPr>
        </p:nvGraphicFramePr>
        <p:xfrm>
          <a:off x="1141412" y="1976561"/>
          <a:ext cx="9906000" cy="2671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1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4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2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Method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Use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256">
                <a:tc>
                  <a:txBody>
                    <a:bodyPr/>
                    <a:lstStyle/>
                    <a:p>
                      <a:r>
                        <a:rPr lang="en-US" sz="1800" b="1" baseline="0" dirty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double</a:t>
                      </a:r>
                      <a:r>
                        <a:rPr lang="en-US" sz="1800" b="1" baseline="0" dirty="0">
                          <a:latin typeface="Courier New" pitchFamily="49" charset="0"/>
                          <a:cs typeface="Courier New" pitchFamily="49" charset="0"/>
                        </a:rPr>
                        <a:t>[] </a:t>
                      </a:r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read(String</a:t>
                      </a:r>
                      <a:r>
                        <a:rPr lang="en-US" sz="1800" b="1" baseline="0" dirty="0">
                          <a:latin typeface="Courier New" pitchFamily="49" charset="0"/>
                          <a:cs typeface="Courier New" pitchFamily="49" charset="0"/>
                        </a:rPr>
                        <a:t> file)</a:t>
                      </a:r>
                      <a:endParaRPr lang="en-US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+mn-lt"/>
                          <a:cs typeface="+mn-cs"/>
                        </a:rPr>
                        <a:t>Read a WAV file into an array of </a:t>
                      </a:r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double</a:t>
                      </a:r>
                      <a:r>
                        <a:rPr lang="en-US" sz="1800" b="0" dirty="0">
                          <a:latin typeface="+mn-lt"/>
                          <a:cs typeface="+mn-cs"/>
                        </a:rPr>
                        <a:t>s</a:t>
                      </a:r>
                      <a:endParaRPr lang="en-US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260">
                <a:tc>
                  <a:txBody>
                    <a:bodyPr/>
                    <a:lstStyle/>
                    <a:p>
                      <a:r>
                        <a:rPr lang="en-US" sz="1800" b="1" baseline="0" dirty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void </a:t>
                      </a:r>
                      <a:r>
                        <a:rPr lang="en-US" sz="1800" b="1" baseline="0" dirty="0">
                          <a:latin typeface="Courier New" pitchFamily="49" charset="0"/>
                          <a:cs typeface="Courier New" pitchFamily="49" charset="0"/>
                        </a:rPr>
                        <a:t>save(String file, </a:t>
                      </a:r>
                      <a:r>
                        <a:rPr lang="en-US" sz="1800" b="1" baseline="0" dirty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double</a:t>
                      </a:r>
                      <a:r>
                        <a:rPr lang="en-US" sz="1800" b="1" baseline="0" dirty="0">
                          <a:latin typeface="Courier New" pitchFamily="49" charset="0"/>
                          <a:cs typeface="Courier New" pitchFamily="49" charset="0"/>
                        </a:rPr>
                        <a:t>[] input)</a:t>
                      </a:r>
                      <a:endParaRPr lang="en-US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Save an array </a:t>
                      </a:r>
                      <a:r>
                        <a:rPr lang="en-US" sz="1800"/>
                        <a:t>of </a:t>
                      </a:r>
                      <a:r>
                        <a:rPr lang="en-US" sz="1800" b="1">
                          <a:latin typeface="Courier New" pitchFamily="49" charset="0"/>
                          <a:cs typeface="Courier New" pitchFamily="49" charset="0"/>
                        </a:rPr>
                        <a:t>double</a:t>
                      </a:r>
                      <a:r>
                        <a:rPr lang="en-US" sz="1800"/>
                        <a:t>s </a:t>
                      </a:r>
                      <a:r>
                        <a:rPr lang="en-US" sz="1800" dirty="0"/>
                        <a:t>into a WAV file</a:t>
                      </a:r>
                      <a:endParaRPr lang="en-US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256">
                <a:tc>
                  <a:txBody>
                    <a:bodyPr/>
                    <a:lstStyle/>
                    <a:p>
                      <a:r>
                        <a:rPr lang="en-US" sz="1800" b="1" baseline="0" dirty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void </a:t>
                      </a:r>
                      <a:r>
                        <a:rPr lang="en-US" sz="1800" b="1" baseline="0" dirty="0">
                          <a:latin typeface="Courier New" pitchFamily="49" charset="0"/>
                          <a:cs typeface="Courier New" pitchFamily="49" charset="0"/>
                        </a:rPr>
                        <a:t>play(String file)</a:t>
                      </a:r>
                      <a:endParaRPr lang="en-US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Play a WAV</a:t>
                      </a:r>
                      <a:r>
                        <a:rPr lang="en-US" sz="1800" baseline="0" dirty="0"/>
                        <a:t> file</a:t>
                      </a:r>
                      <a:endParaRPr lang="en-US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611">
                <a:tc>
                  <a:txBody>
                    <a:bodyPr/>
                    <a:lstStyle/>
                    <a:p>
                      <a:r>
                        <a:rPr lang="en-US" sz="1800" b="1" baseline="0" dirty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void</a:t>
                      </a:r>
                      <a:r>
                        <a:rPr lang="en-US" sz="1800" b="1" baseline="0" dirty="0">
                          <a:latin typeface="Courier New" pitchFamily="49" charset="0"/>
                          <a:cs typeface="Courier New" pitchFamily="49" charset="0"/>
                        </a:rPr>
                        <a:t> play(</a:t>
                      </a:r>
                      <a:r>
                        <a:rPr lang="en-US" sz="1800" b="1" baseline="0" dirty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double</a:t>
                      </a:r>
                      <a:r>
                        <a:rPr lang="en-US" sz="1800" b="1" baseline="0" dirty="0">
                          <a:latin typeface="Courier New" pitchFamily="49" charset="0"/>
                          <a:cs typeface="Courier New" pitchFamily="49" charset="0"/>
                        </a:rPr>
                        <a:t>[] input)</a:t>
                      </a:r>
                      <a:endParaRPr lang="en-US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Play an array of </a:t>
                      </a:r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double</a:t>
                      </a:r>
                      <a:r>
                        <a:rPr lang="en-US" sz="1800" dirty="0"/>
                        <a:t>s (samples)</a:t>
                      </a:r>
                      <a:endParaRPr lang="en-US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503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err="1">
                <a:latin typeface="Courier New" pitchFamily="49" charset="0"/>
                <a:cs typeface="Courier New" pitchFamily="49" charset="0"/>
              </a:rPr>
              <a:t>StdAudio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Let's load a file into an array:</a:t>
            </a:r>
          </a:p>
          <a:p>
            <a:endParaRPr lang="en-US" dirty="0"/>
          </a:p>
          <a:p>
            <a:r>
              <a:rPr lang="en-US"/>
              <a:t>If </a:t>
            </a:r>
            <a:r>
              <a:rPr lang="en-US" dirty="0"/>
              <a:t>the song has these samples: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Perhaps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samples</a:t>
            </a:r>
            <a:r>
              <a:rPr lang="en-US" dirty="0"/>
              <a:t> will </a:t>
            </a:r>
            <a:r>
              <a:rPr lang="en-US"/>
              <a:t>contain:</a:t>
            </a:r>
            <a:endParaRPr lang="en-US" dirty="0"/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1141412" y="1905000"/>
            <a:ext cx="9909176" cy="914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lnSpcReduction="1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String file = 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"song.wav"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[] samples =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StdAudio.read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(file);</a:t>
            </a: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968397"/>
              </p:ext>
            </p:extLst>
          </p:nvPr>
        </p:nvGraphicFramePr>
        <p:xfrm>
          <a:off x="1138250" y="5638800"/>
          <a:ext cx="990916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4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54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54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54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54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54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545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545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9545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9545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9545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9545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9545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9545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9545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9545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urier New" pitchFamily="49" charset="0"/>
                          <a:cs typeface="Courier New" pitchFamily="49" charset="0"/>
                        </a:rPr>
                        <a:t>-.9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urier New" pitchFamily="49" charset="0"/>
                          <a:cs typeface="Courier New" pitchFamily="49" charset="0"/>
                        </a:rPr>
                        <a:t>-.7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urier New" pitchFamily="49" charset="0"/>
                          <a:cs typeface="Courier New" pitchFamily="49" charset="0"/>
                        </a:rPr>
                        <a:t>-.6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urier New" pitchFamily="49" charset="0"/>
                          <a:cs typeface="Courier New" pitchFamily="49" charset="0"/>
                        </a:rPr>
                        <a:t>-.4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urier New" pitchFamily="49" charset="0"/>
                          <a:cs typeface="Courier New" pitchFamily="49" charset="0"/>
                        </a:rPr>
                        <a:t>-.2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urier New" pitchFamily="49" charset="0"/>
                          <a:cs typeface="Courier New" pitchFamily="49" charset="0"/>
                        </a:rPr>
                        <a:t>-.1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urier New" pitchFamily="49" charset="0"/>
                          <a:cs typeface="Courier New" pitchFamily="49" charset="0"/>
                        </a:rPr>
                        <a:t>.1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urier New" pitchFamily="49" charset="0"/>
                          <a:cs typeface="Courier New" pitchFamily="49" charset="0"/>
                        </a:rPr>
                        <a:t>.2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urier New" pitchFamily="49" charset="0"/>
                          <a:cs typeface="Courier New" pitchFamily="49" charset="0"/>
                        </a:rPr>
                        <a:t>.3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urier New" pitchFamily="49" charset="0"/>
                          <a:cs typeface="Courier New" pitchFamily="49" charset="0"/>
                        </a:rPr>
                        <a:t>.4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urier New" pitchFamily="49" charset="0"/>
                          <a:cs typeface="Courier New" pitchFamily="49" charset="0"/>
                        </a:rPr>
                        <a:t>.5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urier New" pitchFamily="49" charset="0"/>
                          <a:cs typeface="Courier New" pitchFamily="49" charset="0"/>
                        </a:rPr>
                        <a:t>.6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urier New" pitchFamily="49" charset="0"/>
                          <a:cs typeface="Courier New" pitchFamily="49" charset="0"/>
                        </a:rPr>
                        <a:t>.6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urier New" pitchFamily="49" charset="0"/>
                          <a:cs typeface="Courier New" pitchFamily="49" charset="0"/>
                        </a:rPr>
                        <a:t>.5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urier New" pitchFamily="49" charset="0"/>
                          <a:cs typeface="Courier New" pitchFamily="49" charset="0"/>
                        </a:rPr>
                        <a:t>.4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urier New" pitchFamily="49" charset="0"/>
                          <a:cs typeface="Courier New" pitchFamily="49" charset="0"/>
                        </a:rPr>
                        <a:t>.3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urier New" pitchFamily="49" charset="0"/>
                          <a:cs typeface="Courier New" pitchFamily="49" charset="0"/>
                        </a:rPr>
                        <a:t>.2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urier New" pitchFamily="49" charset="0"/>
                          <a:cs typeface="Courier New" pitchFamily="49" charset="0"/>
                        </a:rPr>
                        <a:t>-.2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urier New" pitchFamily="49" charset="0"/>
                          <a:cs typeface="Courier New" pitchFamily="49" charset="0"/>
                        </a:rPr>
                        <a:t>-.4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" name="Group 47"/>
          <p:cNvGrpSpPr/>
          <p:nvPr/>
        </p:nvGrpSpPr>
        <p:grpSpPr>
          <a:xfrm>
            <a:off x="6096000" y="3229451"/>
            <a:ext cx="3200400" cy="1647349"/>
            <a:chOff x="2667000" y="3915251"/>
            <a:chExt cx="3200400" cy="1647349"/>
          </a:xfrm>
        </p:grpSpPr>
        <p:grpSp>
          <p:nvGrpSpPr>
            <p:cNvPr id="5" name="Group 43"/>
            <p:cNvGrpSpPr>
              <a:grpSpLocks noChangeAspect="1"/>
            </p:cNvGrpSpPr>
            <p:nvPr/>
          </p:nvGrpSpPr>
          <p:grpSpPr>
            <a:xfrm>
              <a:off x="3790353" y="3915251"/>
              <a:ext cx="1305485" cy="1647349"/>
              <a:chOff x="3409353" y="4037410"/>
              <a:chExt cx="1087904" cy="1372791"/>
            </a:xfrm>
          </p:grpSpPr>
          <p:cxnSp>
            <p:nvCxnSpPr>
              <p:cNvPr id="6" name="Straight Connector 5"/>
              <p:cNvCxnSpPr/>
              <p:nvPr/>
            </p:nvCxnSpPr>
            <p:spPr>
              <a:xfrm rot="5400000" flipH="1" flipV="1">
                <a:off x="3352799" y="5237559"/>
                <a:ext cx="342900" cy="1191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3324224" y="5151834"/>
                <a:ext cx="514350" cy="1191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3296442" y="5065316"/>
                <a:ext cx="685800" cy="1588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3294986" y="5008034"/>
                <a:ext cx="800101" cy="1853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3268199" y="4922110"/>
                <a:ext cx="971551" cy="2250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3268331" y="4864828"/>
                <a:ext cx="1085852" cy="2515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3268463" y="4807546"/>
                <a:ext cx="1200152" cy="2780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 flipH="1" flipV="1">
                <a:off x="3297104" y="4778904"/>
                <a:ext cx="1257303" cy="2913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3325746" y="4750262"/>
                <a:ext cx="1314450" cy="3046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 flipH="1" flipV="1">
                <a:off x="3352799" y="4723210"/>
                <a:ext cx="1371602" cy="2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3409949" y="4723210"/>
                <a:ext cx="1371602" cy="2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4239353" y="5151105"/>
                <a:ext cx="514350" cy="1458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 flipH="1" flipV="1">
                <a:off x="4097139" y="5064719"/>
                <a:ext cx="685800" cy="2781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 flipH="1" flipV="1">
                <a:off x="3953272" y="4979987"/>
                <a:ext cx="857250" cy="794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3810264" y="4894395"/>
                <a:ext cx="1028701" cy="528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 flipH="1" flipV="1">
                <a:off x="3695831" y="4837376"/>
                <a:ext cx="1143002" cy="266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6200000" flipV="1">
                <a:off x="3582986" y="4778905"/>
                <a:ext cx="1257303" cy="2913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 flipV="1">
                <a:off x="3497196" y="4750261"/>
                <a:ext cx="1314450" cy="3046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3381076" y="5380732"/>
                <a:ext cx="57746" cy="1191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3352501" y="5295007"/>
                <a:ext cx="229196" cy="1191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Straight Connector 44"/>
            <p:cNvCxnSpPr/>
            <p:nvPr/>
          </p:nvCxnSpPr>
          <p:spPr>
            <a:xfrm>
              <a:off x="2667000" y="4524453"/>
              <a:ext cx="3200400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917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>
                <a:latin typeface="Courier New" pitchFamily="49" charset="0"/>
                <a:cs typeface="Courier New" pitchFamily="49" charset="0"/>
              </a:rPr>
              <a:t>StdAudio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the audio samples loaded into the array named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samples</a:t>
            </a:r>
            <a:r>
              <a:rPr lang="en-US" dirty="0"/>
              <a:t>, we can play them as follows: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1412" y="2895600"/>
            <a:ext cx="9905999" cy="762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StdAudio.play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(samples);</a:t>
            </a:r>
          </a:p>
        </p:txBody>
      </p:sp>
    </p:spTree>
    <p:extLst>
      <p:ext uri="{BB962C8B-B14F-4D97-AF65-F5344CB8AC3E}">
        <p14:creationId xmlns:p14="http://schemas.microsoft.com/office/powerpoint/2010/main" val="221367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Generating sound with </a:t>
            </a:r>
            <a:r>
              <a:rPr lang="en-US" cap="none" dirty="0" err="1">
                <a:latin typeface="Courier New" pitchFamily="49" charset="0"/>
                <a:cs typeface="Courier New" pitchFamily="49" charset="0"/>
              </a:rPr>
              <a:t>StdAudio</a:t>
            </a:r>
            <a:endParaRPr lang="en-US" cap="none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dirty="0"/>
              <a:t>Or, we could generate sound from scratch with </a:t>
            </a:r>
            <a:r>
              <a:rPr lang="en-US" sz="3000" b="1" dirty="0" err="1">
                <a:latin typeface="Courier New" pitchFamily="49" charset="0"/>
                <a:cs typeface="Courier New" pitchFamily="49" charset="0"/>
              </a:rPr>
              <a:t>StdAudio</a:t>
            </a:r>
            <a:endParaRPr lang="en-US" sz="3000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3000" dirty="0"/>
              <a:t>This example from a book somewhere creates 1 second of the pitch A440: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1412" y="3048000"/>
            <a:ext cx="9905999" cy="2286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fontScale="850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[] sound =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StdAudio.SAMPLE_RATE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+ 1];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sound.length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; ++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>
                <a:latin typeface="Courier New" pitchFamily="49" charset="0"/>
                <a:cs typeface="Courier New" pitchFamily="49" charset="0"/>
              </a:rPr>
              <a:t>	 sound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] = Math.sin(2 *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Math.PI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440 /</a:t>
            </a:r>
            <a:br>
              <a:rPr lang="en-US" sz="2700" b="1">
                <a:latin typeface="Courier New" pitchFamily="49" charset="0"/>
                <a:cs typeface="Courier New" pitchFamily="49" charset="0"/>
              </a:rPr>
            </a:br>
            <a:r>
              <a:rPr lang="en-US" sz="2700" b="1">
                <a:latin typeface="Courier New" pitchFamily="49" charset="0"/>
                <a:cs typeface="Courier New" pitchFamily="49" charset="0"/>
              </a:rPr>
              <a:t>                          StdAudio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.SAMPLE_RATE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     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StdAudio.play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(sound);</a:t>
            </a:r>
          </a:p>
        </p:txBody>
      </p:sp>
    </p:spTree>
    <p:extLst>
      <p:ext uri="{BB962C8B-B14F-4D97-AF65-F5344CB8AC3E}">
        <p14:creationId xmlns:p14="http://schemas.microsoft.com/office/powerpoint/2010/main" val="208732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3F5A4C-AE6B-C465-9CCD-DFDB6FBBF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00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Breaking a sound into parts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we wanted to play the second half of a sound followed by the first half?</a:t>
            </a:r>
          </a:p>
          <a:p>
            <a:pPr lvl="1"/>
            <a:r>
              <a:rPr lang="en-US" dirty="0"/>
              <a:t>I know, why would we want to do that?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1412" y="3429000"/>
            <a:ext cx="9905999" cy="3276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fontScale="850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[] samples =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StdAudio.read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(file);</a:t>
            </a:r>
            <a:endParaRPr lang="en-US" sz="27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switched =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 double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27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samples.length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7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sz="27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samples.length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/2; ++</a:t>
            </a:r>
            <a:r>
              <a:rPr lang="en-US" sz="27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  switched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27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27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samples.length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/2] = samples[</a:t>
            </a:r>
            <a:r>
              <a:rPr lang="en-US" sz="27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7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samples.length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/2; </a:t>
            </a:r>
            <a:r>
              <a:rPr lang="en-US" sz="27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sz="27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samples.length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 ++</a:t>
            </a:r>
            <a:r>
              <a:rPr lang="en-US" sz="27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  switched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27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- </a:t>
            </a:r>
            <a:r>
              <a:rPr lang="en-US" sz="27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samples.length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/2] = samples[</a:t>
            </a:r>
            <a:r>
              <a:rPr lang="en-US" sz="27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     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StdAudio.play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(switched);</a:t>
            </a:r>
          </a:p>
        </p:txBody>
      </p:sp>
    </p:spTree>
    <p:extLst>
      <p:ext uri="{BB962C8B-B14F-4D97-AF65-F5344CB8AC3E}">
        <p14:creationId xmlns:p14="http://schemas.microsoft.com/office/powerpoint/2010/main" val="88374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/>
              <a:t>On Monday,</a:t>
            </a:r>
          </a:p>
          <a:p>
            <a:pPr lvl="1"/>
            <a:r>
              <a:rPr lang="en-US" sz="3200"/>
              <a:t>More on array exampes</a:t>
            </a:r>
          </a:p>
          <a:p>
            <a:pPr lvl="1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4131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2B561-E3DC-F72F-B616-F9785B741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342DB-E5E5-88CE-CC69-4C92571A8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12256"/>
            <a:ext cx="10136188" cy="50567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Keep reading chapter 6</a:t>
            </a:r>
          </a:p>
          <a:p>
            <a:pPr>
              <a:lnSpc>
                <a:spcPct val="100000"/>
              </a:lnSpc>
            </a:pPr>
            <a:r>
              <a:rPr lang="en-US"/>
              <a:t>Read chapter 8</a:t>
            </a:r>
          </a:p>
          <a:p>
            <a:pPr>
              <a:lnSpc>
                <a:spcPct val="100000"/>
              </a:lnSpc>
            </a:pPr>
            <a:r>
              <a:rPr lang="en-US"/>
              <a:t>Project 2: due before </a:t>
            </a:r>
            <a:r>
              <a:rPr lang="en-US" b="1">
                <a:solidFill>
                  <a:srgbClr val="002060"/>
                </a:solidFill>
              </a:rPr>
              <a:t>midnight</a:t>
            </a:r>
            <a:r>
              <a:rPr lang="en-US"/>
              <a:t>!</a:t>
            </a:r>
          </a:p>
          <a:p>
            <a:pPr>
              <a:lnSpc>
                <a:spcPct val="100000"/>
              </a:lnSpc>
            </a:pPr>
            <a:r>
              <a:rPr lang="en-US"/>
              <a:t>Project 3</a:t>
            </a:r>
          </a:p>
          <a:p>
            <a:pPr marL="0" indent="0">
              <a:lnSpc>
                <a:spcPct val="100000"/>
              </a:lnSpc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2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80B7F-5E13-07C3-8309-C0C7ECFDA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66B48-39E6-913D-8C1D-A1962BDAD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4F379-43EA-2015-49C9-53A0B4D12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12256"/>
            <a:ext cx="10136188" cy="5056794"/>
          </a:xfrm>
        </p:spPr>
        <p:txBody>
          <a:bodyPr>
            <a:normAutofit/>
          </a:bodyPr>
          <a:lstStyle/>
          <a:p>
            <a:r>
              <a:rPr lang="en-US" sz="3600"/>
              <a:t>Last time we talked about</a:t>
            </a:r>
          </a:p>
          <a:p>
            <a:pPr lvl="1">
              <a:tabLst>
                <a:tab pos="3205163" algn="l"/>
                <a:tab pos="5889625" algn="l"/>
              </a:tabLst>
            </a:pPr>
            <a:r>
              <a:rPr lang="en-US" sz="3200"/>
              <a:t>arrays</a:t>
            </a:r>
          </a:p>
        </p:txBody>
      </p:sp>
    </p:spTree>
    <p:extLst>
      <p:ext uri="{BB962C8B-B14F-4D97-AF65-F5344CB8AC3E}">
        <p14:creationId xmlns:p14="http://schemas.microsoft.com/office/powerpoint/2010/main" val="104823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1413" y="1312256"/>
            <a:ext cx="5183187" cy="50567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Like light, sound is a wave</a:t>
            </a:r>
          </a:p>
          <a:p>
            <a:pPr>
              <a:lnSpc>
                <a:spcPct val="100000"/>
              </a:lnSpc>
            </a:pPr>
            <a:r>
              <a:rPr lang="en-US"/>
              <a:t>Sounds have two properties relevant to working with them in a digital context</a:t>
            </a:r>
          </a:p>
          <a:p>
            <a:pPr lvl="1">
              <a:lnSpc>
                <a:spcPct val="100000"/>
              </a:lnSpc>
            </a:pPr>
            <a:r>
              <a:rPr lang="en-US"/>
              <a:t>Frequency: how often does the wave pattern repeat</a:t>
            </a:r>
          </a:p>
          <a:p>
            <a:pPr lvl="1">
              <a:lnSpc>
                <a:spcPct val="100000"/>
              </a:lnSpc>
            </a:pPr>
            <a:r>
              <a:rPr lang="en-US"/>
              <a:t>Amplitude: how tall is the wave</a:t>
            </a: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312256"/>
            <a:ext cx="4419600" cy="481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060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human ear can hear between about 12 Hz and 20,000 Hz</a:t>
            </a:r>
          </a:p>
          <a:p>
            <a:r>
              <a:rPr lang="en-US" dirty="0"/>
              <a:t>The higher the frequency of the wave</a:t>
            </a:r>
            <a:r>
              <a:rPr lang="en-US"/>
              <a:t>, the</a:t>
            </a:r>
            <a:br>
              <a:rPr lang="en-US"/>
            </a:br>
            <a:r>
              <a:rPr lang="en-US"/>
              <a:t>higher </a:t>
            </a:r>
            <a:r>
              <a:rPr lang="en-US" dirty="0"/>
              <a:t>the frequency of the note</a:t>
            </a:r>
          </a:p>
          <a:p>
            <a:r>
              <a:rPr lang="en-US" dirty="0"/>
              <a:t>Note (ha, ha) that the A an octave</a:t>
            </a:r>
          </a:p>
          <a:p>
            <a:pPr>
              <a:buNone/>
            </a:pPr>
            <a:r>
              <a:rPr lang="en-US" dirty="0"/>
              <a:t>	above A440 has twice the </a:t>
            </a:r>
          </a:p>
          <a:p>
            <a:pPr>
              <a:buNone/>
            </a:pPr>
            <a:r>
              <a:rPr lang="en-US" dirty="0"/>
              <a:t>	frequency</a:t>
            </a:r>
          </a:p>
          <a:p>
            <a:r>
              <a:rPr lang="en-US" dirty="0"/>
              <a:t>Each half-step is an increase in the </a:t>
            </a:r>
          </a:p>
          <a:p>
            <a:pPr>
              <a:buNone/>
            </a:pPr>
            <a:r>
              <a:rPr lang="en-US" dirty="0"/>
              <a:t>	frequency by a factor of about 1.06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102149"/>
              </p:ext>
            </p:extLst>
          </p:nvPr>
        </p:nvGraphicFramePr>
        <p:xfrm>
          <a:off x="8088016" y="2057400"/>
          <a:ext cx="2971800" cy="4054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5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5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5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493.88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5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523.25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5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587.33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5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659.26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5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698.46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5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783.99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5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880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55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frequency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We can take a sound: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reproduce that sound at double the frequency: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 that we have to add twice as much information to have the sound fill the same amount of time</a:t>
            </a:r>
          </a:p>
        </p:txBody>
      </p:sp>
      <p:grpSp>
        <p:nvGrpSpPr>
          <p:cNvPr id="4" name="Group 9"/>
          <p:cNvGrpSpPr/>
          <p:nvPr/>
        </p:nvGrpSpPr>
        <p:grpSpPr>
          <a:xfrm>
            <a:off x="2438400" y="2352676"/>
            <a:ext cx="7315200" cy="923925"/>
            <a:chOff x="914400" y="2352675"/>
            <a:chExt cx="7315200" cy="923925"/>
          </a:xfrm>
        </p:grpSpPr>
        <p:sp>
          <p:nvSpPr>
            <p:cNvPr id="5" name="Freeform 4"/>
            <p:cNvSpPr/>
            <p:nvPr/>
          </p:nvSpPr>
          <p:spPr>
            <a:xfrm>
              <a:off x="914400" y="2352675"/>
              <a:ext cx="7289800" cy="923925"/>
            </a:xfrm>
            <a:custGeom>
              <a:avLst/>
              <a:gdLst>
                <a:gd name="connsiteX0" fmla="*/ 0 w 7289800"/>
                <a:gd name="connsiteY0" fmla="*/ 1833033 h 1847850"/>
                <a:gd name="connsiteX1" fmla="*/ 901700 w 7289800"/>
                <a:gd name="connsiteY1" fmla="*/ 4233 h 1847850"/>
                <a:gd name="connsiteX2" fmla="*/ 1816100 w 7289800"/>
                <a:gd name="connsiteY2" fmla="*/ 1845733 h 1847850"/>
                <a:gd name="connsiteX3" fmla="*/ 2730500 w 7289800"/>
                <a:gd name="connsiteY3" fmla="*/ 4233 h 1847850"/>
                <a:gd name="connsiteX4" fmla="*/ 3619500 w 7289800"/>
                <a:gd name="connsiteY4" fmla="*/ 1820333 h 1847850"/>
                <a:gd name="connsiteX5" fmla="*/ 4559300 w 7289800"/>
                <a:gd name="connsiteY5" fmla="*/ 16933 h 1847850"/>
                <a:gd name="connsiteX6" fmla="*/ 5473700 w 7289800"/>
                <a:gd name="connsiteY6" fmla="*/ 1845733 h 1847850"/>
                <a:gd name="connsiteX7" fmla="*/ 6375400 w 7289800"/>
                <a:gd name="connsiteY7" fmla="*/ 4233 h 1847850"/>
                <a:gd name="connsiteX8" fmla="*/ 7289800 w 7289800"/>
                <a:gd name="connsiteY8" fmla="*/ 1833033 h 184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89800" h="1847850">
                  <a:moveTo>
                    <a:pt x="0" y="1833033"/>
                  </a:moveTo>
                  <a:cubicBezTo>
                    <a:pt x="299508" y="917574"/>
                    <a:pt x="599017" y="2116"/>
                    <a:pt x="901700" y="4233"/>
                  </a:cubicBezTo>
                  <a:cubicBezTo>
                    <a:pt x="1204383" y="6350"/>
                    <a:pt x="1511300" y="1845733"/>
                    <a:pt x="1816100" y="1845733"/>
                  </a:cubicBezTo>
                  <a:cubicBezTo>
                    <a:pt x="2120900" y="1845733"/>
                    <a:pt x="2429933" y="8466"/>
                    <a:pt x="2730500" y="4233"/>
                  </a:cubicBezTo>
                  <a:cubicBezTo>
                    <a:pt x="3031067" y="0"/>
                    <a:pt x="3314700" y="1818216"/>
                    <a:pt x="3619500" y="1820333"/>
                  </a:cubicBezTo>
                  <a:cubicBezTo>
                    <a:pt x="3924300" y="1822450"/>
                    <a:pt x="4250267" y="12700"/>
                    <a:pt x="4559300" y="16933"/>
                  </a:cubicBezTo>
                  <a:cubicBezTo>
                    <a:pt x="4868333" y="21166"/>
                    <a:pt x="5171017" y="1847850"/>
                    <a:pt x="5473700" y="1845733"/>
                  </a:cubicBezTo>
                  <a:cubicBezTo>
                    <a:pt x="5776383" y="1843616"/>
                    <a:pt x="6072717" y="6350"/>
                    <a:pt x="6375400" y="4233"/>
                  </a:cubicBezTo>
                  <a:cubicBezTo>
                    <a:pt x="6678083" y="2116"/>
                    <a:pt x="7050617" y="1583266"/>
                    <a:pt x="7289800" y="1833033"/>
                  </a:cubicBezTo>
                </a:path>
              </a:pathLst>
            </a:cu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914400" y="2819400"/>
              <a:ext cx="7315200" cy="1588"/>
            </a:xfrm>
            <a:prstGeom prst="line">
              <a:avLst/>
            </a:prstGeom>
            <a:ln w="571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0"/>
          <p:cNvGrpSpPr/>
          <p:nvPr/>
        </p:nvGrpSpPr>
        <p:grpSpPr>
          <a:xfrm>
            <a:off x="2438400" y="4114800"/>
            <a:ext cx="7315200" cy="933450"/>
            <a:chOff x="914400" y="4114800"/>
            <a:chExt cx="7315200" cy="933450"/>
          </a:xfrm>
        </p:grpSpPr>
        <p:grpSp>
          <p:nvGrpSpPr>
            <p:cNvPr id="10" name="Group 15"/>
            <p:cNvGrpSpPr/>
            <p:nvPr/>
          </p:nvGrpSpPr>
          <p:grpSpPr>
            <a:xfrm>
              <a:off x="927100" y="4114800"/>
              <a:ext cx="7289800" cy="933450"/>
              <a:chOff x="927100" y="4324350"/>
              <a:chExt cx="7289800" cy="1866900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927100" y="4324350"/>
                <a:ext cx="3644900" cy="1847850"/>
              </a:xfrm>
              <a:custGeom>
                <a:avLst/>
                <a:gdLst>
                  <a:gd name="connsiteX0" fmla="*/ 0 w 7289800"/>
                  <a:gd name="connsiteY0" fmla="*/ 1833033 h 1847850"/>
                  <a:gd name="connsiteX1" fmla="*/ 901700 w 7289800"/>
                  <a:gd name="connsiteY1" fmla="*/ 4233 h 1847850"/>
                  <a:gd name="connsiteX2" fmla="*/ 1816100 w 7289800"/>
                  <a:gd name="connsiteY2" fmla="*/ 1845733 h 1847850"/>
                  <a:gd name="connsiteX3" fmla="*/ 2730500 w 7289800"/>
                  <a:gd name="connsiteY3" fmla="*/ 4233 h 1847850"/>
                  <a:gd name="connsiteX4" fmla="*/ 3619500 w 7289800"/>
                  <a:gd name="connsiteY4" fmla="*/ 1820333 h 1847850"/>
                  <a:gd name="connsiteX5" fmla="*/ 4559300 w 7289800"/>
                  <a:gd name="connsiteY5" fmla="*/ 16933 h 1847850"/>
                  <a:gd name="connsiteX6" fmla="*/ 5473700 w 7289800"/>
                  <a:gd name="connsiteY6" fmla="*/ 1845733 h 1847850"/>
                  <a:gd name="connsiteX7" fmla="*/ 6375400 w 7289800"/>
                  <a:gd name="connsiteY7" fmla="*/ 4233 h 1847850"/>
                  <a:gd name="connsiteX8" fmla="*/ 7289800 w 7289800"/>
                  <a:gd name="connsiteY8" fmla="*/ 1833033 h 1847850"/>
                  <a:gd name="connsiteX0" fmla="*/ 0 w 7289800"/>
                  <a:gd name="connsiteY0" fmla="*/ 1833033 h 1847850"/>
                  <a:gd name="connsiteX1" fmla="*/ 901700 w 7289800"/>
                  <a:gd name="connsiteY1" fmla="*/ 4233 h 1847850"/>
                  <a:gd name="connsiteX2" fmla="*/ 1816100 w 7289800"/>
                  <a:gd name="connsiteY2" fmla="*/ 1845733 h 1847850"/>
                  <a:gd name="connsiteX3" fmla="*/ 2730500 w 7289800"/>
                  <a:gd name="connsiteY3" fmla="*/ 4233 h 1847850"/>
                  <a:gd name="connsiteX4" fmla="*/ 3619500 w 7289800"/>
                  <a:gd name="connsiteY4" fmla="*/ 1820333 h 1847850"/>
                  <a:gd name="connsiteX5" fmla="*/ 4559300 w 7289800"/>
                  <a:gd name="connsiteY5" fmla="*/ 16933 h 1847850"/>
                  <a:gd name="connsiteX6" fmla="*/ 5473700 w 7289800"/>
                  <a:gd name="connsiteY6" fmla="*/ 1845733 h 1847850"/>
                  <a:gd name="connsiteX7" fmla="*/ 6375400 w 7289800"/>
                  <a:gd name="connsiteY7" fmla="*/ 4233 h 1847850"/>
                  <a:gd name="connsiteX8" fmla="*/ 7289800 w 7289800"/>
                  <a:gd name="connsiteY8" fmla="*/ 1833033 h 1847850"/>
                  <a:gd name="connsiteX0" fmla="*/ 0 w 7289800"/>
                  <a:gd name="connsiteY0" fmla="*/ 1833033 h 1847850"/>
                  <a:gd name="connsiteX1" fmla="*/ 901700 w 7289800"/>
                  <a:gd name="connsiteY1" fmla="*/ 4233 h 1847850"/>
                  <a:gd name="connsiteX2" fmla="*/ 1816100 w 7289800"/>
                  <a:gd name="connsiteY2" fmla="*/ 1845733 h 1847850"/>
                  <a:gd name="connsiteX3" fmla="*/ 2730500 w 7289800"/>
                  <a:gd name="connsiteY3" fmla="*/ 4233 h 1847850"/>
                  <a:gd name="connsiteX4" fmla="*/ 3619500 w 7289800"/>
                  <a:gd name="connsiteY4" fmla="*/ 1820333 h 1847850"/>
                  <a:gd name="connsiteX5" fmla="*/ 4559300 w 7289800"/>
                  <a:gd name="connsiteY5" fmla="*/ 16933 h 1847850"/>
                  <a:gd name="connsiteX6" fmla="*/ 5473700 w 7289800"/>
                  <a:gd name="connsiteY6" fmla="*/ 1845733 h 1847850"/>
                  <a:gd name="connsiteX7" fmla="*/ 6375400 w 7289800"/>
                  <a:gd name="connsiteY7" fmla="*/ 4233 h 1847850"/>
                  <a:gd name="connsiteX8" fmla="*/ 7289800 w 7289800"/>
                  <a:gd name="connsiteY8" fmla="*/ 1833033 h 184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89800" h="1847850">
                    <a:moveTo>
                      <a:pt x="0" y="1833033"/>
                    </a:moveTo>
                    <a:cubicBezTo>
                      <a:pt x="299508" y="917574"/>
                      <a:pt x="599017" y="2116"/>
                      <a:pt x="901700" y="4233"/>
                    </a:cubicBezTo>
                    <a:cubicBezTo>
                      <a:pt x="1204383" y="6350"/>
                      <a:pt x="1511300" y="1845733"/>
                      <a:pt x="1816100" y="1845733"/>
                    </a:cubicBezTo>
                    <a:cubicBezTo>
                      <a:pt x="2120900" y="1845733"/>
                      <a:pt x="2429933" y="8466"/>
                      <a:pt x="2730500" y="4233"/>
                    </a:cubicBezTo>
                    <a:cubicBezTo>
                      <a:pt x="3031067" y="0"/>
                      <a:pt x="3314700" y="1818216"/>
                      <a:pt x="3619500" y="1820333"/>
                    </a:cubicBezTo>
                    <a:cubicBezTo>
                      <a:pt x="3924300" y="1822450"/>
                      <a:pt x="4250267" y="12700"/>
                      <a:pt x="4559300" y="16933"/>
                    </a:cubicBezTo>
                    <a:cubicBezTo>
                      <a:pt x="4868333" y="21166"/>
                      <a:pt x="5171017" y="1847850"/>
                      <a:pt x="5473700" y="1845733"/>
                    </a:cubicBezTo>
                    <a:cubicBezTo>
                      <a:pt x="5776383" y="1843616"/>
                      <a:pt x="6072717" y="6350"/>
                      <a:pt x="6375400" y="4233"/>
                    </a:cubicBezTo>
                    <a:cubicBezTo>
                      <a:pt x="6678083" y="2116"/>
                      <a:pt x="6943938" y="1682326"/>
                      <a:pt x="7289800" y="1833033"/>
                    </a:cubicBezTo>
                  </a:path>
                </a:pathLst>
              </a:custGeom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 flipH="1">
                <a:off x="4572000" y="4343400"/>
                <a:ext cx="3644900" cy="1847850"/>
              </a:xfrm>
              <a:custGeom>
                <a:avLst/>
                <a:gdLst>
                  <a:gd name="connsiteX0" fmla="*/ 0 w 7289800"/>
                  <a:gd name="connsiteY0" fmla="*/ 1833033 h 1847850"/>
                  <a:gd name="connsiteX1" fmla="*/ 901700 w 7289800"/>
                  <a:gd name="connsiteY1" fmla="*/ 4233 h 1847850"/>
                  <a:gd name="connsiteX2" fmla="*/ 1816100 w 7289800"/>
                  <a:gd name="connsiteY2" fmla="*/ 1845733 h 1847850"/>
                  <a:gd name="connsiteX3" fmla="*/ 2730500 w 7289800"/>
                  <a:gd name="connsiteY3" fmla="*/ 4233 h 1847850"/>
                  <a:gd name="connsiteX4" fmla="*/ 3619500 w 7289800"/>
                  <a:gd name="connsiteY4" fmla="*/ 1820333 h 1847850"/>
                  <a:gd name="connsiteX5" fmla="*/ 4559300 w 7289800"/>
                  <a:gd name="connsiteY5" fmla="*/ 16933 h 1847850"/>
                  <a:gd name="connsiteX6" fmla="*/ 5473700 w 7289800"/>
                  <a:gd name="connsiteY6" fmla="*/ 1845733 h 1847850"/>
                  <a:gd name="connsiteX7" fmla="*/ 6375400 w 7289800"/>
                  <a:gd name="connsiteY7" fmla="*/ 4233 h 1847850"/>
                  <a:gd name="connsiteX8" fmla="*/ 7289800 w 7289800"/>
                  <a:gd name="connsiteY8" fmla="*/ 1833033 h 1847850"/>
                  <a:gd name="connsiteX0" fmla="*/ 0 w 7289800"/>
                  <a:gd name="connsiteY0" fmla="*/ 1833033 h 1847850"/>
                  <a:gd name="connsiteX1" fmla="*/ 901700 w 7289800"/>
                  <a:gd name="connsiteY1" fmla="*/ 4233 h 1847850"/>
                  <a:gd name="connsiteX2" fmla="*/ 1816100 w 7289800"/>
                  <a:gd name="connsiteY2" fmla="*/ 1845733 h 1847850"/>
                  <a:gd name="connsiteX3" fmla="*/ 2730500 w 7289800"/>
                  <a:gd name="connsiteY3" fmla="*/ 4233 h 1847850"/>
                  <a:gd name="connsiteX4" fmla="*/ 3619500 w 7289800"/>
                  <a:gd name="connsiteY4" fmla="*/ 1820333 h 1847850"/>
                  <a:gd name="connsiteX5" fmla="*/ 4559300 w 7289800"/>
                  <a:gd name="connsiteY5" fmla="*/ 16933 h 1847850"/>
                  <a:gd name="connsiteX6" fmla="*/ 5473700 w 7289800"/>
                  <a:gd name="connsiteY6" fmla="*/ 1845733 h 1847850"/>
                  <a:gd name="connsiteX7" fmla="*/ 6375400 w 7289800"/>
                  <a:gd name="connsiteY7" fmla="*/ 4233 h 1847850"/>
                  <a:gd name="connsiteX8" fmla="*/ 7289800 w 7289800"/>
                  <a:gd name="connsiteY8" fmla="*/ 1833033 h 184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89800" h="1847850">
                    <a:moveTo>
                      <a:pt x="0" y="1833033"/>
                    </a:moveTo>
                    <a:cubicBezTo>
                      <a:pt x="299508" y="917574"/>
                      <a:pt x="599017" y="2116"/>
                      <a:pt x="901700" y="4233"/>
                    </a:cubicBezTo>
                    <a:cubicBezTo>
                      <a:pt x="1204383" y="6350"/>
                      <a:pt x="1511300" y="1845733"/>
                      <a:pt x="1816100" y="1845733"/>
                    </a:cubicBezTo>
                    <a:cubicBezTo>
                      <a:pt x="2120900" y="1845733"/>
                      <a:pt x="2429933" y="8466"/>
                      <a:pt x="2730500" y="4233"/>
                    </a:cubicBezTo>
                    <a:cubicBezTo>
                      <a:pt x="3031067" y="0"/>
                      <a:pt x="3314700" y="1818216"/>
                      <a:pt x="3619500" y="1820333"/>
                    </a:cubicBezTo>
                    <a:cubicBezTo>
                      <a:pt x="3924300" y="1822450"/>
                      <a:pt x="4250267" y="12700"/>
                      <a:pt x="4559300" y="16933"/>
                    </a:cubicBezTo>
                    <a:cubicBezTo>
                      <a:pt x="4868333" y="21166"/>
                      <a:pt x="5171017" y="1847850"/>
                      <a:pt x="5473700" y="1845733"/>
                    </a:cubicBezTo>
                    <a:cubicBezTo>
                      <a:pt x="5776383" y="1843616"/>
                      <a:pt x="6072717" y="6350"/>
                      <a:pt x="6375400" y="4233"/>
                    </a:cubicBezTo>
                    <a:cubicBezTo>
                      <a:pt x="6678083" y="2116"/>
                      <a:pt x="6882978" y="1606126"/>
                      <a:pt x="7289800" y="1833033"/>
                    </a:cubicBezTo>
                  </a:path>
                </a:pathLst>
              </a:custGeom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914400" y="4572000"/>
              <a:ext cx="7315200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010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Amplitude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</a:t>
            </a:r>
            <a:r>
              <a:rPr lang="en-US" b="1" dirty="0"/>
              <a:t>amplitude</a:t>
            </a:r>
            <a:r>
              <a:rPr lang="en-US" dirty="0"/>
              <a:t> of a wave is the distance from the trough of a wave to its peak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sound, amplitude is a measure of volume</a:t>
            </a:r>
          </a:p>
          <a:p>
            <a:r>
              <a:rPr lang="en-US" dirty="0"/>
              <a:t>The larger the amplitude, the louder the sound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10000" y="2971801"/>
            <a:ext cx="4191000" cy="1843617"/>
            <a:chOff x="3810000" y="2971801"/>
            <a:chExt cx="4191000" cy="184361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810000" y="3886200"/>
              <a:ext cx="4191000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Freeform 3"/>
            <p:cNvSpPr/>
            <p:nvPr/>
          </p:nvSpPr>
          <p:spPr>
            <a:xfrm>
              <a:off x="4495800" y="2971801"/>
              <a:ext cx="2730500" cy="1843617"/>
            </a:xfrm>
            <a:custGeom>
              <a:avLst/>
              <a:gdLst>
                <a:gd name="connsiteX0" fmla="*/ 0 w 7289800"/>
                <a:gd name="connsiteY0" fmla="*/ 1833033 h 1847850"/>
                <a:gd name="connsiteX1" fmla="*/ 901700 w 7289800"/>
                <a:gd name="connsiteY1" fmla="*/ 4233 h 1847850"/>
                <a:gd name="connsiteX2" fmla="*/ 1816100 w 7289800"/>
                <a:gd name="connsiteY2" fmla="*/ 1845733 h 1847850"/>
                <a:gd name="connsiteX3" fmla="*/ 2730500 w 7289800"/>
                <a:gd name="connsiteY3" fmla="*/ 4233 h 1847850"/>
                <a:gd name="connsiteX4" fmla="*/ 3619500 w 7289800"/>
                <a:gd name="connsiteY4" fmla="*/ 1820333 h 1847850"/>
                <a:gd name="connsiteX5" fmla="*/ 4559300 w 7289800"/>
                <a:gd name="connsiteY5" fmla="*/ 16933 h 1847850"/>
                <a:gd name="connsiteX6" fmla="*/ 5473700 w 7289800"/>
                <a:gd name="connsiteY6" fmla="*/ 1845733 h 1847850"/>
                <a:gd name="connsiteX7" fmla="*/ 6375400 w 7289800"/>
                <a:gd name="connsiteY7" fmla="*/ 4233 h 1847850"/>
                <a:gd name="connsiteX8" fmla="*/ 7289800 w 7289800"/>
                <a:gd name="connsiteY8" fmla="*/ 1833033 h 1847850"/>
                <a:gd name="connsiteX0" fmla="*/ 0 w 6375400"/>
                <a:gd name="connsiteY0" fmla="*/ 1833033 h 1847850"/>
                <a:gd name="connsiteX1" fmla="*/ 901700 w 6375400"/>
                <a:gd name="connsiteY1" fmla="*/ 4233 h 1847850"/>
                <a:gd name="connsiteX2" fmla="*/ 1816100 w 6375400"/>
                <a:gd name="connsiteY2" fmla="*/ 1845733 h 1847850"/>
                <a:gd name="connsiteX3" fmla="*/ 2730500 w 6375400"/>
                <a:gd name="connsiteY3" fmla="*/ 4233 h 1847850"/>
                <a:gd name="connsiteX4" fmla="*/ 3619500 w 6375400"/>
                <a:gd name="connsiteY4" fmla="*/ 1820333 h 1847850"/>
                <a:gd name="connsiteX5" fmla="*/ 4559300 w 6375400"/>
                <a:gd name="connsiteY5" fmla="*/ 16933 h 1847850"/>
                <a:gd name="connsiteX6" fmla="*/ 5473700 w 6375400"/>
                <a:gd name="connsiteY6" fmla="*/ 1845733 h 1847850"/>
                <a:gd name="connsiteX7" fmla="*/ 6375400 w 6375400"/>
                <a:gd name="connsiteY7" fmla="*/ 4233 h 1847850"/>
                <a:gd name="connsiteX0" fmla="*/ 0 w 5473700"/>
                <a:gd name="connsiteY0" fmla="*/ 1833033 h 1847850"/>
                <a:gd name="connsiteX1" fmla="*/ 901700 w 5473700"/>
                <a:gd name="connsiteY1" fmla="*/ 4233 h 1847850"/>
                <a:gd name="connsiteX2" fmla="*/ 1816100 w 5473700"/>
                <a:gd name="connsiteY2" fmla="*/ 1845733 h 1847850"/>
                <a:gd name="connsiteX3" fmla="*/ 2730500 w 5473700"/>
                <a:gd name="connsiteY3" fmla="*/ 4233 h 1847850"/>
                <a:gd name="connsiteX4" fmla="*/ 3619500 w 5473700"/>
                <a:gd name="connsiteY4" fmla="*/ 1820333 h 1847850"/>
                <a:gd name="connsiteX5" fmla="*/ 4559300 w 5473700"/>
                <a:gd name="connsiteY5" fmla="*/ 16933 h 1847850"/>
                <a:gd name="connsiteX6" fmla="*/ 5473700 w 5473700"/>
                <a:gd name="connsiteY6" fmla="*/ 1845733 h 1847850"/>
                <a:gd name="connsiteX0" fmla="*/ 0 w 4559300"/>
                <a:gd name="connsiteY0" fmla="*/ 1833033 h 1845733"/>
                <a:gd name="connsiteX1" fmla="*/ 901700 w 4559300"/>
                <a:gd name="connsiteY1" fmla="*/ 4233 h 1845733"/>
                <a:gd name="connsiteX2" fmla="*/ 1816100 w 4559300"/>
                <a:gd name="connsiteY2" fmla="*/ 1845733 h 1845733"/>
                <a:gd name="connsiteX3" fmla="*/ 2730500 w 4559300"/>
                <a:gd name="connsiteY3" fmla="*/ 4233 h 1845733"/>
                <a:gd name="connsiteX4" fmla="*/ 3619500 w 4559300"/>
                <a:gd name="connsiteY4" fmla="*/ 1820333 h 1845733"/>
                <a:gd name="connsiteX5" fmla="*/ 4559300 w 4559300"/>
                <a:gd name="connsiteY5" fmla="*/ 16933 h 1845733"/>
                <a:gd name="connsiteX0" fmla="*/ 0 w 3619500"/>
                <a:gd name="connsiteY0" fmla="*/ 1833033 h 1845733"/>
                <a:gd name="connsiteX1" fmla="*/ 901700 w 3619500"/>
                <a:gd name="connsiteY1" fmla="*/ 4233 h 1845733"/>
                <a:gd name="connsiteX2" fmla="*/ 1816100 w 3619500"/>
                <a:gd name="connsiteY2" fmla="*/ 1845733 h 1845733"/>
                <a:gd name="connsiteX3" fmla="*/ 2730500 w 3619500"/>
                <a:gd name="connsiteY3" fmla="*/ 4233 h 1845733"/>
                <a:gd name="connsiteX4" fmla="*/ 3619500 w 3619500"/>
                <a:gd name="connsiteY4" fmla="*/ 1820333 h 1845733"/>
                <a:gd name="connsiteX0" fmla="*/ 0 w 2730500"/>
                <a:gd name="connsiteY0" fmla="*/ 1830917 h 1843617"/>
                <a:gd name="connsiteX1" fmla="*/ 901700 w 2730500"/>
                <a:gd name="connsiteY1" fmla="*/ 2117 h 1843617"/>
                <a:gd name="connsiteX2" fmla="*/ 1816100 w 2730500"/>
                <a:gd name="connsiteY2" fmla="*/ 1843617 h 1843617"/>
                <a:gd name="connsiteX3" fmla="*/ 2730500 w 2730500"/>
                <a:gd name="connsiteY3" fmla="*/ 2117 h 184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30500" h="1843617">
                  <a:moveTo>
                    <a:pt x="0" y="1830917"/>
                  </a:moveTo>
                  <a:cubicBezTo>
                    <a:pt x="299508" y="915458"/>
                    <a:pt x="599017" y="0"/>
                    <a:pt x="901700" y="2117"/>
                  </a:cubicBezTo>
                  <a:cubicBezTo>
                    <a:pt x="1204383" y="4234"/>
                    <a:pt x="1511300" y="1843617"/>
                    <a:pt x="1816100" y="1843617"/>
                  </a:cubicBezTo>
                  <a:cubicBezTo>
                    <a:pt x="2120900" y="1843617"/>
                    <a:pt x="2429933" y="6350"/>
                    <a:pt x="2730500" y="2117"/>
                  </a:cubicBezTo>
                </a:path>
              </a:pathLst>
            </a:custGeom>
            <a:noFill/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>
              <a:off x="5409876" y="3885732"/>
              <a:ext cx="1829594" cy="1733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headEnd type="oval"/>
              <a:tailEnd type="oval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737306" y="3653136"/>
              <a:ext cx="1518364" cy="461665"/>
            </a:xfrm>
            <a:prstGeom prst="rect">
              <a:avLst/>
            </a:prstGeom>
            <a:noFill/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Courier New" pitchFamily="49" charset="0"/>
                </a:rPr>
                <a:t>Amplitude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589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amplitude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We can take a sound: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make the sound with half the amplitude: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frequency is exactly the same, but the sound is </a:t>
            </a:r>
            <a:r>
              <a:rPr lang="en-US"/>
              <a:t>half as </a:t>
            </a:r>
            <a:r>
              <a:rPr lang="en-US" dirty="0"/>
              <a:t>loud</a:t>
            </a:r>
          </a:p>
        </p:txBody>
      </p:sp>
      <p:grpSp>
        <p:nvGrpSpPr>
          <p:cNvPr id="4" name="Group 9"/>
          <p:cNvGrpSpPr/>
          <p:nvPr/>
        </p:nvGrpSpPr>
        <p:grpSpPr>
          <a:xfrm>
            <a:off x="2438400" y="2657476"/>
            <a:ext cx="7315200" cy="923925"/>
            <a:chOff x="914400" y="2657475"/>
            <a:chExt cx="7315200" cy="923925"/>
          </a:xfrm>
        </p:grpSpPr>
        <p:sp>
          <p:nvSpPr>
            <p:cNvPr id="5" name="Freeform 4"/>
            <p:cNvSpPr/>
            <p:nvPr/>
          </p:nvSpPr>
          <p:spPr>
            <a:xfrm>
              <a:off x="914400" y="2657475"/>
              <a:ext cx="7289800" cy="923925"/>
            </a:xfrm>
            <a:custGeom>
              <a:avLst/>
              <a:gdLst>
                <a:gd name="connsiteX0" fmla="*/ 0 w 7289800"/>
                <a:gd name="connsiteY0" fmla="*/ 1833033 h 1847850"/>
                <a:gd name="connsiteX1" fmla="*/ 901700 w 7289800"/>
                <a:gd name="connsiteY1" fmla="*/ 4233 h 1847850"/>
                <a:gd name="connsiteX2" fmla="*/ 1816100 w 7289800"/>
                <a:gd name="connsiteY2" fmla="*/ 1845733 h 1847850"/>
                <a:gd name="connsiteX3" fmla="*/ 2730500 w 7289800"/>
                <a:gd name="connsiteY3" fmla="*/ 4233 h 1847850"/>
                <a:gd name="connsiteX4" fmla="*/ 3619500 w 7289800"/>
                <a:gd name="connsiteY4" fmla="*/ 1820333 h 1847850"/>
                <a:gd name="connsiteX5" fmla="*/ 4559300 w 7289800"/>
                <a:gd name="connsiteY5" fmla="*/ 16933 h 1847850"/>
                <a:gd name="connsiteX6" fmla="*/ 5473700 w 7289800"/>
                <a:gd name="connsiteY6" fmla="*/ 1845733 h 1847850"/>
                <a:gd name="connsiteX7" fmla="*/ 6375400 w 7289800"/>
                <a:gd name="connsiteY7" fmla="*/ 4233 h 1847850"/>
                <a:gd name="connsiteX8" fmla="*/ 7289800 w 7289800"/>
                <a:gd name="connsiteY8" fmla="*/ 1833033 h 184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89800" h="1847850">
                  <a:moveTo>
                    <a:pt x="0" y="1833033"/>
                  </a:moveTo>
                  <a:cubicBezTo>
                    <a:pt x="299508" y="917574"/>
                    <a:pt x="599017" y="2116"/>
                    <a:pt x="901700" y="4233"/>
                  </a:cubicBezTo>
                  <a:cubicBezTo>
                    <a:pt x="1204383" y="6350"/>
                    <a:pt x="1511300" y="1845733"/>
                    <a:pt x="1816100" y="1845733"/>
                  </a:cubicBezTo>
                  <a:cubicBezTo>
                    <a:pt x="2120900" y="1845733"/>
                    <a:pt x="2429933" y="8466"/>
                    <a:pt x="2730500" y="4233"/>
                  </a:cubicBezTo>
                  <a:cubicBezTo>
                    <a:pt x="3031067" y="0"/>
                    <a:pt x="3314700" y="1818216"/>
                    <a:pt x="3619500" y="1820333"/>
                  </a:cubicBezTo>
                  <a:cubicBezTo>
                    <a:pt x="3924300" y="1822450"/>
                    <a:pt x="4250267" y="12700"/>
                    <a:pt x="4559300" y="16933"/>
                  </a:cubicBezTo>
                  <a:cubicBezTo>
                    <a:pt x="4868333" y="21166"/>
                    <a:pt x="5171017" y="1847850"/>
                    <a:pt x="5473700" y="1845733"/>
                  </a:cubicBezTo>
                  <a:cubicBezTo>
                    <a:pt x="5776383" y="1843616"/>
                    <a:pt x="6072717" y="6350"/>
                    <a:pt x="6375400" y="4233"/>
                  </a:cubicBezTo>
                  <a:cubicBezTo>
                    <a:pt x="6678083" y="2116"/>
                    <a:pt x="7050617" y="1583266"/>
                    <a:pt x="7289800" y="1833033"/>
                  </a:cubicBezTo>
                </a:path>
              </a:pathLst>
            </a:cu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914400" y="3124200"/>
              <a:ext cx="7315200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2438400" y="4572001"/>
            <a:ext cx="7315200" cy="461963"/>
            <a:chOff x="914400" y="4572000"/>
            <a:chExt cx="7315200" cy="461963"/>
          </a:xfrm>
        </p:grpSpPr>
        <p:sp>
          <p:nvSpPr>
            <p:cNvPr id="7" name="Freeform 6"/>
            <p:cNvSpPr/>
            <p:nvPr/>
          </p:nvSpPr>
          <p:spPr>
            <a:xfrm>
              <a:off x="914400" y="4572000"/>
              <a:ext cx="7289800" cy="461963"/>
            </a:xfrm>
            <a:custGeom>
              <a:avLst/>
              <a:gdLst>
                <a:gd name="connsiteX0" fmla="*/ 0 w 7289800"/>
                <a:gd name="connsiteY0" fmla="*/ 1833033 h 1847850"/>
                <a:gd name="connsiteX1" fmla="*/ 901700 w 7289800"/>
                <a:gd name="connsiteY1" fmla="*/ 4233 h 1847850"/>
                <a:gd name="connsiteX2" fmla="*/ 1816100 w 7289800"/>
                <a:gd name="connsiteY2" fmla="*/ 1845733 h 1847850"/>
                <a:gd name="connsiteX3" fmla="*/ 2730500 w 7289800"/>
                <a:gd name="connsiteY3" fmla="*/ 4233 h 1847850"/>
                <a:gd name="connsiteX4" fmla="*/ 3619500 w 7289800"/>
                <a:gd name="connsiteY4" fmla="*/ 1820333 h 1847850"/>
                <a:gd name="connsiteX5" fmla="*/ 4559300 w 7289800"/>
                <a:gd name="connsiteY5" fmla="*/ 16933 h 1847850"/>
                <a:gd name="connsiteX6" fmla="*/ 5473700 w 7289800"/>
                <a:gd name="connsiteY6" fmla="*/ 1845733 h 1847850"/>
                <a:gd name="connsiteX7" fmla="*/ 6375400 w 7289800"/>
                <a:gd name="connsiteY7" fmla="*/ 4233 h 1847850"/>
                <a:gd name="connsiteX8" fmla="*/ 7289800 w 7289800"/>
                <a:gd name="connsiteY8" fmla="*/ 1833033 h 184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89800" h="1847850">
                  <a:moveTo>
                    <a:pt x="0" y="1833033"/>
                  </a:moveTo>
                  <a:cubicBezTo>
                    <a:pt x="299508" y="917574"/>
                    <a:pt x="599017" y="2116"/>
                    <a:pt x="901700" y="4233"/>
                  </a:cubicBezTo>
                  <a:cubicBezTo>
                    <a:pt x="1204383" y="6350"/>
                    <a:pt x="1511300" y="1845733"/>
                    <a:pt x="1816100" y="1845733"/>
                  </a:cubicBezTo>
                  <a:cubicBezTo>
                    <a:pt x="2120900" y="1845733"/>
                    <a:pt x="2429933" y="8466"/>
                    <a:pt x="2730500" y="4233"/>
                  </a:cubicBezTo>
                  <a:cubicBezTo>
                    <a:pt x="3031067" y="0"/>
                    <a:pt x="3314700" y="1818216"/>
                    <a:pt x="3619500" y="1820333"/>
                  </a:cubicBezTo>
                  <a:cubicBezTo>
                    <a:pt x="3924300" y="1822450"/>
                    <a:pt x="4250267" y="12700"/>
                    <a:pt x="4559300" y="16933"/>
                  </a:cubicBezTo>
                  <a:cubicBezTo>
                    <a:pt x="4868333" y="21166"/>
                    <a:pt x="5171017" y="1847850"/>
                    <a:pt x="5473700" y="1845733"/>
                  </a:cubicBezTo>
                  <a:cubicBezTo>
                    <a:pt x="5776383" y="1843616"/>
                    <a:pt x="6072717" y="6350"/>
                    <a:pt x="6375400" y="4233"/>
                  </a:cubicBezTo>
                  <a:cubicBezTo>
                    <a:pt x="6678083" y="2116"/>
                    <a:pt x="7050617" y="1583266"/>
                    <a:pt x="7289800" y="1833033"/>
                  </a:cubicBezTo>
                </a:path>
              </a:pathLst>
            </a:cu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914400" y="4800600"/>
              <a:ext cx="7315200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833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3803</TotalTime>
  <Words>1025</Words>
  <Application>Microsoft Office PowerPoint</Application>
  <PresentationFormat>Widescreen</PresentationFormat>
  <Paragraphs>176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Tw Cen MT</vt:lpstr>
      <vt:lpstr>Courier New</vt:lpstr>
      <vt:lpstr>Circuit</vt:lpstr>
      <vt:lpstr>COMP 1600 Introduction to Programming</vt:lpstr>
      <vt:lpstr>PowerPoint Presentation</vt:lpstr>
      <vt:lpstr>Alerts</vt:lpstr>
      <vt:lpstr>Review</vt:lpstr>
      <vt:lpstr>Sound</vt:lpstr>
      <vt:lpstr>Frequency</vt:lpstr>
      <vt:lpstr>Example of frequency change</vt:lpstr>
      <vt:lpstr>Amplitude</vt:lpstr>
      <vt:lpstr>Example of amplitude change</vt:lpstr>
      <vt:lpstr>Real sounds</vt:lpstr>
      <vt:lpstr>Sampling</vt:lpstr>
      <vt:lpstr>Sample rate</vt:lpstr>
      <vt:lpstr>Sample values</vt:lpstr>
      <vt:lpstr>Sample format</vt:lpstr>
      <vt:lpstr>The StdAudio class</vt:lpstr>
      <vt:lpstr>StdAudio methods</vt:lpstr>
      <vt:lpstr>StdAudio example</vt:lpstr>
      <vt:lpstr>StdAudio example</vt:lpstr>
      <vt:lpstr>Generating sound with StdAudio</vt:lpstr>
      <vt:lpstr>Breaking a sound into parts</vt:lpstr>
      <vt:lpstr>Next time…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really hate this darn machine; I wish that they would sell it. It won’t do what I want it to, but only what I tell it.</dc:title>
  <dc:creator>David J. Stucki</dc:creator>
  <cp:lastModifiedBy>Stucki, David</cp:lastModifiedBy>
  <cp:revision>102</cp:revision>
  <dcterms:created xsi:type="dcterms:W3CDTF">2001-05-01T04:07:56Z</dcterms:created>
  <dcterms:modified xsi:type="dcterms:W3CDTF">2025-09-27T00:08:08Z</dcterms:modified>
</cp:coreProperties>
</file>