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0" r:id="rId1"/>
  </p:sldMasterIdLst>
  <p:notesMasterIdLst>
    <p:notesMasterId r:id="rId18"/>
  </p:notesMasterIdLst>
  <p:sldIdLst>
    <p:sldId id="258" r:id="rId2"/>
    <p:sldId id="570" r:id="rId3"/>
    <p:sldId id="260" r:id="rId4"/>
    <p:sldId id="395" r:id="rId5"/>
    <p:sldId id="560" r:id="rId6"/>
    <p:sldId id="561" r:id="rId7"/>
    <p:sldId id="562" r:id="rId8"/>
    <p:sldId id="564" r:id="rId9"/>
    <p:sldId id="565" r:id="rId10"/>
    <p:sldId id="569" r:id="rId11"/>
    <p:sldId id="571" r:id="rId12"/>
    <p:sldId id="572" r:id="rId13"/>
    <p:sldId id="573" r:id="rId14"/>
    <p:sldId id="574" r:id="rId15"/>
    <p:sldId id="575" r:id="rId16"/>
    <p:sldId id="346" r:id="rId17"/>
  </p:sldIdLst>
  <p:sldSz cx="12192000" cy="6858000"/>
  <p:notesSz cx="6858000" cy="9144000"/>
  <p:embeddedFontLst>
    <p:embeddedFont>
      <p:font typeface="Tw Cen MT" panose="020B0602020104020603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0974" autoAdjust="0"/>
  </p:normalViewPr>
  <p:slideViewPr>
    <p:cSldViewPr>
      <p:cViewPr varScale="1">
        <p:scale>
          <a:sx n="90" d="100"/>
          <a:sy n="90" d="100"/>
        </p:scale>
        <p:origin x="32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34489-8C51-499E-A97B-058B99D95C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34489-8C51-499E-A97B-058B99D95C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elements of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can access an element of an array by </a:t>
            </a:r>
            <a:r>
              <a:rPr lang="en-US" b="1" dirty="0"/>
              <a:t>indexing</a:t>
            </a:r>
            <a:r>
              <a:rPr lang="en-US" dirty="0"/>
              <a:t> into it, using square brackets and a number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Once </a:t>
            </a:r>
            <a:r>
              <a:rPr lang="en-US" dirty="0"/>
              <a:t>you have indexed into an array, that variable behaves exactly like any other variable of that type</a:t>
            </a:r>
          </a:p>
          <a:p>
            <a:r>
              <a:rPr lang="en-US" dirty="0"/>
              <a:t>You can read values from it and store values into it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Indexing starts at 0 and stops at 1 less than the length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514600"/>
            <a:ext cx="9905999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list[9] = 142;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(list[9]);</a:t>
            </a:r>
          </a:p>
        </p:txBody>
      </p:sp>
    </p:spTree>
    <p:extLst>
      <p:ext uri="{BB962C8B-B14F-4D97-AF65-F5344CB8AC3E}">
        <p14:creationId xmlns:p14="http://schemas.microsoft.com/office/powerpoint/2010/main" val="12946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instantiate an array, you specify the length</a:t>
            </a:r>
          </a:p>
          <a:p>
            <a:r>
              <a:rPr lang="en-US" dirty="0"/>
              <a:t>Sometimes (like in the case of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dirty="0"/>
              <a:t>) you are given an array of unknown length</a:t>
            </a:r>
          </a:p>
          <a:p>
            <a:r>
              <a:rPr lang="en-US" dirty="0"/>
              <a:t>You can use its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length</a:t>
            </a:r>
            <a:r>
              <a:rPr lang="en-US" dirty="0"/>
              <a:t> member to find out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4114800"/>
            <a:ext cx="9905999" cy="2057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6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list =</a:t>
            </a:r>
            <a:r>
              <a:rPr lang="en-US" sz="26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[42]</a:t>
            </a:r>
            <a:r>
              <a:rPr lang="en-US" sz="26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size =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list.</a:t>
            </a:r>
            <a:r>
              <a:rPr lang="en-US" sz="2600" b="1" err="1">
                <a:latin typeface="Courier New" pitchFamily="49" charset="0"/>
                <a:cs typeface="Courier New" pitchFamily="49" charset="0"/>
              </a:rPr>
              <a:t>length</a:t>
            </a:r>
            <a:r>
              <a:rPr lang="en-US" sz="2600" b="1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600" b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note: no ()s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Prints 42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"List has 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+ size +	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 elements"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you create an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dirty="0"/>
              <a:t>, or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/>
              <a:t> array, the array is automatically filled with certain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other types, including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s, each index in the array must be filled explicitly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016991"/>
              </p:ext>
            </p:extLst>
          </p:nvPr>
        </p:nvGraphicFramePr>
        <p:xfrm>
          <a:off x="2438400" y="2590800"/>
          <a:ext cx="73152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Type</a:t>
                      </a:r>
                      <a:endParaRPr lang="en-US" sz="2400" b="1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char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'\0'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boolean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31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initialization can be done with a list: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Or</a:t>
            </a:r>
            <a:r>
              <a:rPr lang="en-US" dirty="0"/>
              <a:t>, a loop could be used to set all the values: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1" y="2133600"/>
            <a:ext cx="9905997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925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String[] days = {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"Monday"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"Tuesday"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"Wednesday"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"Thursday"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"Friday"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"Saturday"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"Sunday"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};</a:t>
            </a:r>
            <a:endParaRPr lang="en-US" sz="2700" b="1" dirty="0">
              <a:solidFill>
                <a:schemeClr val="accent5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1" y="4572000"/>
            <a:ext cx="9905998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String[] numbers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String[100];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numbers.length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numbers[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+ 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+ 1);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64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An array takes up the size of each element times the length of the array</a:t>
            </a:r>
          </a:p>
          <a:p>
            <a:pPr>
              <a:lnSpc>
                <a:spcPct val="100000"/>
              </a:lnSpc>
            </a:pPr>
            <a:r>
              <a:rPr lang="en-US" dirty="0"/>
              <a:t>Each array starts at some point in computer memory</a:t>
            </a:r>
          </a:p>
          <a:p>
            <a:pPr>
              <a:lnSpc>
                <a:spcPct val="100000"/>
              </a:lnSpc>
            </a:pPr>
            <a:r>
              <a:rPr lang="en-US" dirty="0"/>
              <a:t>The index used for the array is actually an offset from that starting point</a:t>
            </a:r>
          </a:p>
          <a:p>
            <a:pPr>
              <a:lnSpc>
                <a:spcPct val="100000"/>
              </a:lnSpc>
            </a:pPr>
            <a:r>
              <a:rPr lang="en-US" dirty="0"/>
              <a:t>That's why the first element is at index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at memory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imagine that we have an array of type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 of length 10</a:t>
            </a:r>
          </a:p>
          <a:p>
            <a:r>
              <a:rPr lang="en-US" dirty="0"/>
              <a:t>Java decides what address in memory is going to be used, but let's say it starts at 524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1981200" y="4356557"/>
            <a:ext cx="8229600" cy="1867019"/>
            <a:chOff x="457200" y="2286000"/>
            <a:chExt cx="8229600" cy="1867019"/>
          </a:xfrm>
        </p:grpSpPr>
        <p:sp>
          <p:nvSpPr>
            <p:cNvPr id="7" name="Rectangle 6"/>
            <p:cNvSpPr/>
            <p:nvPr/>
          </p:nvSpPr>
          <p:spPr>
            <a:xfrm>
              <a:off x="1143000" y="2667000"/>
              <a:ext cx="685800" cy="685800"/>
            </a:xfrm>
            <a:prstGeom prst="rect">
              <a:avLst/>
            </a:prstGeom>
            <a:solidFill>
              <a:schemeClr val="accent5"/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12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2667000"/>
              <a:ext cx="685800" cy="685800"/>
            </a:xfrm>
            <a:prstGeom prst="rect">
              <a:avLst/>
            </a:prstGeom>
            <a:solidFill>
              <a:schemeClr val="accent5"/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43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4600" y="2667000"/>
              <a:ext cx="685800" cy="685800"/>
            </a:xfrm>
            <a:prstGeom prst="rect">
              <a:avLst/>
            </a:prstGeom>
            <a:solidFill>
              <a:schemeClr val="accent5"/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-9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00400" y="2667000"/>
              <a:ext cx="685800" cy="685800"/>
            </a:xfrm>
            <a:prstGeom prst="rect">
              <a:avLst/>
            </a:prstGeom>
            <a:solidFill>
              <a:schemeClr val="accent5"/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6200" y="2667000"/>
              <a:ext cx="685800" cy="685800"/>
            </a:xfrm>
            <a:prstGeom prst="rect">
              <a:avLst/>
            </a:prstGeom>
            <a:solidFill>
              <a:schemeClr val="accent5"/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789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0" y="2667000"/>
              <a:ext cx="685800" cy="685800"/>
            </a:xfrm>
            <a:prstGeom prst="rect">
              <a:avLst/>
            </a:prstGeom>
            <a:solidFill>
              <a:schemeClr val="accent5"/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57800" y="2667000"/>
              <a:ext cx="685800" cy="685800"/>
            </a:xfrm>
            <a:prstGeom prst="rect">
              <a:avLst/>
            </a:prstGeom>
            <a:solidFill>
              <a:schemeClr val="accent5"/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-23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667000"/>
              <a:ext cx="685800" cy="685800"/>
            </a:xfrm>
            <a:prstGeom prst="rect">
              <a:avLst/>
            </a:prstGeom>
            <a:solidFill>
              <a:schemeClr val="accent5"/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23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29400" y="2667000"/>
              <a:ext cx="685800" cy="685800"/>
            </a:xfrm>
            <a:prstGeom prst="rect">
              <a:avLst/>
            </a:prstGeom>
            <a:solidFill>
              <a:schemeClr val="accent5"/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667000"/>
              <a:ext cx="685800" cy="685800"/>
            </a:xfrm>
            <a:prstGeom prst="rect">
              <a:avLst/>
            </a:prstGeom>
            <a:solidFill>
              <a:schemeClr val="accent5"/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26670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10800000" scaled="1"/>
              <a:tileRect/>
            </a:gradFill>
            <a:ln w="38100" cmpd="sng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001000" y="2667000"/>
              <a:ext cx="685800" cy="6858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0" scaled="1"/>
            </a:gradFill>
            <a:ln w="38100" cmpd="sng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37724" y="3352800"/>
              <a:ext cx="6915676" cy="80021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500" b="1" dirty="0">
                  <a:latin typeface="Courier New" pitchFamily="49" charset="0"/>
                  <a:cs typeface="Courier New" pitchFamily="49" charset="0"/>
                </a:rPr>
                <a:t>0 1 2 3 4 5 6 7 8 9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89520" y="2286000"/>
              <a:ext cx="68114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latin typeface="Courier New" pitchFamily="49" charset="0"/>
                  <a:cs typeface="Courier New" pitchFamily="49" charset="0"/>
                </a:rPr>
                <a:t>524 528 532 536 540 544 548 552 556 560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085732" y="3810001"/>
            <a:ext cx="2000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cs typeface="Courier New" pitchFamily="49" charset="0"/>
              </a:rPr>
              <a:t>Addresses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1" y="6019801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cs typeface="Courier New" pitchFamily="49" charset="0"/>
              </a:rPr>
              <a:t>Indices</a:t>
            </a:r>
            <a:endParaRPr lang="en-US" sz="3200" b="1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5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On Friday,</a:t>
            </a:r>
          </a:p>
          <a:p>
            <a:pPr lvl="1"/>
            <a:r>
              <a:rPr lang="en-US" sz="3200"/>
              <a:t>More on arrays</a:t>
            </a:r>
          </a:p>
          <a:p>
            <a:pPr lvl="1"/>
            <a:r>
              <a:rPr lang="en-US" sz="3200"/>
              <a:t>Representing sound inside of a computer</a:t>
            </a:r>
          </a:p>
          <a:p>
            <a:pPr lvl="1"/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StdAudio</a:t>
            </a:r>
          </a:p>
          <a:p>
            <a:pPr lvl="1"/>
            <a:endParaRPr lang="en-US" sz="3200"/>
          </a:p>
          <a:p>
            <a:pPr lvl="1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952193-EBD3-6D39-5C98-BA023579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2" y="-297"/>
            <a:ext cx="12193772" cy="68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9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Read chapter 6</a:t>
            </a:r>
          </a:p>
          <a:p>
            <a:pPr>
              <a:lnSpc>
                <a:spcPct val="100000"/>
              </a:lnSpc>
            </a:pPr>
            <a:r>
              <a:rPr lang="en-US"/>
              <a:t>Tomorrow: Lab 7</a:t>
            </a:r>
          </a:p>
          <a:p>
            <a:pPr>
              <a:lnSpc>
                <a:spcPct val="100000"/>
              </a:lnSpc>
            </a:pPr>
            <a:r>
              <a:rPr lang="en-US"/>
              <a:t>Keep working on Project 2: due Friday before </a:t>
            </a:r>
            <a:r>
              <a:rPr lang="en-US" b="1">
                <a:solidFill>
                  <a:srgbClr val="002060"/>
                </a:solidFill>
              </a:rPr>
              <a:t>midnight</a:t>
            </a:r>
            <a:r>
              <a:rPr lang="en-US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 sz="3600"/>
              <a:t>Last time we talked about</a:t>
            </a:r>
          </a:p>
          <a:p>
            <a:pPr lvl="1">
              <a:tabLst>
                <a:tab pos="3205163" algn="l"/>
                <a:tab pos="5889625" algn="l"/>
              </a:tabLst>
            </a:pPr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do-while</a:t>
            </a:r>
            <a:r>
              <a:rPr lang="en-US" sz="3200"/>
              <a:t> loops</a:t>
            </a:r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1447800"/>
          </a:xfrm>
        </p:spPr>
        <p:txBody>
          <a:bodyPr>
            <a:normAutofit/>
          </a:bodyPr>
          <a:lstStyle/>
          <a:p>
            <a:r>
              <a:rPr lang="en-US" dirty="0"/>
              <a:t>What good is a loop without something to loop over?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1905000"/>
            <a:ext cx="9905999" cy="4464050"/>
          </a:xfrm>
        </p:spPr>
        <p:txBody>
          <a:bodyPr/>
          <a:lstStyle/>
          <a:p>
            <a:r>
              <a:rPr lang="en-US" dirty="0"/>
              <a:t>Loops are great</a:t>
            </a:r>
          </a:p>
          <a:p>
            <a:r>
              <a:rPr lang="en-US" dirty="0"/>
              <a:t>But, without a way to talk about a </a:t>
            </a:r>
            <a:r>
              <a:rPr lang="en-US" b="1" dirty="0"/>
              <a:t>list</a:t>
            </a:r>
            <a:r>
              <a:rPr lang="en-US" dirty="0"/>
              <a:t> of variables, we can't get the full potential out of a loop</a:t>
            </a:r>
          </a:p>
          <a:p>
            <a:r>
              <a:rPr lang="en-US" dirty="0"/>
              <a:t>Enter: the </a:t>
            </a:r>
            <a:r>
              <a:rPr lang="en-US" b="1" dirty="0"/>
              <a:t>array</a:t>
            </a:r>
          </a:p>
        </p:txBody>
      </p:sp>
    </p:spTree>
    <p:extLst>
      <p:ext uri="{BB962C8B-B14F-4D97-AF65-F5344CB8AC3E}">
        <p14:creationId xmlns:p14="http://schemas.microsoft.com/office/powerpoint/2010/main" val="10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array is 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homogeneous</a:t>
            </a:r>
            <a:r>
              <a:rPr lang="en-US" dirty="0"/>
              <a:t>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static</a:t>
            </a:r>
            <a:r>
              <a:rPr lang="en-US" dirty="0"/>
              <a:t> data structure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Homogeneous</a:t>
            </a:r>
            <a:r>
              <a:rPr lang="en-US" dirty="0"/>
              <a:t> means that everything in the array is the same type: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/>
              <a:t>, </a:t>
            </a:r>
            <a:r>
              <a:rPr lang="en-US" b="1" dirty="0"/>
              <a:t>String</a:t>
            </a:r>
            <a:r>
              <a:rPr lang="en-US" dirty="0"/>
              <a:t>, etc.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Static</a:t>
            </a:r>
            <a:r>
              <a:rPr lang="en-US" dirty="0"/>
              <a:t> (in this case) means that the size of the array is fixed when you create it</a:t>
            </a:r>
          </a:p>
        </p:txBody>
      </p:sp>
    </p:spTree>
    <p:extLst>
      <p:ext uri="{BB962C8B-B14F-4D97-AF65-F5344CB8AC3E}">
        <p14:creationId xmlns:p14="http://schemas.microsoft.com/office/powerpoint/2010/main" val="249718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have you seen arrays before?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dirty="0"/>
              <a:t> variable passed into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US" dirty="0"/>
              <a:t> method is an array of type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</a:p>
          <a:p>
            <a:r>
              <a:rPr lang="en-US" dirty="0"/>
              <a:t>This array has a set number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s (maybe zero) that you can use as input to your program</a:t>
            </a:r>
          </a:p>
          <a:p>
            <a:r>
              <a:rPr lang="en-US" dirty="0"/>
              <a:t>Now, we are giving you the ability to create and manipulate your own arrays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Declaration of an array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To declare an array of a specified 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3600" dirty="0"/>
              <a:t> with a given 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3600" dirty="0"/>
              <a:t>: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Example with a list of type </a:t>
            </a:r>
            <a:r>
              <a:rPr lang="en-US" sz="36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600" dirty="0"/>
              <a:t>: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Just like any variable declaration, but with 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>[]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598002"/>
            <a:ext cx="16002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597208"/>
            <a:ext cx="16002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259800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type[] name;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4725194"/>
            <a:ext cx="12192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4724400"/>
            <a:ext cx="15240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4725195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4800" b="1" dirty="0">
                <a:latin typeface="Courier New" pitchFamily="49" charset="0"/>
                <a:cs typeface="Courier New" pitchFamily="49" charset="0"/>
              </a:rPr>
              <a:t>[] list;</a:t>
            </a:r>
          </a:p>
        </p:txBody>
      </p:sp>
    </p:spTree>
    <p:extLst>
      <p:ext uri="{BB962C8B-B14F-4D97-AF65-F5344CB8AC3E}">
        <p14:creationId xmlns:p14="http://schemas.microsoft.com/office/powerpoint/2010/main" val="3995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7" grpId="0" animBg="1"/>
      <p:bldP spid="10" grpId="0" animBg="1"/>
      <p:bldP spid="5" grpId="0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Instantiation of an array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you declare an array, you are only creating a variable that can hold an array</a:t>
            </a:r>
          </a:p>
          <a:p>
            <a:r>
              <a:rPr lang="en-US" sz="2800" dirty="0"/>
              <a:t>To </a:t>
            </a:r>
            <a:r>
              <a:rPr lang="en-US" sz="2800"/>
              <a:t>use it </a:t>
            </a:r>
            <a:r>
              <a:rPr lang="en-US" sz="2800" dirty="0"/>
              <a:t>you have to create </a:t>
            </a:r>
            <a:r>
              <a:rPr lang="en-US" sz="2800"/>
              <a:t>an array </a:t>
            </a:r>
            <a:r>
              <a:rPr lang="en-US" sz="2800" dirty="0"/>
              <a:t>supplying a specific size:</a:t>
            </a:r>
          </a:p>
          <a:p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/>
              <a:t>This </a:t>
            </a:r>
            <a:r>
              <a:rPr lang="en-US" sz="2800" dirty="0"/>
              <a:t>code creates an array of 100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 err="1"/>
              <a:t>s</a:t>
            </a:r>
            <a:endParaRPr lang="en-US" sz="2800" dirty="0"/>
          </a:p>
          <a:p>
            <a:r>
              <a:rPr lang="en-US" sz="2800" dirty="0"/>
              <a:t>Most people would do this all in one line: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1412" y="3200400"/>
            <a:ext cx="9905999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[] list;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list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[100];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FD9D2E-95F1-4E8C-87B4-83B27F9D5858}"/>
              </a:ext>
            </a:extLst>
          </p:cNvPr>
          <p:cNvSpPr txBox="1">
            <a:spLocks/>
          </p:cNvSpPr>
          <p:nvPr/>
        </p:nvSpPr>
        <p:spPr>
          <a:xfrm>
            <a:off x="1141412" y="5715000"/>
            <a:ext cx="9905999" cy="76200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[] list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 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[100];</a:t>
            </a:r>
          </a:p>
        </p:txBody>
      </p:sp>
    </p:spTree>
    <p:extLst>
      <p:ext uri="{BB962C8B-B14F-4D97-AF65-F5344CB8AC3E}">
        <p14:creationId xmlns:p14="http://schemas.microsoft.com/office/powerpoint/2010/main" val="33672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3774</TotalTime>
  <Words>746</Words>
  <Application>Microsoft Office PowerPoint</Application>
  <PresentationFormat>Widescreen</PresentationFormat>
  <Paragraphs>116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Tw Cen MT</vt:lpstr>
      <vt:lpstr>Courier New</vt:lpstr>
      <vt:lpstr>Circuit</vt:lpstr>
      <vt:lpstr>COMP 1600 Introduction to Programming</vt:lpstr>
      <vt:lpstr>PowerPoint Presentation</vt:lpstr>
      <vt:lpstr>Alerts</vt:lpstr>
      <vt:lpstr>Review</vt:lpstr>
      <vt:lpstr>What good is a loop without something to loop over?</vt:lpstr>
      <vt:lpstr>Definition of an array</vt:lpstr>
      <vt:lpstr>Where have you seen arrays before?</vt:lpstr>
      <vt:lpstr>Declaration of an array</vt:lpstr>
      <vt:lpstr>Instantiation of an array</vt:lpstr>
      <vt:lpstr>Accessing elements of an array</vt:lpstr>
      <vt:lpstr>Length of an array</vt:lpstr>
      <vt:lpstr>Automatic initialization</vt:lpstr>
      <vt:lpstr>Explicit initialization</vt:lpstr>
      <vt:lpstr>Memory</vt:lpstr>
      <vt:lpstr>A look at memory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98</cp:revision>
  <dcterms:created xsi:type="dcterms:W3CDTF">2001-05-01T04:07:56Z</dcterms:created>
  <dcterms:modified xsi:type="dcterms:W3CDTF">2025-09-26T23:37:25Z</dcterms:modified>
</cp:coreProperties>
</file>