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90" r:id="rId1"/>
  </p:sldMasterIdLst>
  <p:notesMasterIdLst>
    <p:notesMasterId r:id="rId18"/>
  </p:notesMasterIdLst>
  <p:sldIdLst>
    <p:sldId id="258" r:id="rId2"/>
    <p:sldId id="549" r:id="rId3"/>
    <p:sldId id="260" r:id="rId4"/>
    <p:sldId id="569" r:id="rId5"/>
    <p:sldId id="395" r:id="rId6"/>
    <p:sldId id="560" r:id="rId7"/>
    <p:sldId id="561" r:id="rId8"/>
    <p:sldId id="547" r:id="rId9"/>
    <p:sldId id="548" r:id="rId10"/>
    <p:sldId id="562" r:id="rId11"/>
    <p:sldId id="550" r:id="rId12"/>
    <p:sldId id="551" r:id="rId13"/>
    <p:sldId id="567" r:id="rId14"/>
    <p:sldId id="568" r:id="rId15"/>
    <p:sldId id="556" r:id="rId16"/>
    <p:sldId id="346" r:id="rId17"/>
  </p:sldIdLst>
  <p:sldSz cx="12192000" cy="6858000"/>
  <p:notesSz cx="6858000" cy="9144000"/>
  <p:embeddedFontLst>
    <p:embeddedFont>
      <p:font typeface="Tw Cen MT" panose="020B0602020104020603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0974" autoAdjust="0"/>
  </p:normalViewPr>
  <p:slideViewPr>
    <p:cSldViewPr>
      <p:cViewPr varScale="1">
        <p:scale>
          <a:sx n="90" d="100"/>
          <a:sy n="90" d="100"/>
        </p:scale>
        <p:origin x="32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34489-8C51-499E-A97B-058B99D95C3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68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</p:spPr>
        <p:txBody>
          <a:bodyPr/>
          <a:lstStyle/>
          <a:p>
            <a:fld id="{6444479B-705B-4489-957E-7E8A228BDFA0}" type="datetime1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0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1475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1069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104672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0920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921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7556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C07B66AD-7C08-490A-ADA4-B47E10FB2407}" type="datetime1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75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05B95027-4255-49E7-9841-CD21BCC99996}" type="datetime1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5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04800"/>
            <a:ext cx="9905998" cy="877888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9F89F774-3FA6-43B8-9241-99959C8FD463}" type="datetime1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F9504452-5DCC-4FE2-A5C9-8A5EF6714D65}" type="datetime1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8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E579ABC2-0180-4F3A-A895-A85BC724D472}" type="datetime1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8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6AEEA9BA-4E8F-439E-BEA4-91FBA01E3F5F}" type="datetime1">
              <a:rPr lang="en-US" smtClean="0"/>
              <a:t>9/26/2025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2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BE15BF18-0007-481C-AA29-413124BC3EE7}" type="datetime1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7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09BE9870-3748-43AD-B547-02A075CB4A1D}" type="datetime1">
              <a:rPr lang="en-US" smtClean="0"/>
              <a:t>9/26/2025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35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558E7897-33C5-4F1A-9307-D068E37F3DC7}" type="datetime1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5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82E171BA-CC09-47C8-A6DF-F5C5CB59CEEC}" type="datetime1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1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64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1312256"/>
            <a:ext cx="9905999" cy="5056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342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A494F-2895-818F-A5BA-833ED5359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9477376" cy="2387600"/>
          </a:xfrm>
        </p:spPr>
        <p:txBody>
          <a:bodyPr/>
          <a:lstStyle/>
          <a:p>
            <a:r>
              <a:rPr lang="en-US"/>
              <a:t>COMP 1600</a:t>
            </a:r>
            <a:br>
              <a:rPr lang="en-US"/>
            </a:br>
            <a:r>
              <a:rPr lang="en-US"/>
              <a:t>Introduction to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54CF19-68BD-3962-780F-6DDE9D565C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David J Stucki</a:t>
            </a:r>
          </a:p>
          <a:p>
            <a:r>
              <a:rPr lang="en-US"/>
              <a:t>Fall 2025</a:t>
            </a:r>
          </a:p>
        </p:txBody>
      </p:sp>
    </p:spTree>
    <p:extLst>
      <p:ext uri="{BB962C8B-B14F-4D97-AF65-F5344CB8AC3E}">
        <p14:creationId xmlns:p14="http://schemas.microsoft.com/office/powerpoint/2010/main" val="3855045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Fencepost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Being </a:t>
            </a:r>
            <a:r>
              <a:rPr lang="en-US" dirty="0"/>
              <a:t>off by one is a very common loop error</a:t>
            </a:r>
          </a:p>
        </p:txBody>
      </p:sp>
      <p:pic>
        <p:nvPicPr>
          <p:cNvPr id="1026" name="Picture 2" descr="C:\Users\Barry\AppData\Local\Microsoft\Windows\Temporary Internet Files\Content.IE5\KCX85THC\MPj043324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3502" y="1447800"/>
            <a:ext cx="2331298" cy="35052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141412" y="2895600"/>
            <a:ext cx="7773988" cy="1905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Runs 39 times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= 1;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&lt; 40; ++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13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Skipping loops entirely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condition isn't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dirty="0"/>
              <a:t> to begin with, the loop will just be skipped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1412" y="2819400"/>
            <a:ext cx="9905999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// Oops, should be &lt;=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= 1;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&gt;= 40; ++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 { 	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37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Misplaced semicolon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 misplaced semicolon can cause an empty loop body to be executed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/>
              <a:t>Everything </a:t>
            </a:r>
            <a:r>
              <a:rPr lang="en-US" sz="2800" dirty="0"/>
              <a:t>looks good, loop even terminates</a:t>
            </a:r>
          </a:p>
          <a:p>
            <a:r>
              <a:rPr lang="en-US" sz="2800" dirty="0"/>
              <a:t>But, only one number will be printed: 41</a:t>
            </a:r>
          </a:p>
          <a:p>
            <a:r>
              <a:rPr lang="en-US" sz="2800" dirty="0"/>
              <a:t>Fortunately, this code wouldn't even compile if we declared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/>
              <a:t> inside the loop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1412" y="1905000"/>
            <a:ext cx="9905999" cy="1905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fontScale="925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 </a:t>
            </a:r>
            <a:r>
              <a:rPr lang="en-US" sz="27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= 1;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&lt;= 40; ++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7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{ 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// Semicolon is wrong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15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>
                <a:latin typeface="Courier New" pitchFamily="49" charset="0"/>
                <a:cs typeface="Courier New" pitchFamily="49" charset="0"/>
              </a:rPr>
              <a:t>do-while</a:t>
            </a:r>
            <a:r>
              <a:rPr lang="en-US"/>
              <a:t> </a:t>
            </a:r>
            <a:r>
              <a:rPr lang="en-US" dirty="0"/>
              <a:t>loops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They work just like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/>
              <a:t> loops</a:t>
            </a:r>
          </a:p>
          <a:p>
            <a:r>
              <a:rPr lang="en-US" dirty="0"/>
              <a:t>The only difference is that they are guaranteed to execute at least once</a:t>
            </a:r>
          </a:p>
          <a:p>
            <a:r>
              <a:rPr lang="en-US" dirty="0"/>
              <a:t>Unlike a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/>
              <a:t> loop, the condition isn't checked the first time you go into the loop</a:t>
            </a:r>
          </a:p>
          <a:p>
            <a:r>
              <a:rPr lang="en-US" dirty="0"/>
              <a:t>Sometimes this is especially useful for getting input from the user</a:t>
            </a:r>
          </a:p>
          <a:p>
            <a:r>
              <a:rPr lang="en-US" dirty="0"/>
              <a:t>The syntax is a little bit different</a:t>
            </a:r>
          </a:p>
        </p:txBody>
      </p:sp>
    </p:spTree>
    <p:extLst>
      <p:ext uri="{BB962C8B-B14F-4D97-AF65-F5344CB8AC3E}">
        <p14:creationId xmlns:p14="http://schemas.microsoft.com/office/powerpoint/2010/main" val="279044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124200" y="2643663"/>
            <a:ext cx="4343400" cy="298144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71800" y="5625107"/>
            <a:ext cx="1981200" cy="762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Anatomy of a </a:t>
            </a:r>
            <a:r>
              <a:rPr lang="en-US" cap="none" dirty="0">
                <a:latin typeface="Courier New" pitchFamily="49" charset="0"/>
                <a:cs typeface="Courier New" pitchFamily="49" charset="0"/>
              </a:rPr>
              <a:t>do-while</a:t>
            </a:r>
            <a:r>
              <a:rPr lang="en-US" cap="none" dirty="0">
                <a:latin typeface="+mn-lt"/>
                <a:cs typeface="Courier New" pitchFamily="49" charset="0"/>
              </a:rPr>
              <a:t> </a:t>
            </a:r>
            <a:r>
              <a:rPr lang="en-US" dirty="0">
                <a:latin typeface="+mn-lt"/>
                <a:cs typeface="Courier New" pitchFamily="49" charset="0"/>
              </a:rPr>
              <a:t>loop</a:t>
            </a:r>
          </a:p>
        </p:txBody>
      </p:sp>
      <p:sp>
        <p:nvSpPr>
          <p:cNvPr id="7" name="Rectangle 6"/>
          <p:cNvSpPr/>
          <p:nvPr/>
        </p:nvSpPr>
        <p:spPr>
          <a:xfrm>
            <a:off x="2209800" y="1876484"/>
            <a:ext cx="1066800" cy="762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86400" y="5625107"/>
            <a:ext cx="3505200" cy="762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0" y="1876485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ourier New" pitchFamily="49" charset="0"/>
                <a:cs typeface="Courier New" pitchFamily="49" charset="0"/>
              </a:rPr>
              <a:t>do {</a:t>
            </a:r>
          </a:p>
          <a:p>
            <a:r>
              <a:rPr lang="en-US" sz="4800" b="1">
                <a:latin typeface="Courier New" pitchFamily="49" charset="0"/>
                <a:cs typeface="Courier New" pitchFamily="49" charset="0"/>
              </a:rPr>
              <a:t>	 statement1</a:t>
            </a:r>
            <a:r>
              <a:rPr lang="en-US" sz="48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4800" b="1">
                <a:latin typeface="Courier New" pitchFamily="49" charset="0"/>
                <a:cs typeface="Courier New" pitchFamily="49" charset="0"/>
              </a:rPr>
              <a:t>	 statement2</a:t>
            </a:r>
            <a:r>
              <a:rPr lang="en-US" sz="48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4800" b="1">
                <a:latin typeface="Courier New" pitchFamily="49" charset="0"/>
                <a:cs typeface="Courier New" pitchFamily="49" charset="0"/>
              </a:rPr>
              <a:t>	 …</a:t>
            </a:r>
            <a:endParaRPr lang="en-US" sz="48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4800" b="1">
                <a:latin typeface="Courier New" pitchFamily="49" charset="0"/>
                <a:cs typeface="Courier New" pitchFamily="49" charset="0"/>
              </a:rPr>
              <a:t>	 statementN;</a:t>
            </a:r>
            <a:endParaRPr lang="en-US" sz="48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4800" b="1" dirty="0">
                <a:latin typeface="Courier New" pitchFamily="49" charset="0"/>
                <a:cs typeface="Courier New" pitchFamily="49" charset="0"/>
              </a:rPr>
              <a:t>} while( condition );</a:t>
            </a:r>
          </a:p>
        </p:txBody>
      </p:sp>
    </p:spTree>
    <p:extLst>
      <p:ext uri="{BB962C8B-B14F-4D97-AF65-F5344CB8AC3E}">
        <p14:creationId xmlns:p14="http://schemas.microsoft.com/office/powerpoint/2010/main" val="367000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7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Menu with a </a:t>
            </a:r>
            <a:r>
              <a:rPr lang="en-US" cap="none" dirty="0">
                <a:latin typeface="Courier New" pitchFamily="49" charset="0"/>
                <a:cs typeface="Courier New" pitchFamily="49" charset="0"/>
              </a:rPr>
              <a:t>do-while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said that the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do-while</a:t>
            </a:r>
            <a:r>
              <a:rPr lang="en-US" dirty="0"/>
              <a:t> loop is rarely used, but certain kinds of input are well suited to a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do-while</a:t>
            </a:r>
          </a:p>
          <a:p>
            <a:r>
              <a:rPr lang="en-US" dirty="0"/>
              <a:t>For example, what about a program that gives a menu of options</a:t>
            </a:r>
          </a:p>
          <a:p>
            <a:pPr marL="969264" lvl="1" indent="-514350">
              <a:buFont typeface="+mj-lt"/>
              <a:buAutoNum type="arabicPeriod"/>
            </a:pPr>
            <a:r>
              <a:rPr lang="en-US" dirty="0"/>
              <a:t>Add two numbers</a:t>
            </a:r>
          </a:p>
          <a:p>
            <a:pPr marL="969264" lvl="1" indent="-514350">
              <a:buFont typeface="+mj-lt"/>
              <a:buAutoNum type="arabicPeriod"/>
            </a:pPr>
            <a:r>
              <a:rPr lang="en-US" dirty="0"/>
              <a:t>Subtract two numbers</a:t>
            </a:r>
          </a:p>
          <a:p>
            <a:pPr marL="969264" lvl="1" indent="-514350">
              <a:buFont typeface="+mj-lt"/>
              <a:buAutoNum type="arabicPeriod"/>
            </a:pPr>
            <a:r>
              <a:rPr lang="en-US" dirty="0"/>
              <a:t>Multiply two numbers</a:t>
            </a:r>
          </a:p>
          <a:p>
            <a:pPr marL="969264" lvl="1" indent="-514350">
              <a:buFont typeface="+mj-lt"/>
              <a:buAutoNum type="arabicPeriod"/>
            </a:pPr>
            <a:r>
              <a:rPr lang="en-US" dirty="0"/>
              <a:t>Quit</a:t>
            </a:r>
          </a:p>
        </p:txBody>
      </p:sp>
    </p:spTree>
    <p:extLst>
      <p:ext uri="{BB962C8B-B14F-4D97-AF65-F5344CB8AC3E}">
        <p14:creationId xmlns:p14="http://schemas.microsoft.com/office/powerpoint/2010/main" val="24858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/>
              <a:t>On Wednesday,</a:t>
            </a:r>
          </a:p>
          <a:p>
            <a:pPr lvl="1"/>
            <a:r>
              <a:rPr lang="en-US" sz="3200"/>
              <a:t>Introduction to arrays</a:t>
            </a:r>
          </a:p>
          <a:p>
            <a:pPr lvl="1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4131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nk background with blue text&#10;&#10;AI-generated content may be incorrect.">
            <a:extLst>
              <a:ext uri="{FF2B5EF4-FFF2-40B4-BE49-F238E27FC236}">
                <a16:creationId xmlns:a16="http://schemas.microsoft.com/office/drawing/2014/main" id="{7B50392C-947A-722A-3472-2C22B12084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569" b="101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2B561-E3DC-F72F-B616-F9785B741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342DB-E5E5-88CE-CC69-4C92571A8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12256"/>
            <a:ext cx="10136188" cy="50567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Read chapter 6</a:t>
            </a:r>
          </a:p>
          <a:p>
            <a:pPr>
              <a:lnSpc>
                <a:spcPct val="100000"/>
              </a:lnSpc>
            </a:pPr>
            <a:endParaRPr lang="en-US"/>
          </a:p>
          <a:p>
            <a:pPr>
              <a:lnSpc>
                <a:spcPct val="100000"/>
              </a:lnSpc>
            </a:pPr>
            <a:r>
              <a:rPr lang="en-US"/>
              <a:t>Keep working on Project 2: due Friday before </a:t>
            </a:r>
            <a:r>
              <a:rPr lang="en-US" b="1">
                <a:solidFill>
                  <a:srgbClr val="002060"/>
                </a:solidFill>
              </a:rPr>
              <a:t>midnight</a:t>
            </a:r>
            <a:r>
              <a:rPr lang="en-US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7282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DC691-BDA6-76F5-89C4-1FBF962A3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Pop Quiz 5</a:t>
            </a:r>
          </a:p>
        </p:txBody>
      </p:sp>
    </p:spTree>
    <p:extLst>
      <p:ext uri="{BB962C8B-B14F-4D97-AF65-F5344CB8AC3E}">
        <p14:creationId xmlns:p14="http://schemas.microsoft.com/office/powerpoint/2010/main" val="3823043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80B7F-5E13-07C3-8309-C0C7ECFDA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66B48-39E6-913D-8C1D-A1962BDAD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4F379-43EA-2015-49C9-53A0B4D12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12256"/>
            <a:ext cx="10136188" cy="5056794"/>
          </a:xfrm>
        </p:spPr>
        <p:txBody>
          <a:bodyPr>
            <a:normAutofit/>
          </a:bodyPr>
          <a:lstStyle/>
          <a:p>
            <a:r>
              <a:rPr lang="en-US" sz="3600"/>
              <a:t>Last time we talked about</a:t>
            </a:r>
          </a:p>
          <a:p>
            <a:pPr lvl="1">
              <a:tabLst>
                <a:tab pos="3205163" algn="l"/>
                <a:tab pos="5889625" algn="l"/>
              </a:tabLst>
            </a:pPr>
            <a:r>
              <a:rPr lang="en-US" sz="320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3200"/>
              <a:t> loops some more</a:t>
            </a:r>
          </a:p>
        </p:txBody>
      </p:sp>
    </p:spTree>
    <p:extLst>
      <p:ext uri="{BB962C8B-B14F-4D97-AF65-F5344CB8AC3E}">
        <p14:creationId xmlns:p14="http://schemas.microsoft.com/office/powerpoint/2010/main" val="104823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Write a program that prompts the user for a number </a:t>
            </a:r>
            <a:r>
              <a:rPr lang="en-US" b="1" i="1" dirty="0"/>
              <a:t>n</a:t>
            </a:r>
            <a:endParaRPr lang="en-US" b="1" i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10000"/>
              </a:lnSpc>
            </a:pPr>
            <a:r>
              <a:rPr lang="en-US" dirty="0"/>
              <a:t>Use a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/>
              <a:t> loop to try to see if </a:t>
            </a:r>
            <a:r>
              <a:rPr lang="en-US" b="1" i="1" dirty="0"/>
              <a:t>n</a:t>
            </a:r>
            <a:r>
              <a:rPr lang="en-US" dirty="0"/>
              <a:t> can be evenly divided by numbers smaller than </a:t>
            </a:r>
            <a:r>
              <a:rPr lang="en-US" b="1" i="1" dirty="0"/>
              <a:t>n</a:t>
            </a:r>
          </a:p>
          <a:p>
            <a:r>
              <a:rPr lang="en-US" dirty="0"/>
              <a:t>If it can't, then it is prime</a:t>
            </a:r>
          </a:p>
          <a:p>
            <a:r>
              <a:rPr lang="en-US" dirty="0"/>
              <a:t>You'll only know whether or not a number  is prime </a:t>
            </a:r>
            <a:r>
              <a:rPr lang="en-US" b="1" dirty="0"/>
              <a:t>after</a:t>
            </a:r>
            <a:r>
              <a:rPr lang="en-US" dirty="0"/>
              <a:t> the loop runs</a:t>
            </a:r>
          </a:p>
          <a:p>
            <a:r>
              <a:rPr lang="en-US" dirty="0"/>
              <a:t>Print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Prime</a:t>
            </a:r>
            <a:r>
              <a:rPr lang="en-US" dirty="0"/>
              <a:t> if the number is prime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Composite</a:t>
            </a:r>
            <a:r>
              <a:rPr lang="en-US" dirty="0"/>
              <a:t> if the number is not</a:t>
            </a:r>
          </a:p>
        </p:txBody>
      </p:sp>
    </p:spTree>
    <p:extLst>
      <p:ext uri="{BB962C8B-B14F-4D97-AF65-F5344CB8AC3E}">
        <p14:creationId xmlns:p14="http://schemas.microsoft.com/office/powerpoint/2010/main" val="124959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 of primes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Now, ask the user to enter a number</a:t>
            </a:r>
          </a:p>
          <a:p>
            <a:r>
              <a:rPr lang="en-US" dirty="0"/>
              <a:t>Print out all the prime numbers from 2 up to the number</a:t>
            </a:r>
          </a:p>
          <a:p>
            <a:r>
              <a:rPr lang="en-US" dirty="0"/>
              <a:t>Using nested loops, you can use the loop from the previous problem to test if a given number is prime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36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</a:t>
            </a:r>
            <a:r>
              <a:rPr lang="en-US" cap="none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/>
              <a:t>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Infinite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/>
              <a:t> loops are unusual, but possible: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This situation is more likely: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1412" y="2057400"/>
            <a:ext cx="9905999" cy="1295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lnSpcReduction="1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 ; ; 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"Hey!"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>
                <a:latin typeface="Courier New" pitchFamily="49" charset="0"/>
                <a:cs typeface="Courier New" pitchFamily="49" charset="0"/>
              </a:rPr>
              <a:t>}</a:t>
            </a:r>
            <a:endParaRPr lang="en-US" sz="27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1412" y="4191000"/>
            <a:ext cx="9905999" cy="2286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&lt; 10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; i++){</a:t>
            </a: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// Lots of other code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>
                <a:latin typeface="Courier New" pitchFamily="49" charset="0"/>
                <a:cs typeface="Courier New" pitchFamily="49" charset="0"/>
              </a:rPr>
              <a:t>	i--; 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// Whoops, maybe changed from while?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47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(Almost) infinite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Overflow and underflow will make some badly written loops </a:t>
            </a:r>
            <a:r>
              <a:rPr lang="en-US" b="1" dirty="0"/>
              <a:t>eventually</a:t>
            </a:r>
            <a:r>
              <a:rPr lang="en-US" dirty="0"/>
              <a:t> terminate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1412" y="2895600"/>
            <a:ext cx="9905999" cy="1981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7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= 1;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&lt;= 40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; i--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// Whoops, should have </a:t>
            </a:r>
            <a:r>
              <a:rPr lang="en-US" sz="2700" b="1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been i++</a:t>
            </a:r>
            <a:endParaRPr lang="en-US" sz="2700" b="1" dirty="0">
              <a:solidFill>
                <a:schemeClr val="accent6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30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3762</TotalTime>
  <Words>584</Words>
  <Application>Microsoft Office PowerPoint</Application>
  <PresentationFormat>Widescreen</PresentationFormat>
  <Paragraphs>88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Tw Cen MT</vt:lpstr>
      <vt:lpstr>Courier New</vt:lpstr>
      <vt:lpstr>Circuit</vt:lpstr>
      <vt:lpstr>COMP 1600 Introduction to Programming</vt:lpstr>
      <vt:lpstr>PowerPoint Presentation</vt:lpstr>
      <vt:lpstr>Alerts</vt:lpstr>
      <vt:lpstr>Pop Quiz 5</vt:lpstr>
      <vt:lpstr>Review</vt:lpstr>
      <vt:lpstr>Prime?</vt:lpstr>
      <vt:lpstr>Lists of primes</vt:lpstr>
      <vt:lpstr>Infinite for loops</vt:lpstr>
      <vt:lpstr>(Almost) infinite loops</vt:lpstr>
      <vt:lpstr>Fencepost errors</vt:lpstr>
      <vt:lpstr>Skipping loops entirely</vt:lpstr>
      <vt:lpstr>Misplaced semicolon</vt:lpstr>
      <vt:lpstr>do-while loops</vt:lpstr>
      <vt:lpstr>Anatomy of a do-while loop</vt:lpstr>
      <vt:lpstr>Menu with a do-while</vt:lpstr>
      <vt:lpstr>Next time…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really hate this darn machine; I wish that they would sell it. It won’t do what I want it to, but only what I tell it.</dc:title>
  <dc:creator>David J. Stucki</dc:creator>
  <cp:lastModifiedBy>Stucki, David</cp:lastModifiedBy>
  <cp:revision>94</cp:revision>
  <dcterms:created xsi:type="dcterms:W3CDTF">2001-05-01T04:07:56Z</dcterms:created>
  <dcterms:modified xsi:type="dcterms:W3CDTF">2025-09-26T23:20:23Z</dcterms:modified>
</cp:coreProperties>
</file>