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  <p:sldMasterId id="2147483708" r:id="rId2"/>
  </p:sldMasterIdLst>
  <p:notesMasterIdLst>
    <p:notesMasterId r:id="rId19"/>
  </p:notesMasterIdLst>
  <p:sldIdLst>
    <p:sldId id="258" r:id="rId3"/>
    <p:sldId id="256" r:id="rId4"/>
    <p:sldId id="260" r:id="rId5"/>
    <p:sldId id="395" r:id="rId6"/>
    <p:sldId id="491" r:id="rId7"/>
    <p:sldId id="492" r:id="rId8"/>
    <p:sldId id="536" r:id="rId9"/>
    <p:sldId id="537" r:id="rId10"/>
    <p:sldId id="539" r:id="rId11"/>
    <p:sldId id="540" r:id="rId12"/>
    <p:sldId id="541" r:id="rId13"/>
    <p:sldId id="542" r:id="rId14"/>
    <p:sldId id="543" r:id="rId15"/>
    <p:sldId id="548" r:id="rId16"/>
    <p:sldId id="544" r:id="rId17"/>
    <p:sldId id="346" r:id="rId18"/>
  </p:sldIdLst>
  <p:sldSz cx="12192000" cy="6858000"/>
  <p:notesSz cx="6858000" cy="9144000"/>
  <p:embeddedFontLst>
    <p:embeddedFont>
      <p:font typeface="Monotype Sorts" panose="01010601010101010101" pitchFamily="2" charset="2"/>
      <p:regular r:id="rId20"/>
    </p:embeddedFont>
    <p:embeddedFont>
      <p:font typeface="Snap ITC" panose="04040A07060A02020202" pitchFamily="82" charset="0"/>
      <p:regular r:id="rId21"/>
    </p:embeddedFont>
    <p:embeddedFont>
      <p:font typeface="Tw Cen MT" panose="020B0602020104020603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font" Target="fonts/font2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1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5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4.fntdata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3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23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3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9" name="Group 7">
            <a:extLst>
              <a:ext uri="{FF2B5EF4-FFF2-40B4-BE49-F238E27FC236}">
                <a16:creationId xmlns:a16="http://schemas.microsoft.com/office/drawing/2014/main" id="{9B7FDA16-F0B5-CC07-40A0-36F6248BCBD3}"/>
              </a:ext>
            </a:extLst>
          </p:cNvPr>
          <p:cNvGrpSpPr>
            <a:grpSpLocks/>
          </p:cNvGrpSpPr>
          <p:nvPr/>
        </p:nvGrpSpPr>
        <p:grpSpPr bwMode="auto">
          <a:xfrm>
            <a:off x="1" y="1"/>
            <a:ext cx="12189884" cy="6856413"/>
            <a:chOff x="0" y="0"/>
            <a:chExt cx="5759" cy="4319"/>
          </a:xfrm>
        </p:grpSpPr>
        <p:sp>
          <p:nvSpPr>
            <p:cNvPr id="3074" name="Rectangle 2">
              <a:extLst>
                <a:ext uri="{FF2B5EF4-FFF2-40B4-BE49-F238E27FC236}">
                  <a16:creationId xmlns:a16="http://schemas.microsoft.com/office/drawing/2014/main" id="{5C8550D7-679C-3912-1BE4-A8371D6B0C03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0"/>
              <a:ext cx="5759" cy="4319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075" name="Rectangle 3">
              <a:extLst>
                <a:ext uri="{FF2B5EF4-FFF2-40B4-BE49-F238E27FC236}">
                  <a16:creationId xmlns:a16="http://schemas.microsoft.com/office/drawing/2014/main" id="{DE14AD84-EA44-7665-53DF-9D6E955063FA}"/>
                </a:ext>
              </a:extLst>
            </p:cNvPr>
            <p:cNvSpPr>
              <a:spLocks noChangeArrowheads="1"/>
            </p:cNvSpPr>
            <p:nvPr/>
          </p:nvSpPr>
          <p:spPr bwMode="grayWhite">
            <a:xfrm>
              <a:off x="244" y="580"/>
              <a:ext cx="5320" cy="33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3078" name="Group 6">
              <a:extLst>
                <a:ext uri="{FF2B5EF4-FFF2-40B4-BE49-F238E27FC236}">
                  <a16:creationId xmlns:a16="http://schemas.microsoft.com/office/drawing/2014/main" id="{30EC2298-DBBF-78B2-75D5-DAA8D46F19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576"/>
              <a:ext cx="5328" cy="3312"/>
              <a:chOff x="240" y="576"/>
              <a:chExt cx="5328" cy="3312"/>
            </a:xfrm>
          </p:grpSpPr>
          <p:sp>
            <p:nvSpPr>
              <p:cNvPr id="3076" name="Rectangle 4">
                <a:extLst>
                  <a:ext uri="{FF2B5EF4-FFF2-40B4-BE49-F238E27FC236}">
                    <a16:creationId xmlns:a16="http://schemas.microsoft.com/office/drawing/2014/main" id="{ED68C7F8-8F6D-D902-1914-AF51D7BA1E22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40" y="576"/>
                <a:ext cx="27" cy="3312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077" name="Rectangle 5">
                <a:extLst>
                  <a:ext uri="{FF2B5EF4-FFF2-40B4-BE49-F238E27FC236}">
                    <a16:creationId xmlns:a16="http://schemas.microsoft.com/office/drawing/2014/main" id="{F4014808-C7FC-0613-556D-324175F5B6A9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40" y="576"/>
                <a:ext cx="5328" cy="23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sp>
        <p:nvSpPr>
          <p:cNvPr id="3080" name="Rectangle 8">
            <a:extLst>
              <a:ext uri="{FF2B5EF4-FFF2-40B4-BE49-F238E27FC236}">
                <a16:creationId xmlns:a16="http://schemas.microsoft.com/office/drawing/2014/main" id="{EA75D99F-EBC2-53A4-B475-7508BE07B44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812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3860C156-7917-51B0-D88C-B3495F5C17A4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Monotype Sorts" panose="01010601010101010101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77F9FF65-859A-3C00-4D08-1D4E192CC44D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F916D453-605A-6BBF-0E6F-4C60BFBC10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4" name="Rectangle 12">
            <a:extLst>
              <a:ext uri="{FF2B5EF4-FFF2-40B4-BE49-F238E27FC236}">
                <a16:creationId xmlns:a16="http://schemas.microsoft.com/office/drawing/2014/main" id="{E4786413-F269-310D-264A-E0D94CD9F1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07313D2-C30D-4307-9A40-869FC610C0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656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E8709-AC75-DA62-F604-1FC8952FE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21E9E-0D16-C552-07F9-D515ADDCE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F940C-1A46-60FE-9F5F-2864E9C11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2F86C-50E1-39CE-2DE2-8CC205134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A0C65-BAB3-B5E4-3BDD-4D6CCCE1F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DA782-890E-443B-82BE-9AA8D88183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54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C7E7E-E465-12C2-9C63-4DD12A1E4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3F857-FA60-ACFF-567E-8A38099D7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337D8-27FE-BD09-00FE-87BC8B393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5EB1C-A27F-F062-2486-4D6732FE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4BD4B-04C6-3E8D-18EC-545FB3E2C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BF9E4-357F-4B25-B55F-02D2578138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545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10A1E-9ABC-C318-459E-FB02096CF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7C3CD-F934-E553-05FA-9F8DEE2E4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1B677-456B-0184-353A-B328FF67E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1678B2-AD17-9CCD-FBF3-6B6B0ABA8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50150-B6C3-B46D-42B0-5EC01D871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8BC37-ACAF-656C-9474-07F9519C3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BB51C-20CB-44DB-931A-549C12B0F3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5193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11F41-57C5-137E-7709-9DDFAD50C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4DF73-F3ED-09C3-E4E8-B943222D7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8A274-AB9B-2747-834A-3A8387F13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F695A-B0D6-F5E8-3BC2-46327EA57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F09F01-A568-879F-935D-B0573B5B0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E0439-5A81-E3E4-60D3-4F3100BFA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4E3C57-3030-25C3-2440-310682146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806B73-8D2D-2093-2CE1-104E4FC87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BC40-B184-40D8-9D7F-37824595A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41410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CD346-48A9-03C3-7B53-CD456BE39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1033E3-E378-8513-5A20-CA6754CB2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B4CD0-6F38-A8B0-F915-7EAB94B97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8981E2-EF00-A4D2-DC6C-9D35F211C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9E7AF-8629-482B-A7FE-E154EF3A18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26125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1ABEB1-474E-1051-ACDE-CBFC2B484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131107-624E-5679-F5DD-8CD352180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22408-EBC4-60ED-B800-E6A2ECD52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3C84B-9B3B-4A95-9C84-5A33E99646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78986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496ED-9056-853E-AC24-F2243092D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B42-0A3C-9D0A-3245-5392E12E4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732E-F7D3-D58D-4B81-A858C6BFA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9991F-888B-8D99-2CA3-AF4A84718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0BE23-8E95-4909-4D0C-60818EDAA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907423-8B74-523A-DEB9-5A43EE2CD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5C058-707D-4F1D-9358-3A908542D6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46643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48D9-9EBD-85B7-3EBB-19F294B49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DD02C9-FF3A-4648-EA73-2208B20F35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BA5C7-71C9-7285-04D9-6FDD811DF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D25FB-7EB3-3593-5789-D0F160B1B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1A187-CE11-0D6C-72D0-F15FD8B50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5881D-969B-0F3D-6ECE-2F1D92E71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B6E47-F64F-49F0-8576-5749B176DB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4114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D852-DEFA-8B5E-E91B-DD2391695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5B7D9E-C6E4-3A80-0293-1280D61BF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AC4FA-AD1B-7CDF-0706-80487B1F2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D5849-3B3C-5D26-DC66-F1EBEC454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06718-279F-CE71-A2E4-70965B6C2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04290-B971-4A0D-AC5E-63EEB967B0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9284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9A3DC0-27F7-7F3C-AFE1-FF842BE2A2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86800" y="457200"/>
            <a:ext cx="25908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4FF83D-CFA0-027E-78C2-A6ECA31768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75692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FF406-8BD3-C92C-7634-B4AA1759F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7065B-E39B-8172-7E2E-85D7C4694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4F00F-0C6D-26A5-08E1-DBAA84824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1C7B7-551E-4BDC-849C-BC7C147A71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519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6">
            <a:extLst>
              <a:ext uri="{FF2B5EF4-FFF2-40B4-BE49-F238E27FC236}">
                <a16:creationId xmlns:a16="http://schemas.microsoft.com/office/drawing/2014/main" id="{5C9C3EC7-ABEB-AE4E-1670-ADFDB057BDE0}"/>
              </a:ext>
            </a:extLst>
          </p:cNvPr>
          <p:cNvGrpSpPr>
            <a:grpSpLocks/>
          </p:cNvGrpSpPr>
          <p:nvPr/>
        </p:nvGrpSpPr>
        <p:grpSpPr bwMode="auto">
          <a:xfrm>
            <a:off x="1" y="1"/>
            <a:ext cx="12189884" cy="6856413"/>
            <a:chOff x="0" y="0"/>
            <a:chExt cx="5759" cy="4319"/>
          </a:xfrm>
        </p:grpSpPr>
        <p:sp>
          <p:nvSpPr>
            <p:cNvPr id="1026" name="Rectangle 2">
              <a:extLst>
                <a:ext uri="{FF2B5EF4-FFF2-40B4-BE49-F238E27FC236}">
                  <a16:creationId xmlns:a16="http://schemas.microsoft.com/office/drawing/2014/main" id="{EFD960E1-425F-3221-4053-547EFC9B700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0"/>
              <a:ext cx="5759" cy="4319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27" name="Rectangle 3">
              <a:extLst>
                <a:ext uri="{FF2B5EF4-FFF2-40B4-BE49-F238E27FC236}">
                  <a16:creationId xmlns:a16="http://schemas.microsoft.com/office/drawing/2014/main" id="{92EDFB0D-27AE-AFAF-28AB-E1F95F726544}"/>
                </a:ext>
              </a:extLst>
            </p:cNvPr>
            <p:cNvSpPr>
              <a:spLocks noChangeArrowheads="1"/>
            </p:cNvSpPr>
            <p:nvPr/>
          </p:nvSpPr>
          <p:spPr bwMode="grayWhite">
            <a:xfrm>
              <a:off x="244" y="196"/>
              <a:ext cx="5320" cy="38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28" name="Rectangle 4">
              <a:extLst>
                <a:ext uri="{FF2B5EF4-FFF2-40B4-BE49-F238E27FC236}">
                  <a16:creationId xmlns:a16="http://schemas.microsoft.com/office/drawing/2014/main" id="{ABD78D9D-48C7-202E-C23A-FBB51ECF054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0" y="192"/>
              <a:ext cx="27" cy="38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29" name="Rectangle 5">
              <a:extLst>
                <a:ext uri="{FF2B5EF4-FFF2-40B4-BE49-F238E27FC236}">
                  <a16:creationId xmlns:a16="http://schemas.microsoft.com/office/drawing/2014/main" id="{94058D06-CFF0-3A65-5138-F4EB46441BD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0" y="192"/>
              <a:ext cx="5328" cy="2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1031" name="Rectangle 7">
            <a:extLst>
              <a:ext uri="{FF2B5EF4-FFF2-40B4-BE49-F238E27FC236}">
                <a16:creationId xmlns:a16="http://schemas.microsoft.com/office/drawing/2014/main" id="{99AFF73B-B766-9BF9-53D2-308802A8F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B4D5D262-80EB-1B22-52D5-766BCBCE6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15FB7F5C-255F-9FE3-226A-DF7FABD007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008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20F69A28-8ECC-F967-1452-505802AB230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008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5" name="Rectangle 11">
            <a:extLst>
              <a:ext uri="{FF2B5EF4-FFF2-40B4-BE49-F238E27FC236}">
                <a16:creationId xmlns:a16="http://schemas.microsoft.com/office/drawing/2014/main" id="{77273067-7781-83DE-0EC6-C4B9E965AC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008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fld id="{30A314B9-FE51-4FAB-998D-72552761ED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83455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60000"/>
        <a:buFont typeface="Monotype Sorts" panose="01010601010101010101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Monotype Sorts" panose="01010601010101010101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4"/>
          <p:cNvGrpSpPr/>
          <p:nvPr/>
        </p:nvGrpSpPr>
        <p:grpSpPr>
          <a:xfrm>
            <a:off x="7010400" y="1447801"/>
            <a:ext cx="4038600" cy="1781353"/>
            <a:chOff x="5486400" y="1447800"/>
            <a:chExt cx="4038600" cy="1781353"/>
          </a:xfrm>
        </p:grpSpPr>
        <p:sp>
          <p:nvSpPr>
            <p:cNvPr id="9" name="Rectangle 8"/>
            <p:cNvSpPr/>
            <p:nvPr/>
          </p:nvSpPr>
          <p:spPr>
            <a:xfrm>
              <a:off x="7239000" y="2614374"/>
              <a:ext cx="1066800" cy="614779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86400" y="1447800"/>
              <a:ext cx="4038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cs typeface="Courier New" pitchFamily="49" charset="0"/>
                </a:rPr>
                <a:t>Way to Progress</a:t>
              </a:r>
            </a:p>
          </p:txBody>
        </p:sp>
        <p:cxnSp>
          <p:nvCxnSpPr>
            <p:cNvPr id="21" name="Straight Arrow Connector 20"/>
            <p:cNvCxnSpPr>
              <a:cxnSpLocks noChangeAspect="1"/>
            </p:cNvCxnSpPr>
            <p:nvPr/>
          </p:nvCxnSpPr>
          <p:spPr>
            <a:xfrm rot="16200000" flipH="1">
              <a:off x="7520871" y="2263071"/>
              <a:ext cx="499247" cy="3810"/>
            </a:xfrm>
            <a:prstGeom prst="straightConnector1">
              <a:avLst/>
            </a:prstGeom>
            <a:ln w="50800">
              <a:solidFill>
                <a:schemeClr val="accent4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3"/>
          <p:cNvGrpSpPr/>
          <p:nvPr/>
        </p:nvGrpSpPr>
        <p:grpSpPr>
          <a:xfrm>
            <a:off x="5410200" y="2609196"/>
            <a:ext cx="4419600" cy="3410605"/>
            <a:chOff x="3886200" y="2609195"/>
            <a:chExt cx="4419600" cy="3410605"/>
          </a:xfrm>
        </p:grpSpPr>
        <p:sp>
          <p:nvSpPr>
            <p:cNvPr id="11" name="Rectangle 10"/>
            <p:cNvSpPr/>
            <p:nvPr/>
          </p:nvSpPr>
          <p:spPr>
            <a:xfrm>
              <a:off x="3886200" y="2609195"/>
              <a:ext cx="2819400" cy="61477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1200" y="4819471"/>
              <a:ext cx="2514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cs typeface="Courier New" pitchFamily="49" charset="0"/>
                </a:rPr>
                <a:t>Ending Point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rot="16200000" flipV="1">
              <a:off x="5295902" y="3390901"/>
              <a:ext cx="1523999" cy="1447799"/>
            </a:xfrm>
            <a:prstGeom prst="straightConnector1">
              <a:avLst/>
            </a:prstGeom>
            <a:ln w="50800">
              <a:solidFill>
                <a:schemeClr val="accent2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22"/>
          <p:cNvGrpSpPr/>
          <p:nvPr/>
        </p:nvGrpSpPr>
        <p:grpSpPr>
          <a:xfrm>
            <a:off x="2286000" y="1447801"/>
            <a:ext cx="4038600" cy="1781353"/>
            <a:chOff x="762000" y="1447800"/>
            <a:chExt cx="4038600" cy="1781353"/>
          </a:xfrm>
        </p:grpSpPr>
        <p:sp>
          <p:nvSpPr>
            <p:cNvPr id="8" name="Rectangle 7"/>
            <p:cNvSpPr/>
            <p:nvPr/>
          </p:nvSpPr>
          <p:spPr>
            <a:xfrm>
              <a:off x="2133600" y="2614374"/>
              <a:ext cx="1219200" cy="614779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0" y="1447800"/>
              <a:ext cx="4038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cs typeface="Courier New" pitchFamily="49" charset="0"/>
                </a:rPr>
                <a:t>Starting Point</a:t>
              </a:r>
            </a:p>
          </p:txBody>
        </p:sp>
        <p:cxnSp>
          <p:nvCxnSpPr>
            <p:cNvPr id="15" name="Straight Arrow Connector 14"/>
            <p:cNvCxnSpPr>
              <a:cxnSpLocks noChangeAspect="1"/>
            </p:cNvCxnSpPr>
            <p:nvPr/>
          </p:nvCxnSpPr>
          <p:spPr>
            <a:xfrm rot="16200000" flipH="1">
              <a:off x="2495482" y="2263071"/>
              <a:ext cx="499247" cy="3810"/>
            </a:xfrm>
            <a:prstGeom prst="straightConnector1">
              <a:avLst/>
            </a:prstGeom>
            <a:ln w="50800">
              <a:solidFill>
                <a:schemeClr val="accent4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Anatomy </a:t>
            </a:r>
            <a:r>
              <a:rPr lang="en-US" dirty="0"/>
              <a:t>of 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>
                <a:latin typeface="+mn-lt"/>
                <a:cs typeface="Courier New" pitchFamily="49" charset="0"/>
              </a:rPr>
              <a:t> loop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7400" y="2609196"/>
            <a:ext cx="1066800" cy="6147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971800" y="3833574"/>
            <a:ext cx="3505200" cy="2438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2532996"/>
            <a:ext cx="9296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ourier New" pitchFamily="49" charset="0"/>
                <a:cs typeface="Courier New" pitchFamily="49" charset="0"/>
              </a:rPr>
              <a:t>for( init; condition; </a:t>
            </a:r>
            <a:r>
              <a:rPr lang="en-US" sz="4000" b="1" dirty="0" err="1">
                <a:latin typeface="Courier New" pitchFamily="49" charset="0"/>
                <a:cs typeface="Courier New" pitchFamily="49" charset="0"/>
              </a:rPr>
              <a:t>inc</a:t>
            </a:r>
            <a:r>
              <a:rPr lang="en-US" sz="4000" b="1" dirty="0">
                <a:latin typeface="Courier New" pitchFamily="49" charset="0"/>
                <a:cs typeface="Courier New" pitchFamily="49" charset="0"/>
              </a:rPr>
              <a:t> ) {</a:t>
            </a:r>
          </a:p>
          <a:p>
            <a:r>
              <a:rPr lang="en-US" sz="40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4000" b="1">
                <a:latin typeface="Courier New" pitchFamily="49" charset="0"/>
                <a:cs typeface="Courier New" pitchFamily="49" charset="0"/>
              </a:rPr>
              <a:t>	  statement1</a:t>
            </a:r>
            <a:r>
              <a:rPr lang="en-US" sz="4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4000" b="1">
                <a:latin typeface="Courier New" pitchFamily="49" charset="0"/>
                <a:cs typeface="Courier New" pitchFamily="49" charset="0"/>
              </a:rPr>
              <a:t>	  statement2</a:t>
            </a:r>
            <a:r>
              <a:rPr lang="en-US" sz="4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4000" b="1">
                <a:latin typeface="Courier New" pitchFamily="49" charset="0"/>
                <a:cs typeface="Courier New" pitchFamily="49" charset="0"/>
              </a:rPr>
              <a:t>	  …</a:t>
            </a:r>
            <a:endParaRPr lang="en-US" sz="4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4000" b="1">
                <a:latin typeface="Courier New" pitchFamily="49" charset="0"/>
                <a:cs typeface="Courier New" pitchFamily="49" charset="0"/>
              </a:rPr>
              <a:t>	  statementN;</a:t>
            </a:r>
            <a:endParaRPr lang="en-US" sz="4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4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9049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971800" y="4419601"/>
            <a:ext cx="2895600" cy="61477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 will usually have multiple statements in its body</a:t>
            </a:r>
          </a:p>
          <a:p>
            <a:r>
              <a:rPr lang="en-US" dirty="0"/>
              <a:t>However, it is possible to make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 with only a single statement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Then, like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-statements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/>
              <a:t>-loops, the braces </a:t>
            </a:r>
            <a:r>
              <a:rPr lang="en-US"/>
              <a:t>are optional (</a:t>
            </a:r>
            <a:r>
              <a:rPr lang="en-US" b="1">
                <a:solidFill>
                  <a:srgbClr val="FF0000"/>
                </a:solidFill>
              </a:rPr>
              <a:t>NOPE!</a:t>
            </a:r>
            <a:r>
              <a:rPr lang="en-US"/>
              <a:t>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763000" y="3833575"/>
            <a:ext cx="1066800" cy="61477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410200" y="3828396"/>
            <a:ext cx="2819400" cy="61477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657600" y="3833575"/>
            <a:ext cx="1219200" cy="61477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057400" y="3828396"/>
            <a:ext cx="1066800" cy="6147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057400" y="3752196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ourier New" pitchFamily="49" charset="0"/>
                <a:cs typeface="Courier New" pitchFamily="49" charset="0"/>
              </a:rPr>
              <a:t>for( init; condition; inc )</a:t>
            </a:r>
          </a:p>
          <a:p>
            <a:r>
              <a:rPr lang="en-US" sz="4000" b="1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000" b="1">
                <a:latin typeface="Courier New" pitchFamily="49" charset="0"/>
                <a:cs typeface="Courier New" pitchFamily="49" charset="0"/>
              </a:rPr>
              <a:t>statement</a:t>
            </a:r>
            <a:r>
              <a:rPr lang="en-US" sz="4000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 with only one statement</a:t>
            </a:r>
          </a:p>
        </p:txBody>
      </p:sp>
    </p:spTree>
    <p:extLst>
      <p:ext uri="{BB962C8B-B14F-4D97-AF65-F5344CB8AC3E}">
        <p14:creationId xmlns:p14="http://schemas.microsoft.com/office/powerpoint/2010/main" val="60440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9" grpId="0" build="p"/>
      <p:bldP spid="11" grpId="0" animBg="1"/>
      <p:bldP spid="16" grpId="0" animBg="1"/>
      <p:bldP spid="20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 example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print the numbers from 1 to 100 (again)</a:t>
            </a:r>
          </a:p>
          <a:p>
            <a:r>
              <a:rPr lang="en-US" dirty="0"/>
              <a:t>Remember how this was done with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/>
              <a:t>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2971800"/>
            <a:ext cx="9905999" cy="304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while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(i &lt;= 100)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 i++;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97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 example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 is specifically designed for this sort of thing: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/>
              <a:t>The </a:t>
            </a:r>
            <a:r>
              <a:rPr lang="en-US" dirty="0"/>
              <a:t>initialization and the increment are built-in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2438400"/>
            <a:ext cx="9905999" cy="2057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&lt;= 100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; i++)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73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Ask the user to input a positive integer </a:t>
            </a:r>
            <a:r>
              <a:rPr lang="en-US" b="1" i="1" dirty="0"/>
              <a:t>n</a:t>
            </a:r>
          </a:p>
          <a:p>
            <a:r>
              <a:rPr lang="en-US" dirty="0"/>
              <a:t>Now, write a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loop to print out the first </a:t>
            </a:r>
            <a:r>
              <a:rPr lang="en-US" b="1" i="1" dirty="0"/>
              <a:t>n</a:t>
            </a:r>
            <a:r>
              <a:rPr lang="en-US" dirty="0"/>
              <a:t> odd numbers</a:t>
            </a:r>
          </a:p>
          <a:p>
            <a:r>
              <a:rPr lang="en-US" dirty="0"/>
              <a:t> Example:</a:t>
            </a:r>
          </a:p>
          <a:p>
            <a:pPr marL="457200" lvl="1" indent="0">
              <a:buNone/>
            </a:pPr>
            <a:r>
              <a:rPr lang="en-US"/>
              <a:t>	If </a:t>
            </a:r>
            <a:r>
              <a:rPr lang="en-US" dirty="0"/>
              <a:t>the user enters 10, print out: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1 3 5 7 9 11 13 15 17 19</a:t>
            </a:r>
          </a:p>
        </p:txBody>
      </p:sp>
    </p:spTree>
    <p:extLst>
      <p:ext uri="{BB962C8B-B14F-4D97-AF65-F5344CB8AC3E}">
        <p14:creationId xmlns:p14="http://schemas.microsoft.com/office/powerpoint/2010/main" val="100490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Approximating </a:t>
            </a:r>
            <a:r>
              <a:rPr lang="el-GR" cap="none" dirty="0"/>
              <a:t>π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7203831" cy="505679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en-US" dirty="0"/>
              <a:t>We can do something called </a:t>
            </a:r>
            <a:r>
              <a:rPr lang="en-US"/>
              <a:t>a Monte </a:t>
            </a:r>
            <a:r>
              <a:rPr lang="en-US" dirty="0"/>
              <a:t>Carlo approximation of </a:t>
            </a:r>
            <a:r>
              <a:rPr lang="el-GR" dirty="0"/>
              <a:t>π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We "throw" darts at a 1 × 1 square in the upper right corner of a circle with radius 1</a:t>
            </a:r>
          </a:p>
          <a:p>
            <a:pPr>
              <a:spcBef>
                <a:spcPts val="600"/>
              </a:spcBef>
            </a:pPr>
            <a:r>
              <a:rPr lang="en-US" dirty="0"/>
              <a:t>We count the ones that fall inside the circle and divide by the total darts thrown</a:t>
            </a:r>
          </a:p>
          <a:p>
            <a:pPr>
              <a:spcBef>
                <a:spcPts val="600"/>
              </a:spcBef>
            </a:pPr>
            <a:r>
              <a:rPr lang="en-US" dirty="0"/>
              <a:t> That fraction is an estimation of the area of one fourth of the circle</a:t>
            </a:r>
          </a:p>
          <a:p>
            <a:pPr>
              <a:spcBef>
                <a:spcPts val="600"/>
              </a:spcBef>
            </a:pPr>
            <a:r>
              <a:rPr lang="en-US" dirty="0"/>
              <a:t>By multiplying by 4, we approximate </a:t>
            </a:r>
            <a:r>
              <a:rPr lang="el-GR" dirty="0"/>
              <a:t>π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8458200" y="2438400"/>
            <a:ext cx="3430154" cy="3429000"/>
            <a:chOff x="8153401" y="1524000"/>
            <a:chExt cx="2362201" cy="2361406"/>
          </a:xfrm>
        </p:grpSpPr>
        <p:grpSp>
          <p:nvGrpSpPr>
            <p:cNvPr id="6" name="Group 8"/>
            <p:cNvGrpSpPr/>
            <p:nvPr/>
          </p:nvGrpSpPr>
          <p:grpSpPr>
            <a:xfrm>
              <a:off x="8153401" y="1524000"/>
              <a:ext cx="2362201" cy="2361406"/>
              <a:chOff x="5715000" y="3582194"/>
              <a:chExt cx="2362201" cy="236140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5715000" y="3733800"/>
                <a:ext cx="2209800" cy="2209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5747658" y="3766458"/>
                <a:ext cx="2133600" cy="2133600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 rot="5400000" flipH="1" flipV="1">
                <a:off x="6134100" y="4229100"/>
                <a:ext cx="1295400" cy="1588"/>
              </a:xfrm>
              <a:prstGeom prst="straightConnector1">
                <a:avLst/>
              </a:prstGeom>
              <a:ln w="38100" cap="sq">
                <a:solidFill>
                  <a:schemeClr val="tx1"/>
                </a:solidFill>
                <a:miter lim="800000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rot="10800000" flipH="1" flipV="1">
                <a:off x="6781801" y="4876800"/>
                <a:ext cx="1295400" cy="1588"/>
              </a:xfrm>
              <a:prstGeom prst="straightConnector1">
                <a:avLst/>
              </a:prstGeom>
              <a:ln w="38100" cap="sq">
                <a:solidFill>
                  <a:schemeClr val="tx1"/>
                </a:solidFill>
                <a:miter lim="800000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Oval 9"/>
            <p:cNvSpPr/>
            <p:nvPr/>
          </p:nvSpPr>
          <p:spPr>
            <a:xfrm>
              <a:off x="9403082" y="208788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84082" y="231648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9448801" y="254508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9982201" y="182880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9829801" y="251460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9784082" y="190500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0134601" y="254508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839200" y="1671936"/>
              <a:ext cx="228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>
                  <a:cs typeface="Courier New" pitchFamily="49" charset="0"/>
                </a:rPr>
                <a:t>y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82200" y="2814936"/>
              <a:ext cx="228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>
                  <a:cs typeface="Courier New" pitchFamily="49" charset="0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488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Monday,</a:t>
            </a:r>
          </a:p>
          <a:p>
            <a:pPr lvl="1"/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do-while</a:t>
            </a:r>
            <a:r>
              <a:rPr lang="en-US" sz="3200"/>
              <a:t> loops</a:t>
            </a:r>
          </a:p>
          <a:p>
            <a:pPr lvl="1"/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3200"/>
              <a:t> loops</a:t>
            </a:r>
          </a:p>
          <a:p>
            <a:pPr lvl="1"/>
            <a:r>
              <a:rPr lang="en-US" sz="3200"/>
              <a:t>More loop examples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7F0F9CD-C423-DAD1-43F5-8C790E9324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066800"/>
            <a:ext cx="7772400" cy="3886200"/>
          </a:xfrm>
        </p:spPr>
        <p:txBody>
          <a:bodyPr/>
          <a:lstStyle/>
          <a:p>
            <a:r>
              <a:rPr lang="en-US" altLang="en-US" sz="4800">
                <a:latin typeface="Snap ITC" panose="04040A07060A02020202" pitchFamily="82" charset="0"/>
              </a:rPr>
              <a:t>In theory, there is no difference between theory and practice, but not in practice.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4965FCD-46B3-20A7-8D73-A6887997586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486400" y="5029200"/>
            <a:ext cx="3810000" cy="609600"/>
          </a:xfrm>
        </p:spPr>
        <p:txBody>
          <a:bodyPr/>
          <a:lstStyle/>
          <a:p>
            <a:r>
              <a:rPr lang="en-US" altLang="en-US">
                <a:latin typeface="Snap ITC" panose="04040A07060A02020202" pitchFamily="82" charset="0"/>
              </a:rPr>
              <a:t>—Anonymous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Read chapter 6</a:t>
            </a:r>
          </a:p>
          <a:p>
            <a:pPr>
              <a:lnSpc>
                <a:spcPct val="100000"/>
              </a:lnSpc>
            </a:pPr>
            <a:endParaRPr lang="en-US"/>
          </a:p>
          <a:p>
            <a:pPr>
              <a:lnSpc>
                <a:spcPct val="100000"/>
              </a:lnSpc>
            </a:pPr>
            <a:r>
              <a:rPr lang="en-US"/>
              <a:t>Keep working on Project 2</a:t>
            </a:r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 we talked about</a:t>
            </a:r>
          </a:p>
          <a:p>
            <a:pPr lvl="1">
              <a:tabLst>
                <a:tab pos="3205163" algn="l"/>
                <a:tab pos="5889625" algn="l"/>
              </a:tabLst>
            </a:pPr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3200"/>
              <a:t> loops some more</a:t>
            </a:r>
          </a:p>
          <a:p>
            <a:pPr lvl="1">
              <a:tabLst>
                <a:tab pos="3205163" algn="l"/>
                <a:tab pos="5889625" algn="l"/>
              </a:tabLst>
            </a:pPr>
            <a:r>
              <a:rPr lang="en-US" sz="3200"/>
              <a:t>Loop pitfalls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as with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-statements, it's possible to nest loops</a:t>
            </a:r>
          </a:p>
          <a:p>
            <a:r>
              <a:rPr lang="en-US" dirty="0"/>
              <a:t>A repetitive task can be done inside of another repetitive task</a:t>
            </a:r>
          </a:p>
          <a:p>
            <a:r>
              <a:rPr lang="en-US" dirty="0"/>
              <a:t>Be careful!  You can make the computer do a lot of work</a:t>
            </a:r>
          </a:p>
        </p:txBody>
      </p:sp>
    </p:spTree>
    <p:extLst>
      <p:ext uri="{BB962C8B-B14F-4D97-AF65-F5344CB8AC3E}">
        <p14:creationId xmlns:p14="http://schemas.microsoft.com/office/powerpoint/2010/main" val="383639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Triangular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</a:pPr>
            <a:r>
              <a:rPr lang="en-US" dirty="0"/>
              <a:t>Triangular numbers are 1, 3, 6, 10, …</a:t>
            </a:r>
          </a:p>
          <a:p>
            <a:pPr marL="800100" lvl="1">
              <a:spcBef>
                <a:spcPts val="0"/>
              </a:spcBef>
              <a:tabLst>
                <a:tab pos="1143000" algn="r"/>
              </a:tabLst>
            </a:pPr>
            <a:r>
              <a:rPr lang="en-US" sz="3100"/>
              <a:t>1   = </a:t>
            </a:r>
            <a:r>
              <a:rPr lang="en-US" sz="3100" dirty="0"/>
              <a:t>1</a:t>
            </a:r>
          </a:p>
          <a:p>
            <a:pPr marL="800100" lvl="1">
              <a:spcBef>
                <a:spcPts val="0"/>
              </a:spcBef>
              <a:tabLst>
                <a:tab pos="1143000" algn="r"/>
              </a:tabLst>
            </a:pPr>
            <a:r>
              <a:rPr lang="en-US" sz="3100"/>
              <a:t>3   = </a:t>
            </a:r>
            <a:r>
              <a:rPr lang="en-US" sz="3100" dirty="0"/>
              <a:t>1 + 2</a:t>
            </a:r>
          </a:p>
          <a:p>
            <a:pPr marL="800100" lvl="1">
              <a:spcBef>
                <a:spcPts val="0"/>
              </a:spcBef>
              <a:tabLst>
                <a:tab pos="1143000" algn="r"/>
              </a:tabLst>
            </a:pPr>
            <a:r>
              <a:rPr lang="en-US" sz="3100"/>
              <a:t>6	   = </a:t>
            </a:r>
            <a:r>
              <a:rPr lang="en-US" sz="3100" dirty="0"/>
              <a:t>1 + 2 + 3</a:t>
            </a:r>
          </a:p>
          <a:p>
            <a:pPr marL="800100" lvl="1">
              <a:spcBef>
                <a:spcPts val="0"/>
              </a:spcBef>
            </a:pPr>
            <a:r>
              <a:rPr lang="en-US" sz="3100"/>
              <a:t>10 = </a:t>
            </a:r>
            <a:r>
              <a:rPr lang="en-US" sz="3100" dirty="0"/>
              <a:t>1 + 2 + 3 + 4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Let's write a program that expresses the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triangular number </a:t>
            </a:r>
            <a:r>
              <a:rPr lang="en-US"/>
              <a:t>by printing</a:t>
            </a:r>
            <a:br>
              <a:rPr lang="en-US"/>
            </a:br>
            <a:r>
              <a:rPr lang="en-US"/>
              <a:t>1 * </a:t>
            </a:r>
            <a:r>
              <a:rPr lang="en-US" dirty="0"/>
              <a:t>on the first line</a:t>
            </a:r>
            <a:r>
              <a:rPr lang="en-US"/>
              <a:t>, 2 * on </a:t>
            </a:r>
            <a:r>
              <a:rPr lang="en-US" dirty="0"/>
              <a:t>the second </a:t>
            </a:r>
            <a:r>
              <a:rPr lang="en-US"/>
              <a:t>line, 3 * on </a:t>
            </a:r>
            <a:r>
              <a:rPr lang="en-US" dirty="0"/>
              <a:t>the third line, and so </a:t>
            </a:r>
            <a:r>
              <a:rPr lang="en-US"/>
              <a:t>on:</a:t>
            </a:r>
            <a:endParaRPr lang="en-US" dirty="0"/>
          </a:p>
          <a:p>
            <a:pPr marL="118872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</a:p>
          <a:p>
            <a:pPr marL="118872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**</a:t>
            </a:r>
          </a:p>
          <a:p>
            <a:pPr marL="118872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***</a:t>
            </a:r>
          </a:p>
          <a:p>
            <a:pPr marL="118872" indent="0"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	****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01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loops in Java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/>
              <a:t> </a:t>
            </a:r>
            <a:r>
              <a:rPr lang="en-US" dirty="0"/>
              <a:t>loops</a:t>
            </a:r>
          </a:p>
          <a:p>
            <a:pPr marL="971550" lvl="1" indent="-514350"/>
            <a:r>
              <a:rPr lang="en-US" dirty="0"/>
              <a:t>Used when you don't know how many times you are going to need to repeat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/>
              <a:t> </a:t>
            </a:r>
            <a:r>
              <a:rPr lang="en-US" dirty="0"/>
              <a:t>loops</a:t>
            </a:r>
          </a:p>
          <a:p>
            <a:pPr marL="971550" lvl="1" indent="-514350"/>
            <a:r>
              <a:rPr lang="en-US" dirty="0"/>
              <a:t>Used when you do know how many times you are going </a:t>
            </a:r>
            <a:r>
              <a:rPr lang="en-US"/>
              <a:t>to repeat </a:t>
            </a:r>
            <a:endParaRPr lang="en-US" dirty="0"/>
          </a:p>
          <a:p>
            <a:pPr marL="633222" indent="-514350">
              <a:buFont typeface="+mj-lt"/>
              <a:buAutoNum type="arabicPeriod"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do-while</a:t>
            </a:r>
            <a:r>
              <a:rPr lang="en-US"/>
              <a:t> </a:t>
            </a:r>
            <a:r>
              <a:rPr lang="en-US" dirty="0"/>
              <a:t>loops</a:t>
            </a:r>
          </a:p>
          <a:p>
            <a:pPr lvl="1"/>
            <a:r>
              <a:rPr lang="en-US"/>
              <a:t>Used rarely</a:t>
            </a:r>
            <a:endParaRPr lang="en-US" dirty="0"/>
          </a:p>
          <a:p>
            <a:pPr lvl="1"/>
            <a:r>
              <a:rPr lang="en-US"/>
              <a:t>They're </a:t>
            </a:r>
            <a:r>
              <a:rPr lang="en-US" dirty="0"/>
              <a:t>used whenever you need to be guaranteed the loop runs at least once</a:t>
            </a:r>
          </a:p>
        </p:txBody>
      </p:sp>
    </p:spTree>
    <p:extLst>
      <p:ext uri="{BB962C8B-B14F-4D97-AF65-F5344CB8AC3E}">
        <p14:creationId xmlns:p14="http://schemas.microsoft.com/office/powerpoint/2010/main" val="22788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are interchangeable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problem that uses loops can use any kind of loop</a:t>
            </a:r>
          </a:p>
          <a:p>
            <a:r>
              <a:rPr lang="en-US" dirty="0"/>
              <a:t>The choice is supposed to make things easier on the programmer</a:t>
            </a:r>
          </a:p>
          <a:p>
            <a:r>
              <a:rPr lang="en-US" dirty="0"/>
              <a:t>Some loops are more convenient for certain kinds </a:t>
            </a:r>
            <a:r>
              <a:rPr lang="en-US"/>
              <a:t>of problems, and the conventions are detailed on the next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6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on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loops are great when you know how many times a loop will run</a:t>
            </a:r>
          </a:p>
          <a:p>
            <a:r>
              <a:rPr lang="en-US" dirty="0"/>
              <a:t>They are the most commonly used of all loops</a:t>
            </a:r>
          </a:p>
          <a:p>
            <a:r>
              <a:rPr lang="en-US" dirty="0"/>
              <a:t>They are perfect for any task that needs to run, say, 100 times</a:t>
            </a:r>
          </a:p>
          <a:p>
            <a:r>
              <a:rPr lang="en-US" dirty="0"/>
              <a:t>A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 has 3 parts in its header: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Initialization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Iteration Condition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Increment</a:t>
            </a:r>
          </a:p>
        </p:txBody>
      </p:sp>
    </p:spTree>
    <p:extLst>
      <p:ext uri="{BB962C8B-B14F-4D97-AF65-F5344CB8AC3E}">
        <p14:creationId xmlns:p14="http://schemas.microsoft.com/office/powerpoint/2010/main" val="308465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ECHED">
  <a:themeElements>
    <a:clrScheme name="TECHED 1">
      <a:dk1>
        <a:srgbClr val="000000"/>
      </a:dk1>
      <a:lt1>
        <a:srgbClr val="FFFFCC"/>
      </a:lt1>
      <a:dk2>
        <a:srgbClr val="255242"/>
      </a:dk2>
      <a:lt2>
        <a:srgbClr val="DDDDDD"/>
      </a:lt2>
      <a:accent1>
        <a:srgbClr val="009966"/>
      </a:accent1>
      <a:accent2>
        <a:srgbClr val="800000"/>
      </a:accent2>
      <a:accent3>
        <a:srgbClr val="ACB3B0"/>
      </a:accent3>
      <a:accent4>
        <a:srgbClr val="DADAAE"/>
      </a:accent4>
      <a:accent5>
        <a:srgbClr val="AACAB8"/>
      </a:accent5>
      <a:accent6>
        <a:srgbClr val="730000"/>
      </a:accent6>
      <a:hlink>
        <a:srgbClr val="3366CC"/>
      </a:hlink>
      <a:folHlink>
        <a:srgbClr val="008080"/>
      </a:folHlink>
    </a:clrScheme>
    <a:fontScheme name="TECHE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TECHED 1">
        <a:dk1>
          <a:srgbClr val="000000"/>
        </a:dk1>
        <a:lt1>
          <a:srgbClr val="FFFFCC"/>
        </a:lt1>
        <a:dk2>
          <a:srgbClr val="255242"/>
        </a:dk2>
        <a:lt2>
          <a:srgbClr val="DDDDDD"/>
        </a:lt2>
        <a:accent1>
          <a:srgbClr val="009966"/>
        </a:accent1>
        <a:accent2>
          <a:srgbClr val="800000"/>
        </a:accent2>
        <a:accent3>
          <a:srgbClr val="ACB3B0"/>
        </a:accent3>
        <a:accent4>
          <a:srgbClr val="DADAAE"/>
        </a:accent4>
        <a:accent5>
          <a:srgbClr val="AACAB8"/>
        </a:accent5>
        <a:accent6>
          <a:srgbClr val="730000"/>
        </a:accent6>
        <a:hlink>
          <a:srgbClr val="3366CC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CHED 2">
        <a:dk1>
          <a:srgbClr val="003300"/>
        </a:dk1>
        <a:lt1>
          <a:srgbClr val="A8C2B5"/>
        </a:lt1>
        <a:dk2>
          <a:srgbClr val="868686"/>
        </a:dk2>
        <a:lt2>
          <a:srgbClr val="2A5B49"/>
        </a:lt2>
        <a:accent1>
          <a:srgbClr val="00CC99"/>
        </a:accent1>
        <a:accent2>
          <a:srgbClr val="B3746D"/>
        </a:accent2>
        <a:accent3>
          <a:srgbClr val="D1DDD7"/>
        </a:accent3>
        <a:accent4>
          <a:srgbClr val="002A00"/>
        </a:accent4>
        <a:accent5>
          <a:srgbClr val="AAE2CA"/>
        </a:accent5>
        <a:accent6>
          <a:srgbClr val="A26862"/>
        </a:accent6>
        <a:hlink>
          <a:srgbClr val="7795B7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ED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3679</TotalTime>
  <Words>664</Words>
  <Application>Microsoft Office PowerPoint</Application>
  <PresentationFormat>Widescreen</PresentationFormat>
  <Paragraphs>111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Monotype Sorts</vt:lpstr>
      <vt:lpstr>Courier New</vt:lpstr>
      <vt:lpstr>Arial</vt:lpstr>
      <vt:lpstr>Snap ITC</vt:lpstr>
      <vt:lpstr>Tw Cen MT</vt:lpstr>
      <vt:lpstr>Times New Roman</vt:lpstr>
      <vt:lpstr>Circuit</vt:lpstr>
      <vt:lpstr>TECHED</vt:lpstr>
      <vt:lpstr>COMP 1600 Introduction to Programming</vt:lpstr>
      <vt:lpstr>In theory, there is no difference between theory and practice, but not in practice.</vt:lpstr>
      <vt:lpstr>Alerts</vt:lpstr>
      <vt:lpstr>Review</vt:lpstr>
      <vt:lpstr>Nested loops</vt:lpstr>
      <vt:lpstr>Triangular numbers</vt:lpstr>
      <vt:lpstr>3 loops in Java</vt:lpstr>
      <vt:lpstr>Loops are interchangeable</vt:lpstr>
      <vt:lpstr>Background on for loops</vt:lpstr>
      <vt:lpstr>Anatomy of a for loop</vt:lpstr>
      <vt:lpstr>A for loop with only one statement</vt:lpstr>
      <vt:lpstr>for loop example</vt:lpstr>
      <vt:lpstr>for loop example</vt:lpstr>
      <vt:lpstr>Odd numbers</vt:lpstr>
      <vt:lpstr>Approximating π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90</cp:revision>
  <dcterms:created xsi:type="dcterms:W3CDTF">2001-05-01T04:07:56Z</dcterms:created>
  <dcterms:modified xsi:type="dcterms:W3CDTF">2025-09-20T18:17:58Z</dcterms:modified>
</cp:coreProperties>
</file>