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27"/>
  </p:notesMasterIdLst>
  <p:sldIdLst>
    <p:sldId id="258" r:id="rId2"/>
    <p:sldId id="554" r:id="rId3"/>
    <p:sldId id="260" r:id="rId4"/>
    <p:sldId id="555" r:id="rId5"/>
    <p:sldId id="556" r:id="rId6"/>
    <p:sldId id="395" r:id="rId7"/>
    <p:sldId id="488" r:id="rId8"/>
    <p:sldId id="489" r:id="rId9"/>
    <p:sldId id="490" r:id="rId10"/>
    <p:sldId id="491" r:id="rId11"/>
    <p:sldId id="492" r:id="rId12"/>
    <p:sldId id="493" r:id="rId13"/>
    <p:sldId id="459" r:id="rId14"/>
    <p:sldId id="460" r:id="rId15"/>
    <p:sldId id="461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346" r:id="rId26"/>
  </p:sldIdLst>
  <p:sldSz cx="12192000" cy="6858000"/>
  <p:notesSz cx="6858000" cy="9144000"/>
  <p:embeddedFontLst>
    <p:embeddedFont>
      <p:font typeface="Tw Cen MT" panose="020B0602020104020603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0974" autoAdjust="0"/>
  </p:normalViewPr>
  <p:slideViewPr>
    <p:cSldViewPr>
      <p:cViewPr varScale="1">
        <p:scale>
          <a:sx n="97" d="100"/>
          <a:sy n="97" d="100"/>
        </p:scale>
        <p:origin x="49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3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1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4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uilder.guidebook.com/g/#/guides/readyday2025/detail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values and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048000"/>
            <a:ext cx="10136188" cy="33210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 operator only works between two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/>
              <a:t> values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&lt;= 'z'</a:t>
            </a:r>
            <a:r>
              <a:rPr lang="en-US" dirty="0"/>
              <a:t> isn't 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/>
              <a:t>, it's only part of a comparison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412" y="4343400"/>
            <a:ext cx="9905999" cy="1981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word =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in.next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can do this!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letter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word.charAt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//and get a char from the String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 &gt;=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letter &lt;=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'z'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Fixed!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"Lowercase letter!"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1412" y="1143000"/>
            <a:ext cx="9905999" cy="1752600"/>
          </a:xfrm>
          <a:prstGeom prst="rect">
            <a:avLst/>
          </a:prstGeom>
          <a:gradFill>
            <a:gsLst>
              <a:gs pos="17000">
                <a:schemeClr val="accent2">
                  <a:tint val="50000"/>
                  <a:satMod val="300000"/>
                </a:schemeClr>
              </a:gs>
              <a:gs pos="53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word =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in.next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can do this!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letter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word.charAt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And get a char from the String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 &gt;=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&lt;=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'z'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"Lowercase letter!"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272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You're only allowed to do certain operations: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/>
              <a:t>Try </a:t>
            </a:r>
            <a:r>
              <a:rPr lang="en-US" sz="2400" dirty="0"/>
              <a:t>to think of everything in terms of these operations</a:t>
            </a:r>
          </a:p>
          <a:p>
            <a:r>
              <a:rPr lang="en-US" sz="2400" dirty="0"/>
              <a:t>Methods are useful too (for manipulating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400" dirty="0"/>
              <a:t> values or doing advanced math), but there are too many to list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889112"/>
              </p:ext>
            </p:extLst>
          </p:nvPr>
        </p:nvGraphicFramePr>
        <p:xfrm>
          <a:off x="1141413" y="1905000"/>
          <a:ext cx="990599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First Operand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Operator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Second Operand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Result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+, -,</a:t>
                      </a:r>
                      <a:r>
                        <a:rPr lang="en-US" sz="2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*, /, %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+, -,</a:t>
                      </a:r>
                      <a:r>
                        <a:rPr lang="en-US" sz="2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*, /, %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==, !=,</a:t>
                      </a:r>
                      <a:r>
                        <a:rPr lang="en-US" sz="2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&lt;, &lt;=, &gt;, &gt;=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&amp;&amp;, ||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any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9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Java works on a set of arbitrary rules</a:t>
            </a:r>
          </a:p>
          <a:p>
            <a:pPr lvl="1"/>
            <a:r>
              <a:rPr lang="en-US" dirty="0"/>
              <a:t>Some regular people invented them</a:t>
            </a:r>
          </a:p>
          <a:p>
            <a:r>
              <a:rPr lang="en-US" dirty="0"/>
              <a:t>They are internally consistent, but they are not based on reality</a:t>
            </a:r>
          </a:p>
          <a:p>
            <a:r>
              <a:rPr lang="en-US" dirty="0"/>
              <a:t>They don't make any deep sense</a:t>
            </a:r>
          </a:p>
          <a:p>
            <a:r>
              <a:rPr lang="en-US" dirty="0"/>
              <a:t>Don't waste time trying to find meaning in the rules!</a:t>
            </a:r>
          </a:p>
          <a:p>
            <a:r>
              <a:rPr lang="en-US" dirty="0"/>
              <a:t>Just use the rules as a set of tools you can use to solve your problem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Like </a:t>
            </a:r>
            <a:r>
              <a:rPr lang="en-US" dirty="0" err="1">
                <a:solidFill>
                  <a:srgbClr val="FFC000"/>
                </a:solidFill>
              </a:rPr>
              <a:t>MacGuyver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"Those who cannot remember the past are condemned to repeat it</a:t>
            </a:r>
            <a:r>
              <a:rPr lang="en-US"/>
              <a:t>." 	—George </a:t>
            </a:r>
            <a:r>
              <a:rPr lang="en-US" dirty="0"/>
              <a:t>Santayana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What is our past?</a:t>
            </a:r>
          </a:p>
          <a:p>
            <a:pPr lvl="1"/>
            <a:r>
              <a:rPr lang="en-US" dirty="0"/>
              <a:t>Basic data types</a:t>
            </a:r>
          </a:p>
          <a:p>
            <a:pPr lvl="1"/>
            <a:r>
              <a:rPr lang="en-US" dirty="0"/>
              <a:t>Mathematical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operations</a:t>
            </a:r>
          </a:p>
          <a:p>
            <a:pPr lvl="1"/>
            <a:r>
              <a:rPr lang="en-US" dirty="0"/>
              <a:t>Input and output</a:t>
            </a:r>
          </a:p>
          <a:p>
            <a:pPr lvl="1"/>
            <a:r>
              <a:rPr lang="en-US" dirty="0"/>
              <a:t>Conditional execution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these tools, we add repetition, the ability to do something over and over again</a:t>
            </a:r>
          </a:p>
          <a:p>
            <a:r>
              <a:rPr lang="en-US" dirty="0"/>
              <a:t>With repetition in the mix, we can solve practically any problem that can be solved with a computer</a:t>
            </a:r>
          </a:p>
          <a:p>
            <a:r>
              <a:rPr lang="en-US" dirty="0"/>
              <a:t>Repetition leverages the most famous ability of the computer: </a:t>
            </a:r>
            <a:r>
              <a:rPr lang="en-US" b="1" dirty="0">
                <a:solidFill>
                  <a:srgbClr val="92D050"/>
                </a:solidFill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20515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way that repetition works in Java is through </a:t>
            </a:r>
            <a:r>
              <a:rPr lang="en-US" b="1" dirty="0">
                <a:solidFill>
                  <a:srgbClr val="FFFF00"/>
                </a:solidFill>
              </a:rPr>
              <a:t>loops</a:t>
            </a:r>
          </a:p>
          <a:p>
            <a:r>
              <a:rPr lang="en-US" dirty="0"/>
              <a:t>A loop is a block of code that will be executed repeatedly some number of times (perhaps even zero) </a:t>
            </a:r>
          </a:p>
          <a:p>
            <a:r>
              <a:rPr lang="en-US" dirty="0"/>
              <a:t>As the statements are executed, the variables change</a:t>
            </a:r>
          </a:p>
          <a:p>
            <a:r>
              <a:rPr lang="en-US" dirty="0"/>
              <a:t>It isn't just repeating the same thing over and over (unless a mistake was made)</a:t>
            </a:r>
          </a:p>
        </p:txBody>
      </p:sp>
    </p:spTree>
    <p:extLst>
      <p:ext uri="{BB962C8B-B14F-4D97-AF65-F5344CB8AC3E}">
        <p14:creationId xmlns:p14="http://schemas.microsoft.com/office/powerpoint/2010/main" val="4552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loop in Java is the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</a:t>
            </a:r>
          </a:p>
          <a:p>
            <a:r>
              <a:rPr lang="en-US" dirty="0"/>
              <a:t>It looks similar to an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 statement</a:t>
            </a:r>
          </a:p>
          <a:p>
            <a:r>
              <a:rPr lang="en-US" dirty="0"/>
              <a:t>The difference is that, when you get to the end of the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loop, it jumps back to the top</a:t>
            </a:r>
          </a:p>
          <a:p>
            <a:r>
              <a:rPr lang="en-US" dirty="0"/>
              <a:t>If the condition in the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 is still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, it executes the body of the loop again</a:t>
            </a:r>
          </a:p>
        </p:txBody>
      </p:sp>
    </p:spTree>
    <p:extLst>
      <p:ext uri="{BB962C8B-B14F-4D97-AF65-F5344CB8AC3E}">
        <p14:creationId xmlns:p14="http://schemas.microsoft.com/office/powerpoint/2010/main" val="16742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Anatomy of a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loop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1671221"/>
            <a:ext cx="1981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7800" y="1670427"/>
            <a:ext cx="35052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57600" y="3137892"/>
            <a:ext cx="4343400" cy="29814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671222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while( condition ) { </a:t>
            </a:r>
          </a:p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lvl="1"/>
            <a:r>
              <a:rPr lang="en-US" sz="4800" b="1" dirty="0">
                <a:latin typeface="Courier New" pitchFamily="49" charset="0"/>
                <a:cs typeface="Courier New" pitchFamily="49" charset="0"/>
              </a:rPr>
              <a:t>	statement1;</a:t>
            </a:r>
          </a:p>
          <a:p>
            <a:pPr lvl="1"/>
            <a:r>
              <a:rPr lang="en-US" sz="4800" b="1" dirty="0">
                <a:latin typeface="Courier New" pitchFamily="49" charset="0"/>
                <a:cs typeface="Courier New" pitchFamily="49" charset="0"/>
              </a:rPr>
              <a:t>	statement2;</a:t>
            </a:r>
          </a:p>
          <a:p>
            <a:pPr lvl="1"/>
            <a:r>
              <a:rPr lang="en-US" sz="4800" b="1" dirty="0"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lvl="1"/>
            <a:r>
              <a:rPr lang="en-US" sz="4800" b="1">
                <a:latin typeface="Courier New" pitchFamily="49" charset="0"/>
                <a:cs typeface="Courier New" pitchFamily="49" charset="0"/>
              </a:rPr>
              <a:t>	statementN;</a:t>
            </a:r>
            <a:endParaRPr lang="en-US" sz="4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6800" y="375541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A whole bunch of statements</a:t>
            </a:r>
          </a:p>
        </p:txBody>
      </p:sp>
    </p:spTree>
    <p:extLst>
      <p:ext uri="{BB962C8B-B14F-4D97-AF65-F5344CB8AC3E}">
        <p14:creationId xmlns:p14="http://schemas.microsoft.com/office/powerpoint/2010/main" val="22579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 with only one statement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 will usually have multiple statements in its body</a:t>
            </a:r>
          </a:p>
          <a:p>
            <a:r>
              <a:rPr lang="en-US" dirty="0"/>
              <a:t>However, it is possible to make a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 with only a single statement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Then, like an 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-statement, the braces </a:t>
            </a:r>
            <a:r>
              <a:rPr lang="en-US"/>
              <a:t>are optional (</a:t>
            </a:r>
            <a:r>
              <a:rPr lang="en-US" sz="3000">
                <a:solidFill>
                  <a:schemeClr val="accent2">
                    <a:lumMod val="75000"/>
                  </a:schemeClr>
                </a:solidFill>
              </a:rPr>
              <a:t>not really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3992940"/>
            <a:ext cx="1981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3992146"/>
            <a:ext cx="35052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4760119"/>
            <a:ext cx="3505200" cy="7483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399294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while( condition ) </a:t>
            </a:r>
          </a:p>
          <a:p>
            <a:r>
              <a:rPr lang="en-US" sz="4800" b="1">
                <a:latin typeface="Courier New" pitchFamily="49" charset="0"/>
                <a:cs typeface="Courier New" pitchFamily="49" charset="0"/>
              </a:rPr>
              <a:t>	 statement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124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print the numbers from 1 to 100</a:t>
            </a:r>
          </a:p>
          <a:p>
            <a:r>
              <a:rPr lang="en-US" dirty="0"/>
              <a:t>We could do this with lots of copy/paste, or: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2895600"/>
            <a:ext cx="9905999" cy="304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&lt;= 100 )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  System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  i++;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y and white text on a wall&#10;&#10;AI-generated content may be incorrect.">
            <a:extLst>
              <a:ext uri="{FF2B5EF4-FFF2-40B4-BE49-F238E27FC236}">
                <a16:creationId xmlns:a16="http://schemas.microsoft.com/office/drawing/2014/main" id="{AB380883-F502-1A0D-C6A0-0D5D4C8F6F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16" b="1298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49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while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 executes each statement one by one</a:t>
            </a:r>
          </a:p>
          <a:p>
            <a:r>
              <a:rPr lang="en-US" dirty="0"/>
              <a:t>When execution gets to the bottom, it jumps to the top</a:t>
            </a:r>
          </a:p>
          <a:p>
            <a:r>
              <a:rPr lang="en-US" dirty="0"/>
              <a:t>If the condition is still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(i.e.,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&lt;= 100</a:t>
            </a:r>
            <a:r>
              <a:rPr lang="en-US" dirty="0"/>
              <a:t>), it repeats the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20638"/>
              </p:ext>
            </p:extLst>
          </p:nvPr>
        </p:nvGraphicFramePr>
        <p:xfrm>
          <a:off x="6477000" y="1524000"/>
          <a:ext cx="3733800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Condition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27925"/>
              </p:ext>
            </p:extLst>
          </p:nvPr>
        </p:nvGraphicFramePr>
        <p:xfrm>
          <a:off x="6477000" y="1524000"/>
          <a:ext cx="3733800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Condition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</a:rPr>
                        <a:t>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279090"/>
              </p:ext>
            </p:extLst>
          </p:nvPr>
        </p:nvGraphicFramePr>
        <p:xfrm>
          <a:off x="6477000" y="1524000"/>
          <a:ext cx="3733800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Condition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</a:rPr>
                        <a:t>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42395"/>
              </p:ext>
            </p:extLst>
          </p:nvPr>
        </p:nvGraphicFramePr>
        <p:xfrm>
          <a:off x="6477000" y="1524000"/>
          <a:ext cx="3733800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Condition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</a:rPr>
                        <a:t>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</a:rPr>
                        <a:t>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4754"/>
              </p:ext>
            </p:extLst>
          </p:nvPr>
        </p:nvGraphicFramePr>
        <p:xfrm>
          <a:off x="6477000" y="1524000"/>
          <a:ext cx="3733800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Condition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Workings of 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loop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6324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//line A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 condition ) { </a:t>
            </a:r>
          </a:p>
          <a:p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//line B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statement1;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statement2;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//line C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…</a:t>
            </a:r>
          </a:p>
          <a:p>
            <a:r>
              <a:rPr lang="en-US" sz="2800" b="1">
                <a:latin typeface="Courier New" pitchFamily="49" charset="0"/>
                <a:cs typeface="Courier New" pitchFamily="49" charset="0"/>
              </a:rPr>
              <a:t>	statementN;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//line D</a:t>
            </a:r>
          </a:p>
        </p:txBody>
      </p:sp>
    </p:spTree>
    <p:extLst>
      <p:ext uri="{BB962C8B-B14F-4D97-AF65-F5344CB8AC3E}">
        <p14:creationId xmlns:p14="http://schemas.microsoft.com/office/powerpoint/2010/main" val="29306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We can also use while loops to help us deal with input</a:t>
            </a:r>
          </a:p>
          <a:p>
            <a:pPr>
              <a:lnSpc>
                <a:spcPct val="100000"/>
              </a:lnSpc>
            </a:pPr>
            <a:r>
              <a:rPr lang="en-US" dirty="0"/>
              <a:t>What if we wanted to sum all of the numbers that a person entered?</a:t>
            </a:r>
          </a:p>
          <a:p>
            <a:pPr>
              <a:lnSpc>
                <a:spcPct val="100000"/>
              </a:lnSpc>
            </a:pPr>
            <a:r>
              <a:rPr lang="en-US" dirty="0"/>
              <a:t>How would we know when to stop?</a:t>
            </a:r>
          </a:p>
          <a:p>
            <a:pPr>
              <a:lnSpc>
                <a:spcPct val="100000"/>
              </a:lnSpc>
            </a:pPr>
            <a:r>
              <a:rPr lang="en-US" dirty="0"/>
              <a:t>One solution is to keep adding numbers until the person enters a negative number</a:t>
            </a:r>
          </a:p>
          <a:p>
            <a:pPr>
              <a:lnSpc>
                <a:spcPct val="100000"/>
              </a:lnSpc>
            </a:pPr>
            <a:r>
              <a:rPr lang="en-US" dirty="0"/>
              <a:t>This is called using a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sentinel</a:t>
            </a:r>
            <a:r>
              <a:rPr lang="en-US" dirty="0"/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10648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2133600"/>
            <a:ext cx="9905999" cy="4038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sum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Scanner(System.in);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&gt;= 0)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sum +=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"Enter number: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in.nextInt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"Sum: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sum);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also find the average: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133600"/>
            <a:ext cx="9905999" cy="4038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sum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count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Scanner(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System.in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&gt;= 0)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sum +=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count++;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"Enter number: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in.nextInt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count--;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Fixes extra count for sentinel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"Average: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(sum / count));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 Monday,</a:t>
            </a:r>
          </a:p>
          <a:p>
            <a:pPr lvl="1"/>
            <a:r>
              <a:rPr lang="en-US"/>
              <a:t>More loop examples</a:t>
            </a:r>
          </a:p>
          <a:p>
            <a:pPr lvl="1"/>
            <a:r>
              <a:rPr lang="en-US"/>
              <a:t>Loop pitfalls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Read chapter 5</a:t>
            </a:r>
          </a:p>
          <a:p>
            <a:pPr>
              <a:lnSpc>
                <a:spcPct val="100000"/>
              </a:lnSpc>
            </a:pPr>
            <a:r>
              <a:rPr lang="en-US"/>
              <a:t>Lab 5 next Tuesday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READY DAY is on Wednesday</a:t>
            </a:r>
          </a:p>
          <a:p>
            <a:pPr lvl="1">
              <a:lnSpc>
                <a:spcPct val="100000"/>
              </a:lnSpc>
            </a:pPr>
            <a:r>
              <a:rPr lang="en-US"/>
              <a:t>Attendance is required of all students (for graduation)</a:t>
            </a:r>
          </a:p>
          <a:p>
            <a:pPr lvl="1">
              <a:lnSpc>
                <a:spcPct val="100000"/>
              </a:lnSpc>
            </a:pPr>
            <a:r>
              <a:rPr lang="en-US"/>
              <a:t>Download the app and decide on your schedule</a:t>
            </a:r>
          </a:p>
          <a:p>
            <a:pPr lvl="1">
              <a:lnSpc>
                <a:spcPct val="100000"/>
              </a:lnSpc>
            </a:pPr>
            <a:r>
              <a:rPr lang="en-US"/>
              <a:t>You must have your phone with you for attendance</a:t>
            </a:r>
          </a:p>
          <a:p>
            <a:pPr lvl="1"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39A39-3677-2386-36FF-9998F939F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" y="381000"/>
            <a:ext cx="12176368" cy="61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3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43E33-0C0D-8E00-FBE3-69D59172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336" y="1371600"/>
            <a:ext cx="5642263" cy="5282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1DF5F-E139-FFCF-D361-8CF70795A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8263"/>
            <a:ext cx="6205219" cy="408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0280D-04E0-56A6-E596-881CE1CDCF00}"/>
              </a:ext>
            </a:extLst>
          </p:cNvPr>
          <p:cNvSpPr txBox="1"/>
          <p:nvPr/>
        </p:nvSpPr>
        <p:spPr>
          <a:xfrm>
            <a:off x="796664" y="4800600"/>
            <a:ext cx="529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4"/>
              </a:rPr>
              <a:t>READY DAY Website for more Information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7896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/>
              <a:t>Last time we had an exam!</a:t>
            </a:r>
          </a:p>
          <a:p>
            <a:pPr lvl="1">
              <a:tabLst>
                <a:tab pos="3205163" algn="l"/>
                <a:tab pos="5889625" algn="l"/>
              </a:tabLst>
            </a:pPr>
            <a:r>
              <a:rPr lang="en-US"/>
              <a:t>Max: 90.5;	Mean: 64.5;	Median: 67.5</a:t>
            </a:r>
          </a:p>
          <a:p>
            <a:pPr lvl="1">
              <a:tabLst>
                <a:tab pos="3205163" algn="l"/>
                <a:tab pos="5889625" algn="l"/>
              </a:tabLst>
            </a:pPr>
            <a:r>
              <a:rPr lang="en-US"/>
              <a:t>A/B/C = 12</a:t>
            </a:r>
          </a:p>
          <a:p>
            <a:pPr lvl="1">
              <a:tabLst>
                <a:tab pos="3205163" algn="l"/>
                <a:tab pos="5889625" algn="l"/>
              </a:tabLst>
            </a:pPr>
            <a:r>
              <a:rPr lang="en-US"/>
              <a:t>D/F = 12</a:t>
            </a:r>
          </a:p>
          <a:p>
            <a:pPr>
              <a:tabLst>
                <a:tab pos="3205163" algn="l"/>
                <a:tab pos="5889625" algn="l"/>
              </a:tabLst>
            </a:pPr>
            <a:r>
              <a:rPr lang="en-US"/>
              <a:t>Your current course grade is at the top of page 2</a:t>
            </a:r>
          </a:p>
          <a:p>
            <a:pPr>
              <a:tabLst>
                <a:tab pos="3205163" algn="l"/>
                <a:tab pos="5889625" algn="l"/>
              </a:tabLst>
            </a:pPr>
            <a:r>
              <a:rPr lang="en-US"/>
              <a:t>Let's go over the solution key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think about programming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All the little pieces of Java syntax are confusing</a:t>
            </a:r>
          </a:p>
          <a:p>
            <a:pPr>
              <a:spcBef>
                <a:spcPts val="600"/>
              </a:spcBef>
            </a:pPr>
            <a:r>
              <a:rPr lang="en-US" dirty="0"/>
              <a:t>I have tried hard to tell you exactly what you need to know (and no more)</a:t>
            </a:r>
          </a:p>
          <a:p>
            <a:pPr>
              <a:spcBef>
                <a:spcPts val="600"/>
              </a:spcBef>
            </a:pPr>
            <a:r>
              <a:rPr lang="en-US" dirty="0"/>
              <a:t>Java seems like it has an unlimited amount of stuff to learn, but you can already do a lot</a:t>
            </a:r>
          </a:p>
          <a:p>
            <a:pPr>
              <a:spcBef>
                <a:spcPts val="600"/>
              </a:spcBef>
            </a:pPr>
            <a:r>
              <a:rPr lang="en-US" dirty="0"/>
              <a:t>They designed Java so that you have just enough tools, but they don't like to have redundant functionality</a:t>
            </a:r>
          </a:p>
          <a:p>
            <a:pPr>
              <a:spcBef>
                <a:spcPts val="600"/>
              </a:spcBef>
            </a:pPr>
            <a:r>
              <a:rPr lang="en-US" dirty="0"/>
              <a:t>The key is to think about how to put together the pieces</a:t>
            </a:r>
          </a:p>
          <a:p>
            <a:pPr>
              <a:spcBef>
                <a:spcPts val="600"/>
              </a:spcBef>
            </a:pPr>
            <a:r>
              <a:rPr lang="en-US" dirty="0"/>
              <a:t>It's like a puzzle</a:t>
            </a:r>
          </a:p>
        </p:txBody>
      </p:sp>
    </p:spTree>
    <p:extLst>
      <p:ext uri="{BB962C8B-B14F-4D97-AF65-F5344CB8AC3E}">
        <p14:creationId xmlns:p14="http://schemas.microsoft.com/office/powerpoint/2010/main" val="30015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values and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the values you have and how to turn them into the values you want</a:t>
            </a:r>
          </a:p>
          <a:p>
            <a:r>
              <a:rPr lang="en-US" dirty="0"/>
              <a:t>Let's look at this example of </a:t>
            </a:r>
            <a:r>
              <a:rPr lang="en-US" b="1" dirty="0"/>
              <a:t>incorrect</a:t>
            </a:r>
            <a:r>
              <a:rPr lang="en-US" dirty="0"/>
              <a:t> code and see how to fix it: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412" y="4038600"/>
            <a:ext cx="9905999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letter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in.nextChar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 &gt;=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&lt;=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'z'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"Lowercase letter!"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891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values and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  <a:r>
              <a:rPr lang="en-US"/>
              <a:t> </a:t>
            </a:r>
            <a:r>
              <a:rPr lang="en-US" dirty="0"/>
              <a:t>can't read a char value in directly</a:t>
            </a:r>
          </a:p>
          <a:p>
            <a:r>
              <a:rPr lang="en-US" dirty="0"/>
              <a:t>We have to read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1412" y="4191000"/>
            <a:ext cx="9905999" cy="1905001"/>
          </a:xfrm>
          <a:prstGeom prst="rect">
            <a:avLst/>
          </a:prstGeom>
          <a:gradFill>
            <a:gsLst>
              <a:gs pos="17000">
                <a:schemeClr val="accent2">
                  <a:tint val="50000"/>
                  <a:satMod val="300000"/>
                </a:schemeClr>
              </a:gs>
              <a:gs pos="53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word =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in.next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can do this!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letter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word.charAt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And get a char from the String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 &gt;=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&lt;=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'z'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"Lowercase letter!"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1412" y="1219200"/>
            <a:ext cx="9905999" cy="1600200"/>
          </a:xfrm>
          <a:prstGeom prst="rect">
            <a:avLst/>
          </a:prstGeom>
          <a:gradFill>
            <a:gsLst>
              <a:gs pos="57000">
                <a:schemeClr val="accent2">
                  <a:lumMod val="20000"/>
                  <a:lumOff val="80000"/>
                </a:schemeClr>
              </a:gs>
              <a:gs pos="74000">
                <a:schemeClr val="accent2">
                  <a:tint val="50000"/>
                  <a:satMod val="300000"/>
                </a:schemeClr>
              </a:gs>
              <a:gs pos="9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letter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in.nextChar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(letter &gt;=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&lt;=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'z'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"Lowercase letter!"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838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3377</TotalTime>
  <Words>1316</Words>
  <Application>Microsoft Office PowerPoint</Application>
  <PresentationFormat>Widescreen</PresentationFormat>
  <Paragraphs>248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Courier New</vt:lpstr>
      <vt:lpstr>Arial</vt:lpstr>
      <vt:lpstr>Tw Cen MT</vt:lpstr>
      <vt:lpstr>Circuit</vt:lpstr>
      <vt:lpstr>COMP 1600 Introduction to Programming</vt:lpstr>
      <vt:lpstr>PowerPoint Presentation</vt:lpstr>
      <vt:lpstr>Alerts</vt:lpstr>
      <vt:lpstr>PowerPoint Presentation</vt:lpstr>
      <vt:lpstr>PowerPoint Presentation</vt:lpstr>
      <vt:lpstr>Review</vt:lpstr>
      <vt:lpstr>How to think about programming</vt:lpstr>
      <vt:lpstr>Think about values and types</vt:lpstr>
      <vt:lpstr>Think about values and types</vt:lpstr>
      <vt:lpstr>Think about values and types</vt:lpstr>
      <vt:lpstr>Operations</vt:lpstr>
      <vt:lpstr>The rules</vt:lpstr>
      <vt:lpstr>The past</vt:lpstr>
      <vt:lpstr>Repetition</vt:lpstr>
      <vt:lpstr>Mechanics</vt:lpstr>
      <vt:lpstr>while loop</vt:lpstr>
      <vt:lpstr>Anatomy of a while loop</vt:lpstr>
      <vt:lpstr>A while loop with only one statement</vt:lpstr>
      <vt:lpstr>Printing numbers</vt:lpstr>
      <vt:lpstr>Rules for while</vt:lpstr>
      <vt:lpstr>Workings of a while loop</vt:lpstr>
      <vt:lpstr>Summing numbers</vt:lpstr>
      <vt:lpstr>Summing numbers</vt:lpstr>
      <vt:lpstr>Finding the average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82</cp:revision>
  <dcterms:created xsi:type="dcterms:W3CDTF">2001-05-01T04:07:56Z</dcterms:created>
  <dcterms:modified xsi:type="dcterms:W3CDTF">2025-09-19T04:32:25Z</dcterms:modified>
</cp:coreProperties>
</file>