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90" r:id="rId1"/>
    <p:sldMasterId id="2147483732" r:id="rId2"/>
  </p:sldMasterIdLst>
  <p:notesMasterIdLst>
    <p:notesMasterId r:id="rId26"/>
  </p:notesMasterIdLst>
  <p:sldIdLst>
    <p:sldId id="258" r:id="rId3"/>
    <p:sldId id="256" r:id="rId4"/>
    <p:sldId id="260" r:id="rId5"/>
    <p:sldId id="395" r:id="rId6"/>
    <p:sldId id="430" r:id="rId7"/>
    <p:sldId id="431" r:id="rId8"/>
    <p:sldId id="432" r:id="rId9"/>
    <p:sldId id="433" r:id="rId10"/>
    <p:sldId id="434" r:id="rId11"/>
    <p:sldId id="435" r:id="rId12"/>
    <p:sldId id="436" r:id="rId13"/>
    <p:sldId id="418" r:id="rId14"/>
    <p:sldId id="419" r:id="rId15"/>
    <p:sldId id="420" r:id="rId16"/>
    <p:sldId id="421" r:id="rId17"/>
    <p:sldId id="438" r:id="rId18"/>
    <p:sldId id="440" r:id="rId19"/>
    <p:sldId id="441" r:id="rId20"/>
    <p:sldId id="442" r:id="rId21"/>
    <p:sldId id="443" r:id="rId22"/>
    <p:sldId id="444" r:id="rId23"/>
    <p:sldId id="445" r:id="rId24"/>
    <p:sldId id="346" r:id="rId25"/>
  </p:sldIdLst>
  <p:sldSz cx="12192000" cy="6858000"/>
  <p:notesSz cx="6858000" cy="9144000"/>
  <p:embeddedFontLst>
    <p:embeddedFont>
      <p:font typeface="CircleD" panose="04030305020F02020504" pitchFamily="82" charset="0"/>
      <p:regular r:id="rId27"/>
    </p:embeddedFont>
    <p:embeddedFont>
      <p:font typeface="Tw Cen MT" panose="020B0602020104020603" pitchFamily="34" charset="0"/>
      <p:regular r:id="rId28"/>
      <p:bold r:id="rId29"/>
      <p:italic r:id="rId30"/>
      <p:boldItalic r:id="rId31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0974" autoAdjust="0"/>
  </p:normalViewPr>
  <p:slideViewPr>
    <p:cSldViewPr>
      <p:cViewPr varScale="1">
        <p:scale>
          <a:sx n="109" d="100"/>
          <a:sy n="109" d="100"/>
        </p:scale>
        <p:origin x="82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font" Target="fonts/font2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5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34489-8C51-499E-A97B-058B99D95C3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213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2" name="Group 10">
            <a:extLst>
              <a:ext uri="{FF2B5EF4-FFF2-40B4-BE49-F238E27FC236}">
                <a16:creationId xmlns:a16="http://schemas.microsoft.com/office/drawing/2014/main" id="{0EA59529-D09D-07D4-B908-A676D00F4DB6}"/>
              </a:ext>
            </a:extLst>
          </p:cNvPr>
          <p:cNvGrpSpPr>
            <a:grpSpLocks/>
          </p:cNvGrpSpPr>
          <p:nvPr/>
        </p:nvGrpSpPr>
        <p:grpSpPr bwMode="auto">
          <a:xfrm>
            <a:off x="-29633" y="3175"/>
            <a:ext cx="1960033" cy="6869113"/>
            <a:chOff x="-14" y="2"/>
            <a:chExt cx="926" cy="4327"/>
          </a:xfrm>
        </p:grpSpPr>
        <p:sp>
          <p:nvSpPr>
            <p:cNvPr id="3074" name="Rectangle 2">
              <a:extLst>
                <a:ext uri="{FF2B5EF4-FFF2-40B4-BE49-F238E27FC236}">
                  <a16:creationId xmlns:a16="http://schemas.microsoft.com/office/drawing/2014/main" id="{83733F52-D372-2D60-9A5F-2FEFF0E32EE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-14" y="2"/>
              <a:ext cx="926" cy="43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1800"/>
                <a:t>             </a:t>
              </a:r>
            </a:p>
          </p:txBody>
        </p:sp>
        <p:sp>
          <p:nvSpPr>
            <p:cNvPr id="3075" name="Rectangle 3">
              <a:extLst>
                <a:ext uri="{FF2B5EF4-FFF2-40B4-BE49-F238E27FC236}">
                  <a16:creationId xmlns:a16="http://schemas.microsoft.com/office/drawing/2014/main" id="{C343A511-50C5-F2A7-6173-2169823AC64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-14" y="2016"/>
              <a:ext cx="926" cy="2313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pic>
          <p:nvPicPr>
            <p:cNvPr id="3076" name="Picture 4">
              <a:extLst>
                <a:ext uri="{FF2B5EF4-FFF2-40B4-BE49-F238E27FC236}">
                  <a16:creationId xmlns:a16="http://schemas.microsoft.com/office/drawing/2014/main" id="{BC748004-B404-CDC9-5932-EC22F320890D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-11" y="1020"/>
              <a:ext cx="920" cy="11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3081" name="Group 9">
              <a:extLst>
                <a:ext uri="{FF2B5EF4-FFF2-40B4-BE49-F238E27FC236}">
                  <a16:creationId xmlns:a16="http://schemas.microsoft.com/office/drawing/2014/main" id="{69CBFF0E-7DB5-5321-9277-71DC58F7A7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" y="2256"/>
              <a:ext cx="672" cy="2063"/>
              <a:chOff x="96" y="2256"/>
              <a:chExt cx="672" cy="2063"/>
            </a:xfrm>
          </p:grpSpPr>
          <p:sp>
            <p:nvSpPr>
              <p:cNvPr id="3077" name="Rectangle 5">
                <a:extLst>
                  <a:ext uri="{FF2B5EF4-FFF2-40B4-BE49-F238E27FC236}">
                    <a16:creationId xmlns:a16="http://schemas.microsoft.com/office/drawing/2014/main" id="{F96A89D1-09B2-14D3-AAB7-82377B624391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96" y="2256"/>
                <a:ext cx="96" cy="2063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078" name="Rectangle 6">
                <a:extLst>
                  <a:ext uri="{FF2B5EF4-FFF2-40B4-BE49-F238E27FC236}">
                    <a16:creationId xmlns:a16="http://schemas.microsoft.com/office/drawing/2014/main" id="{659F1DEA-DFAA-1E32-2025-B469F3EC90B4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88" y="2422"/>
                <a:ext cx="96" cy="1897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079" name="Rectangle 7">
                <a:extLst>
                  <a:ext uri="{FF2B5EF4-FFF2-40B4-BE49-F238E27FC236}">
                    <a16:creationId xmlns:a16="http://schemas.microsoft.com/office/drawing/2014/main" id="{A77709BA-A722-309D-ADDE-5B106229ED2F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480" y="2955"/>
                <a:ext cx="96" cy="1364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080" name="Rectangle 8">
                <a:extLst>
                  <a:ext uri="{FF2B5EF4-FFF2-40B4-BE49-F238E27FC236}">
                    <a16:creationId xmlns:a16="http://schemas.microsoft.com/office/drawing/2014/main" id="{1054B630-6CEB-0760-9441-CA6AFE992274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672" y="2856"/>
                <a:ext cx="96" cy="1463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</p:grpSp>
      <p:sp>
        <p:nvSpPr>
          <p:cNvPr id="3083" name="Rectangle 11">
            <a:extLst>
              <a:ext uri="{FF2B5EF4-FFF2-40B4-BE49-F238E27FC236}">
                <a16:creationId xmlns:a16="http://schemas.microsoft.com/office/drawing/2014/main" id="{47B1DA52-DB9C-7DC2-76D5-F95CEB398153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725084" y="21336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84" name="Rectangle 12">
            <a:extLst>
              <a:ext uri="{FF2B5EF4-FFF2-40B4-BE49-F238E27FC236}">
                <a16:creationId xmlns:a16="http://schemas.microsoft.com/office/drawing/2014/main" id="{2D1C5C46-100A-CD8E-FAE2-52EA33DED879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432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85" name="Rectangle 13">
            <a:extLst>
              <a:ext uri="{FF2B5EF4-FFF2-40B4-BE49-F238E27FC236}">
                <a16:creationId xmlns:a16="http://schemas.microsoft.com/office/drawing/2014/main" id="{456E0301-1542-340B-A308-0A11D1462B9D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17272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86" name="Rectangle 14">
            <a:extLst>
              <a:ext uri="{FF2B5EF4-FFF2-40B4-BE49-F238E27FC236}">
                <a16:creationId xmlns:a16="http://schemas.microsoft.com/office/drawing/2014/main" id="{5ABDE188-F1D1-60CA-8894-B62618F261A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49784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87" name="Rectangle 15">
            <a:extLst>
              <a:ext uri="{FF2B5EF4-FFF2-40B4-BE49-F238E27FC236}">
                <a16:creationId xmlns:a16="http://schemas.microsoft.com/office/drawing/2014/main" id="{7A290BCF-E888-3068-AF9C-6037EE02B1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1655178-F09F-4BBE-920E-9F503C0235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7034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0C0A0-8D7A-B125-2BD0-7F9B24549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44497-0EC3-AA47-8A93-144A1382D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A21F9-4DE5-4FFD-5067-6EA2EA64E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88AFD-8E4E-E259-7BFD-90F6D629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DCCCD-7F86-9F22-7941-830877601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4BE36-4BF1-4E1F-AD3F-4F272FFC89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9030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3CDDC-8D12-DC00-FA33-778F00608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4026AE-FBD9-C2C6-3E45-6CEB74888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67CF8-3E5D-972E-29D2-5AB777F69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77997-CCFB-0A28-EF33-A26BAE8C8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EE183-5423-9507-C4F7-F2313B148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25DA13-1DA7-4956-A4EB-95308CA54C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13796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53355-0069-9017-1224-75D9BF86A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31FEE-587E-257A-610B-8DE5CFFBF1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160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FBC52F-D9F3-58A3-F66A-41AE95232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92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8AFD7-0EAE-21A8-AEEC-577CB5481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D74D59-7E37-8696-9D00-45028BCD3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93370-2B07-6ED9-C33B-2C7AD273E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83E93-06A3-4336-9DC1-C3A5B95CE2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90959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86AFD-A12D-7F34-E45B-619F32611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66BA10-DEAB-C07B-A7D6-748E5266F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B4DB5D-FCC0-D736-2438-5597474E4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F9068C-BE61-514C-E079-F0E6D53F02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7B26AF-C8F0-DCD5-C8F1-BC11F5DF04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E305BF-5D9B-11D1-F09A-341323E2C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850714-7B55-32E1-9D90-D958E134C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48F53C-BC12-8D59-3235-118CA263A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BE325-64DA-456A-943B-E4AAA2C80E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90524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1B280-D021-25D7-9980-1E01E77FE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181C0-132E-F71E-3270-EFDD660D7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40E7B-8347-1E6C-9760-8E4867B2E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BA7704-688C-FABA-FCE2-EC399EDD6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255251-86A2-41A7-97D5-5CB720EFD7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51841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24297B-B2A8-AA71-5361-C6E8863AE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619BE9-503E-1FFE-9530-EA9632ECE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67A7D-E76A-C0E8-7800-F090FB6D7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5FEF9D-0585-4071-9D66-9B12ED880F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07884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67031-B16E-28D2-D610-E3F993BA1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AF52F-F38F-BA64-D25F-FB6AAFCCE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167D6D-2075-BF27-0E96-E3595F0221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8E675-0F1C-1F74-A620-9374E5BC3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8ADB88-76A2-D23A-6D74-473552372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2C282-3B38-8EA0-F2C0-3650D1AEA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21073-2B48-47D6-8303-C11D5A83D7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337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538F6-3729-C534-206E-8472B3A38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024E74-9FA1-0B2D-D770-8F4D1CD4E6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1ED5C3-A1B3-C430-CED1-D85FEE106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1A33D6-9B8B-5CF0-663B-01E7E93FE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7D528D-01F6-C13A-67AB-81C3FC6D8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5A97D-89D3-4283-B0F4-E214D59E7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56B805-3FB0-433C-A29A-2A22912B89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002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A0A82-8D65-9683-E679-57067A4CE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EF2C0D-6A6D-97BE-1DC4-E5F218B3F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499D7-E6AA-B612-A1DE-284640294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F0DE9-15D7-92DE-9C18-2297F06FD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05E19-5654-C3F3-D63B-2061571AE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021A5-83BD-4A37-9D3A-AFFD47E56D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60483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0895F5-4D21-67D5-59CC-53583E3EB1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21800" y="609600"/>
            <a:ext cx="27686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2FAD22-1151-5368-C07D-68E9BD6AB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16000" y="609600"/>
            <a:ext cx="8102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93D2E-9FB3-A20D-D4D0-20084AE3D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0CFD7-CF6D-69FC-FC09-B20884F6E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AF487-8CD2-43C3-4055-0E9AFDEB2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54E94B-F76E-4D21-B496-46A5023F45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6017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4" name="Group 10">
            <a:extLst>
              <a:ext uri="{FF2B5EF4-FFF2-40B4-BE49-F238E27FC236}">
                <a16:creationId xmlns:a16="http://schemas.microsoft.com/office/drawing/2014/main" id="{1EBB9250-0EF0-18D6-256E-F5C610812D4B}"/>
              </a:ext>
            </a:extLst>
          </p:cNvPr>
          <p:cNvGrpSpPr>
            <a:grpSpLocks/>
          </p:cNvGrpSpPr>
          <p:nvPr/>
        </p:nvGrpSpPr>
        <p:grpSpPr bwMode="auto">
          <a:xfrm>
            <a:off x="-97366" y="-14288"/>
            <a:ext cx="2027767" cy="6923088"/>
            <a:chOff x="-46" y="-9"/>
            <a:chExt cx="958" cy="4361"/>
          </a:xfrm>
        </p:grpSpPr>
        <p:grpSp>
          <p:nvGrpSpPr>
            <p:cNvPr id="1029" name="Group 5">
              <a:extLst>
                <a:ext uri="{FF2B5EF4-FFF2-40B4-BE49-F238E27FC236}">
                  <a16:creationId xmlns:a16="http://schemas.microsoft.com/office/drawing/2014/main" id="{1AEF623B-8737-111B-F1C2-7B93CB2266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46" y="-9"/>
              <a:ext cx="958" cy="4361"/>
              <a:chOff x="-46" y="-9"/>
              <a:chExt cx="958" cy="4361"/>
            </a:xfrm>
          </p:grpSpPr>
          <p:sp>
            <p:nvSpPr>
              <p:cNvPr id="1026" name="Rectangle 2">
                <a:extLst>
                  <a:ext uri="{FF2B5EF4-FFF2-40B4-BE49-F238E27FC236}">
                    <a16:creationId xmlns:a16="http://schemas.microsoft.com/office/drawing/2014/main" id="{10D6EB30-FA36-DA1B-FFBA-302924DD5598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-46" y="-9"/>
                <a:ext cx="958" cy="436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/>
              <a:lstStyle/>
              <a:p>
                <a:pPr algn="ctr"/>
                <a:r>
                  <a:rPr lang="en-US" altLang="en-US" sz="1800"/>
                  <a:t>             </a:t>
                </a:r>
              </a:p>
            </p:txBody>
          </p:sp>
          <p:pic>
            <p:nvPicPr>
              <p:cNvPr id="1027" name="Picture 3">
                <a:extLst>
                  <a:ext uri="{FF2B5EF4-FFF2-40B4-BE49-F238E27FC236}">
                    <a16:creationId xmlns:a16="http://schemas.microsoft.com/office/drawing/2014/main" id="{8A71224C-8ECE-96CF-5F1F-A36C69E1BBA6}"/>
                  </a:ext>
                </a:extLst>
              </p:cNvPr>
              <p:cNvPicPr>
                <a:picLocks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ltGray">
              <a:xfrm>
                <a:off x="-11" y="108"/>
                <a:ext cx="920" cy="11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028" name="Rectangle 4">
                <a:extLst>
                  <a:ext uri="{FF2B5EF4-FFF2-40B4-BE49-F238E27FC236}">
                    <a16:creationId xmlns:a16="http://schemas.microsoft.com/office/drawing/2014/main" id="{BF9F5F55-92F7-19D9-5A8E-EF7262214CF3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-46" y="1191"/>
                <a:ext cx="958" cy="3159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F6A1ECCC-9CB7-5036-4D1F-66A7956208A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96" y="1344"/>
              <a:ext cx="96" cy="2975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AE616878-B28D-C452-F2BF-C0ABF08C689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88" y="1584"/>
              <a:ext cx="96" cy="2735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4F823BF3-A9E1-B957-F228-24EE60C866A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80" y="2352"/>
              <a:ext cx="96" cy="196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0D900AD7-01E0-2E43-AC48-54259A809873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672" y="2208"/>
              <a:ext cx="96" cy="211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1035" name="Rectangle 11">
            <a:extLst>
              <a:ext uri="{FF2B5EF4-FFF2-40B4-BE49-F238E27FC236}">
                <a16:creationId xmlns:a16="http://schemas.microsoft.com/office/drawing/2014/main" id="{0DD04F40-83E5-BB31-D656-864E001059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272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6" name="Rectangle 12">
            <a:extLst>
              <a:ext uri="{FF2B5EF4-FFF2-40B4-BE49-F238E27FC236}">
                <a16:creationId xmlns:a16="http://schemas.microsoft.com/office/drawing/2014/main" id="{9342151F-9ECD-F5E7-E52B-A47D1828CE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160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5C98CD14-BBA0-3612-DAA0-EC0E99D2A54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60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38" name="Rectangle 14">
            <a:extLst>
              <a:ext uri="{FF2B5EF4-FFF2-40B4-BE49-F238E27FC236}">
                <a16:creationId xmlns:a16="http://schemas.microsoft.com/office/drawing/2014/main" id="{6159075F-11B7-C368-9BB4-EB474BB7302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39" name="Rectangle 15">
            <a:extLst>
              <a:ext uri="{FF2B5EF4-FFF2-40B4-BE49-F238E27FC236}">
                <a16:creationId xmlns:a16="http://schemas.microsoft.com/office/drawing/2014/main" id="{B90419DE-69C9-08D4-E8ED-AE41BB0740B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550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fld id="{0BCDA420-AA49-493B-B711-9E4AA087FE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77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 Than (or Equal To)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Inequality is important in programming</a:t>
            </a:r>
          </a:p>
          <a:p>
            <a:r>
              <a:rPr lang="en-US" dirty="0"/>
              <a:t>You may want to take an action as long as a value is below a certain threshold</a:t>
            </a:r>
          </a:p>
          <a:p>
            <a:r>
              <a:rPr lang="en-US" dirty="0"/>
              <a:t>For example, you might want to keep bidding at an auction until the price is greater than what you can afford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Watch for strict inequality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dirty="0"/>
              <a:t>) vs. non-strict inequality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&lt;=</a:t>
            </a:r>
            <a:r>
              <a:rPr lang="en-US" dirty="0"/>
              <a:t>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4114800"/>
            <a:ext cx="9905999" cy="1371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(x &lt;= 4)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	 System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"x is less than 5"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94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Greater Than (or Equal To)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less than or equal to, except the opposite</a:t>
            </a:r>
          </a:p>
          <a:p>
            <a:r>
              <a:rPr lang="en-US" dirty="0"/>
              <a:t>Note </a:t>
            </a:r>
            <a:r>
              <a:rPr lang="en-US"/>
              <a:t>that (according to the rules of logic) </a:t>
            </a:r>
            <a:r>
              <a:rPr lang="en-US" dirty="0"/>
              <a:t>the opposite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&lt;=</a:t>
            </a:r>
            <a:r>
              <a:rPr lang="en-US" dirty="0"/>
              <a:t> is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/>
              <a:t> and the opposite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&gt;=</a:t>
            </a:r>
            <a:r>
              <a:rPr lang="en-US" dirty="0"/>
              <a:t> is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</a:t>
            </a:r>
          </a:p>
          <a:p>
            <a:r>
              <a:rPr lang="en-US" dirty="0">
                <a:cs typeface="Courier New" pitchFamily="49" charset="0"/>
              </a:rPr>
              <a:t>Thus,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!(x &lt;= y)</a:t>
            </a:r>
            <a:r>
              <a:rPr lang="en-US" dirty="0">
                <a:cs typeface="Courier New" pitchFamily="49" charset="0"/>
              </a:rPr>
              <a:t> is equivalent to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(x &gt; y)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!(x &gt;= y)</a:t>
            </a:r>
            <a:r>
              <a:rPr lang="en-US" dirty="0">
                <a:cs typeface="Courier New" pitchFamily="49" charset="0"/>
              </a:rPr>
              <a:t> is equivalent to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(x &lt; y)</a:t>
            </a:r>
          </a:p>
          <a:p>
            <a:pPr lvl="1"/>
            <a:endParaRPr lang="en-US" dirty="0"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72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Either/Or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Sometimes you have to make a decision</a:t>
            </a:r>
          </a:p>
          <a:p>
            <a:pPr>
              <a:lnSpc>
                <a:spcPct val="100000"/>
              </a:lnSpc>
            </a:pPr>
            <a:r>
              <a:rPr lang="en-US" dirty="0"/>
              <a:t>If a condition is true, you go one way, if not, you go the other</a:t>
            </a:r>
          </a:p>
          <a:p>
            <a:pPr>
              <a:lnSpc>
                <a:spcPct val="100000"/>
              </a:lnSpc>
            </a:pPr>
            <a:r>
              <a:rPr lang="en-US" dirty="0"/>
              <a:t>For example: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If I pass COMP 1600,</a:t>
            </a:r>
          </a:p>
          <a:p>
            <a:pPr lvl="2">
              <a:lnSpc>
                <a:spcPct val="100000"/>
              </a:lnSpc>
            </a:pPr>
            <a:r>
              <a:rPr lang="en-US" dirty="0"/>
              <a:t>Then I throw a </a:t>
            </a:r>
            <a:r>
              <a:rPr lang="en-US" dirty="0" err="1"/>
              <a:t>kegger</a:t>
            </a:r>
            <a:r>
              <a:rPr lang="en-US" dirty="0"/>
              <a:t> </a:t>
            </a:r>
            <a:r>
              <a:rPr lang="en-US"/>
              <a:t>to celebrate			(</a:t>
            </a:r>
            <a:r>
              <a:rPr lang="en-US" b="1">
                <a:solidFill>
                  <a:srgbClr val="FFC000"/>
                </a:solidFill>
              </a:rPr>
              <a:t>don't</a:t>
            </a:r>
            <a:r>
              <a:rPr lang="en-US"/>
              <a:t>)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/>
              <a:t>Otherwise,</a:t>
            </a:r>
          </a:p>
          <a:p>
            <a:pPr lvl="2">
              <a:lnSpc>
                <a:spcPct val="100000"/>
              </a:lnSpc>
            </a:pPr>
            <a:r>
              <a:rPr lang="en-US" dirty="0"/>
              <a:t>I </a:t>
            </a:r>
            <a:r>
              <a:rPr lang="en-US"/>
              <a:t>punch Prof. Stucki </a:t>
            </a:r>
            <a:r>
              <a:rPr lang="en-US" dirty="0"/>
              <a:t>in </a:t>
            </a:r>
            <a:r>
              <a:rPr lang="en-US"/>
              <a:t>the face			(</a:t>
            </a:r>
            <a:r>
              <a:rPr lang="en-US" b="1">
                <a:solidFill>
                  <a:srgbClr val="FFC000"/>
                </a:solidFill>
              </a:rPr>
              <a:t>don't</a:t>
            </a:r>
            <a:r>
              <a:rPr lang="en-US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Exclusivity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Notice the nature of this kind of condition</a:t>
            </a:r>
          </a:p>
          <a:p>
            <a:pPr>
              <a:lnSpc>
                <a:spcPct val="100000"/>
              </a:lnSpc>
            </a:pPr>
            <a:r>
              <a:rPr lang="en-US" dirty="0"/>
              <a:t>Both outcomes </a:t>
            </a:r>
            <a:r>
              <a:rPr lang="en-US" b="1" dirty="0"/>
              <a:t>cannot</a:t>
            </a:r>
            <a:r>
              <a:rPr lang="en-US" dirty="0"/>
              <a:t> happen</a:t>
            </a:r>
          </a:p>
          <a:p>
            <a:pPr>
              <a:lnSpc>
                <a:spcPct val="100000"/>
              </a:lnSpc>
            </a:pPr>
            <a:r>
              <a:rPr lang="en-US" dirty="0"/>
              <a:t>Either a </a:t>
            </a:r>
            <a:r>
              <a:rPr lang="en-US" dirty="0" err="1"/>
              <a:t>kegger</a:t>
            </a:r>
            <a:r>
              <a:rPr lang="en-US" dirty="0"/>
              <a:t> gets thrown </a:t>
            </a:r>
            <a:r>
              <a:rPr lang="en-US"/>
              <a:t>or I get </a:t>
            </a:r>
            <a:r>
              <a:rPr lang="en-US" dirty="0"/>
              <a:t>punched in the face</a:t>
            </a:r>
          </a:p>
          <a:p>
            <a:pPr>
              <a:lnSpc>
                <a:spcPct val="100000"/>
              </a:lnSpc>
            </a:pPr>
            <a:r>
              <a:rPr lang="en-US" dirty="0"/>
              <a:t>For these situations, we use the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dirty="0"/>
              <a:t> construct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352800" y="3886200"/>
            <a:ext cx="1676400" cy="762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if-else</a:t>
            </a:r>
          </a:p>
        </p:txBody>
      </p:sp>
      <p:sp>
        <p:nvSpPr>
          <p:cNvPr id="7" name="Rectangle 6"/>
          <p:cNvSpPr/>
          <p:nvPr/>
        </p:nvSpPr>
        <p:spPr>
          <a:xfrm>
            <a:off x="3352800" y="1677194"/>
            <a:ext cx="914400" cy="762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00600" y="1676400"/>
            <a:ext cx="3505200" cy="76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572000" y="5562600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Two different outcomes</a:t>
            </a:r>
          </a:p>
        </p:txBody>
      </p:sp>
      <p:grpSp>
        <p:nvGrpSpPr>
          <p:cNvPr id="3" name="Group 15"/>
          <p:cNvGrpSpPr/>
          <p:nvPr/>
        </p:nvGrpSpPr>
        <p:grpSpPr>
          <a:xfrm>
            <a:off x="3810000" y="4648200"/>
            <a:ext cx="4572000" cy="1514565"/>
            <a:chOff x="2667000" y="4419600"/>
            <a:chExt cx="4191000" cy="1514565"/>
          </a:xfrm>
        </p:grpSpPr>
        <p:sp>
          <p:nvSpPr>
            <p:cNvPr id="18" name="Rectangle 17"/>
            <p:cNvSpPr/>
            <p:nvPr/>
          </p:nvSpPr>
          <p:spPr>
            <a:xfrm>
              <a:off x="2667000" y="4419600"/>
              <a:ext cx="4191000" cy="7620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Elbow Connector 22"/>
            <p:cNvCxnSpPr>
              <a:cxnSpLocks/>
              <a:stCxn id="20" idx="3"/>
              <a:endCxn id="18" idx="3"/>
            </p:cNvCxnSpPr>
            <p:nvPr/>
          </p:nvCxnSpPr>
          <p:spPr>
            <a:xfrm flipV="1">
              <a:off x="6096000" y="4800600"/>
              <a:ext cx="762000" cy="1133565"/>
            </a:xfrm>
            <a:prstGeom prst="bentConnector3">
              <a:avLst>
                <a:gd name="adj1" fmla="val 283684"/>
              </a:avLst>
            </a:prstGeom>
            <a:ln w="50800">
              <a:solidFill>
                <a:schemeClr val="accent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4"/>
          <p:cNvGrpSpPr/>
          <p:nvPr/>
        </p:nvGrpSpPr>
        <p:grpSpPr>
          <a:xfrm>
            <a:off x="3810000" y="2439194"/>
            <a:ext cx="4495800" cy="3723572"/>
            <a:chOff x="2286000" y="2895600"/>
            <a:chExt cx="4495800" cy="3723572"/>
          </a:xfrm>
        </p:grpSpPr>
        <p:sp>
          <p:nvSpPr>
            <p:cNvPr id="13" name="Rectangle 12"/>
            <p:cNvSpPr/>
            <p:nvPr/>
          </p:nvSpPr>
          <p:spPr>
            <a:xfrm>
              <a:off x="2286000" y="2895600"/>
              <a:ext cx="4495800" cy="7620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6" name="Elbow Connector 25"/>
            <p:cNvCxnSpPr>
              <a:cxnSpLocks/>
            </p:cNvCxnSpPr>
            <p:nvPr/>
          </p:nvCxnSpPr>
          <p:spPr>
            <a:xfrm rot="10800000">
              <a:off x="2286001" y="3276601"/>
              <a:ext cx="381000" cy="3342571"/>
            </a:xfrm>
            <a:prstGeom prst="bentConnector3">
              <a:avLst>
                <a:gd name="adj1" fmla="val 461053"/>
              </a:avLst>
            </a:prstGeom>
            <a:ln w="50800">
              <a:solidFill>
                <a:schemeClr val="accent5">
                  <a:lumMod val="7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3352800" y="1677194"/>
            <a:ext cx="6629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if( condition ) { 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	statements1;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else {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	statements2;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7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dirty="0"/>
              <a:t> example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1524000"/>
            <a:ext cx="9905999" cy="381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Scanner in =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Scanner(</a:t>
            </a:r>
            <a:r>
              <a:rPr lang="en-US" sz="27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System.in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balance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in.nextInt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balance &lt; 0 )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	 System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"You are in debt!"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else 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	 System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"You have $"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+ balance);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Best Practices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You can have one or many statements inside the braces of an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or an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>
              <a:lnSpc>
                <a:spcPct val="100000"/>
              </a:lnSpc>
            </a:pPr>
            <a:r>
              <a:rPr lang="en-US" dirty="0"/>
              <a:t>However, you can </a:t>
            </a:r>
            <a:r>
              <a:rPr lang="en-US" i="1" dirty="0"/>
              <a:t>optionally</a:t>
            </a:r>
            <a:r>
              <a:rPr lang="en-US" dirty="0"/>
              <a:t> leave off the braces if there's only a </a:t>
            </a:r>
            <a:r>
              <a:rPr lang="en-US"/>
              <a:t>single statement (</a:t>
            </a:r>
            <a:r>
              <a:rPr lang="en-US" b="1">
                <a:solidFill>
                  <a:srgbClr val="C00000"/>
                </a:solidFill>
              </a:rPr>
              <a:t>don't</a:t>
            </a:r>
            <a:r>
              <a:rPr lang="en-US"/>
              <a:t>)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/>
              <a:t>Good </a:t>
            </a:r>
            <a:r>
              <a:rPr lang="en-US" dirty="0"/>
              <a:t>programmers </a:t>
            </a:r>
            <a:r>
              <a:rPr lang="en-US" i="1" dirty="0"/>
              <a:t>always</a:t>
            </a:r>
            <a:r>
              <a:rPr lang="en-US" dirty="0"/>
              <a:t> use them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4343400"/>
            <a:ext cx="9905999" cy="1143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85000"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(x == 4)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"I hate </a:t>
            </a:r>
            <a:r>
              <a:rPr lang="en-US" sz="2700" b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4"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always use braces</a:t>
            </a:r>
            <a:endParaRPr lang="en-US" sz="2700" b="1" dirty="0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D298632-5902-4042-B8C5-4459668367C5}"/>
              </a:ext>
            </a:extLst>
          </p:cNvPr>
          <p:cNvSpPr txBox="1">
            <a:spLocks/>
          </p:cNvSpPr>
          <p:nvPr/>
        </p:nvSpPr>
        <p:spPr>
          <a:xfrm>
            <a:off x="1141412" y="5715000"/>
            <a:ext cx="9905999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850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(x == 4)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"I hate 4"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not good</a:t>
            </a:r>
            <a:endParaRPr lang="en-US" sz="2700" b="1" dirty="0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058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Sometimes you want to make one set of decisions based on another set of decisions</a:t>
            </a:r>
          </a:p>
          <a:p>
            <a:pPr>
              <a:lnSpc>
                <a:spcPct val="100000"/>
              </a:lnSpc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/>
              <a:t>-statements can be </a:t>
            </a:r>
            <a:r>
              <a:rPr lang="en-US" b="1" dirty="0"/>
              <a:t>nested</a:t>
            </a:r>
            <a:r>
              <a:rPr lang="en-US" dirty="0"/>
              <a:t> inside the bodies of other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/>
              <a:t>-statements</a:t>
            </a:r>
          </a:p>
          <a:p>
            <a:pPr>
              <a:lnSpc>
                <a:spcPct val="100000"/>
              </a:lnSpc>
            </a:pPr>
            <a:r>
              <a:rPr lang="en-US" dirty="0"/>
              <a:t>You can put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/>
              <a:t>-statements inside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/>
              <a:t>-statements inside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/>
              <a:t>-statements… going arbitrarily deep</a:t>
            </a:r>
          </a:p>
        </p:txBody>
      </p:sp>
    </p:spTree>
    <p:extLst>
      <p:ext uri="{BB962C8B-B14F-4D97-AF65-F5344CB8AC3E}">
        <p14:creationId xmlns:p14="http://schemas.microsoft.com/office/powerpoint/2010/main" val="155075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886200" y="3511173"/>
            <a:ext cx="533400" cy="4572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343400" y="4577973"/>
            <a:ext cx="457200" cy="381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00600" y="5035173"/>
            <a:ext cx="2133600" cy="3810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105400" y="4577973"/>
            <a:ext cx="2362200" cy="381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86200" y="2743995"/>
            <a:ext cx="3429000" cy="61477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Nested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>
                <a:latin typeface="+mn-lt"/>
                <a:cs typeface="Courier New" pitchFamily="49" charset="0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3352800" y="1524795"/>
            <a:ext cx="762000" cy="61477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72000" y="1524001"/>
            <a:ext cx="3200400" cy="61477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76800" y="3511173"/>
            <a:ext cx="2514600" cy="457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52800" y="1524794"/>
            <a:ext cx="56388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ourier New" pitchFamily="49" charset="0"/>
                <a:cs typeface="Courier New" pitchFamily="49" charset="0"/>
              </a:rPr>
              <a:t>if( condition1 ){</a:t>
            </a:r>
          </a:p>
          <a:p>
            <a:r>
              <a:rPr lang="en-US" sz="4000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4000" b="1" dirty="0">
                <a:latin typeface="Courier New" pitchFamily="49" charset="0"/>
                <a:cs typeface="Courier New" pitchFamily="49" charset="0"/>
              </a:rPr>
              <a:t>	statement1;</a:t>
            </a:r>
          </a:p>
          <a:p>
            <a:r>
              <a:rPr lang="en-US" sz="4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b="1" dirty="0">
                <a:latin typeface="Courier New" pitchFamily="49" charset="0"/>
                <a:cs typeface="Courier New" pitchFamily="49" charset="0"/>
              </a:rPr>
              <a:t>if( condition2 ) {</a:t>
            </a:r>
          </a:p>
          <a:p>
            <a:endParaRPr lang="en-US" sz="3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32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if( condition3 )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	statement2;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…</a:t>
            </a:r>
          </a:p>
          <a:p>
            <a:r>
              <a:rPr lang="en-US" sz="32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4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2979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2" grpId="0" animBg="1"/>
      <p:bldP spid="11" grpId="0" animBg="1"/>
      <p:bldP spid="8" grpId="0" animBg="1"/>
      <p:bldP spid="7" grpId="0" animBg="1"/>
      <p:bldP spid="10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 example using quadrants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next example, recall the 4 quadrants of the Cartesian coordinate system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4381500" y="4762500"/>
            <a:ext cx="3429000" cy="1588"/>
          </a:xfrm>
          <a:prstGeom prst="straightConnector1">
            <a:avLst/>
          </a:prstGeom>
          <a:ln w="50800" cap="sq"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343400" y="4722812"/>
            <a:ext cx="3429000" cy="1588"/>
          </a:xfrm>
          <a:prstGeom prst="straightConnector1">
            <a:avLst/>
          </a:prstGeom>
          <a:ln w="50800" cap="sq"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467600" y="487680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/>
              <a:t>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43400" y="4876801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/>
              <a:t>-x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08252" y="3200401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/>
              <a:t>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0" y="5943601"/>
            <a:ext cx="437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/>
              <a:t>-y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61118" y="4267200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(0,0)</a:t>
            </a:r>
          </a:p>
        </p:txBody>
      </p:sp>
      <p:sp>
        <p:nvSpPr>
          <p:cNvPr id="12" name="Oval 11"/>
          <p:cNvSpPr/>
          <p:nvPr/>
        </p:nvSpPr>
        <p:spPr>
          <a:xfrm>
            <a:off x="6057900" y="4683125"/>
            <a:ext cx="76200" cy="76200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749764" y="3512404"/>
            <a:ext cx="5116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53000" y="3505201"/>
            <a:ext cx="5116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accent3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53000" y="4953001"/>
            <a:ext cx="5116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accent4">
                    <a:lumMod val="50000"/>
                  </a:schemeClr>
                </a:solidFill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81800" y="4953001"/>
            <a:ext cx="5100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chemeClr val="accent5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010564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15ABD27-DCAC-5A0C-FF90-E907F9000C2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817813" y="1371600"/>
            <a:ext cx="7772400" cy="3200400"/>
          </a:xfrm>
        </p:spPr>
        <p:txBody>
          <a:bodyPr/>
          <a:lstStyle/>
          <a:p>
            <a:r>
              <a:rPr lang="en-US" altLang="en-US" sz="6600" b="1">
                <a:latin typeface="CircleD" panose="04030305020F02020504" pitchFamily="82" charset="0"/>
              </a:rPr>
              <a:t>Testing can show the presence of errors, but not their absence.</a:t>
            </a:r>
            <a:r>
              <a:rPr lang="en-US" altLang="en-US"/>
              <a:t> 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9805E51-D6D9-BF88-ED37-E44B2C2AEC8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581400" y="4876800"/>
            <a:ext cx="6400800" cy="1219200"/>
          </a:xfrm>
        </p:spPr>
        <p:txBody>
          <a:bodyPr/>
          <a:lstStyle/>
          <a:p>
            <a:r>
              <a:rPr lang="en-US" altLang="en-US" sz="4800" b="1">
                <a:solidFill>
                  <a:schemeClr val="accent2"/>
                </a:solidFill>
                <a:latin typeface="CircleD" panose="04030305020F02020504" pitchFamily="82" charset="0"/>
              </a:rPr>
              <a:t>— Edsgar Dijkstra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182688"/>
            <a:ext cx="9905999" cy="5186362"/>
          </a:xfrm>
        </p:spPr>
        <p:txBody>
          <a:bodyPr/>
          <a:lstStyle/>
          <a:p>
            <a:r>
              <a:rPr lang="en-US" dirty="0"/>
              <a:t>Find which quadrant the point (</a:t>
            </a:r>
            <a:r>
              <a:rPr lang="en-US" b="1" i="1" dirty="0" err="1"/>
              <a:t>x</a:t>
            </a:r>
            <a:r>
              <a:rPr lang="en-US" dirty="0" err="1"/>
              <a:t>,</a:t>
            </a:r>
            <a:r>
              <a:rPr lang="en-US" b="1" i="1" dirty="0" err="1"/>
              <a:t>y</a:t>
            </a:r>
            <a:r>
              <a:rPr lang="en-US" dirty="0"/>
              <a:t>) is in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1828800"/>
            <a:ext cx="9905999" cy="4800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77500" lnSpcReduction="20000"/>
          </a:bodyPr>
          <a:lstStyle/>
          <a:p>
            <a:pPr marL="438912" indent="-320040">
              <a:lnSpc>
                <a:spcPct val="120000"/>
              </a:lnSpc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x &gt;= 0.0 ) {</a:t>
            </a:r>
          </a:p>
          <a:p>
            <a:pPr marL="438912" indent="-320040">
              <a:lnSpc>
                <a:spcPct val="120000"/>
              </a:lnSpc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y &gt;= 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0.0 ) {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lnSpc>
                <a:spcPct val="120000"/>
              </a:lnSpc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System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"Quadrant 1"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lnSpc>
                <a:spcPct val="120000"/>
              </a:lnSpc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	}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else </a:t>
            </a:r>
            <a:r>
              <a:rPr lang="en-US" sz="2700" b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{</a:t>
            </a:r>
            <a:endParaRPr lang="en-US" sz="27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lnSpc>
                <a:spcPct val="120000"/>
              </a:lnSpc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System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"Quadrant </a:t>
            </a:r>
            <a:r>
              <a:rPr lang="en-US" sz="2700" b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4"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lnSpc>
                <a:spcPct val="120000"/>
              </a:lnSpc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	}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lnSpc>
                <a:spcPct val="120000"/>
              </a:lnSpc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38912" indent="-320040">
              <a:lnSpc>
                <a:spcPct val="120000"/>
              </a:lnSpc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38912" indent="-320040">
              <a:lnSpc>
                <a:spcPct val="120000"/>
              </a:lnSpc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y &gt;= 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0.0 ) {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lnSpc>
                <a:spcPct val="120000"/>
              </a:lnSpc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System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"Quadrant 2"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lnSpc>
                <a:spcPct val="120000"/>
              </a:lnSpc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	}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else </a:t>
            </a:r>
            <a:r>
              <a:rPr lang="en-US" sz="2700" b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{</a:t>
            </a:r>
            <a:endParaRPr lang="en-US" sz="27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lnSpc>
                <a:spcPct val="120000"/>
              </a:lnSpc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System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"Quadrant </a:t>
            </a:r>
            <a:r>
              <a:rPr lang="en-US" sz="2700" b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3"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lnSpc>
                <a:spcPct val="120000"/>
              </a:lnSpc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	}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lnSpc>
                <a:spcPct val="120000"/>
              </a:lnSpc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}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29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/>
              <a:t> and </a:t>
            </a:r>
            <a:r>
              <a:rPr lang="en-US" cap="none" dirty="0">
                <a:latin typeface="Courier New" pitchFamily="49" charset="0"/>
                <a:cs typeface="Courier New" pitchFamily="49" charset="0"/>
              </a:rPr>
              <a:t>else 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12256"/>
            <a:ext cx="10364788" cy="5056794"/>
          </a:xfrm>
        </p:spPr>
        <p:txBody>
          <a:bodyPr/>
          <a:lstStyle/>
          <a:p>
            <a:r>
              <a:rPr lang="en-US" dirty="0"/>
              <a:t>You can list a sequence of exclusive possibilities using nesting: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1981200"/>
            <a:ext cx="9905999" cy="451741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(index == 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1) {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"First"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else</a:t>
            </a: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(index == 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2) {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"Second"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else</a:t>
            </a: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(index == 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3) {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"Third"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else </a:t>
            </a:r>
            <a:r>
              <a:rPr lang="en-US" sz="2700" b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{</a:t>
            </a:r>
            <a:endParaRPr lang="en-US" sz="27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(index +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7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th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}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920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atin typeface="Courier New" pitchFamily="49" charset="0"/>
                <a:cs typeface="Courier New" pitchFamily="49" charset="0"/>
              </a:rPr>
              <a:t>else-if</a:t>
            </a:r>
            <a:r>
              <a:rPr lang="en-US" dirty="0"/>
              <a:t> doesn't actually exist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block of code is treated just like one statement</a:t>
            </a:r>
          </a:p>
          <a:p>
            <a:r>
              <a:rPr lang="en-US" dirty="0"/>
              <a:t>A whole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if-else</a:t>
            </a:r>
            <a:r>
              <a:rPr lang="en-US" dirty="0"/>
              <a:t> is treated the same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3000" y="2895600"/>
            <a:ext cx="4267200" cy="3733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400" b="1">
                <a:solidFill>
                  <a:srgbClr val="0070C0"/>
                </a:solidFill>
                <a:latin typeface="Courier New" panose="02070309020205020404" pitchFamily="49" charset="0"/>
                <a:cs typeface="Courier New" pitchFamily="49" charset="0"/>
              </a:rPr>
              <a:t>if 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( … ) {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	statement1;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400" b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else</a:t>
            </a:r>
            <a:r>
              <a:rPr lang="en-US" sz="24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( … ) {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	statement2;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400" b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else </a:t>
            </a:r>
            <a:r>
              <a:rPr lang="en-US" sz="2400" b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{</a:t>
            </a:r>
            <a:endParaRPr lang="en-US" sz="24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	statement3;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781800" y="2895600"/>
            <a:ext cx="4343400" cy="3733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400" b="1">
                <a:solidFill>
                  <a:srgbClr val="0070C0"/>
                </a:solidFill>
                <a:latin typeface="Courier New" panose="02070309020205020404" pitchFamily="49" charset="0"/>
                <a:cs typeface="Courier New" pitchFamily="49" charset="0"/>
              </a:rPr>
              <a:t>if 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( … ) {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  statement1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} </a:t>
            </a: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4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4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( … ) {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    statement2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400" b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}</a:t>
            </a:r>
            <a:r>
              <a:rPr lang="en-US" sz="24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else </a:t>
            </a:r>
            <a:r>
              <a:rPr lang="en-US" sz="2400" b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{</a:t>
            </a:r>
            <a:endParaRPr lang="en-US" sz="24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    statement3;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  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400" b="1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7400" y="3934362"/>
            <a:ext cx="45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0081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 Friday, we'll talk about</a:t>
            </a:r>
          </a:p>
          <a:p>
            <a:pPr lvl="1"/>
            <a:r>
              <a:rPr lang="en-US"/>
              <a:t>more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/>
              <a:t> examples</a:t>
            </a:r>
          </a:p>
          <a:p>
            <a:pPr lvl="1"/>
            <a:r>
              <a:rPr lang="en-US"/>
              <a:t>pitfalls to avoid</a:t>
            </a:r>
          </a:p>
          <a:p>
            <a:pPr lvl="1"/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r>
              <a:rPr lang="en-US"/>
              <a:t> statements</a:t>
            </a:r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 lnSpcReduction="10000"/>
          </a:bodyPr>
          <a:lstStyle/>
          <a:p>
            <a:r>
              <a:rPr lang="en-US"/>
              <a:t>Read chapter 4</a:t>
            </a:r>
          </a:p>
          <a:p>
            <a:r>
              <a:rPr lang="en-US"/>
              <a:t>Project 1 questions?</a:t>
            </a:r>
          </a:p>
          <a:p>
            <a:pPr lvl="1"/>
            <a:r>
              <a:rPr lang="en-US"/>
              <a:t>Due this Friday!</a:t>
            </a:r>
          </a:p>
          <a:p>
            <a:pPr lvl="1"/>
            <a:r>
              <a:rPr lang="en-US"/>
              <a:t>More than half of you have submitted it already!</a:t>
            </a:r>
          </a:p>
          <a:p>
            <a:pPr lvl="2"/>
            <a:r>
              <a:rPr lang="en-US"/>
              <a:t>Congratulations!</a:t>
            </a:r>
          </a:p>
          <a:p>
            <a:r>
              <a:rPr lang="en-US"/>
              <a:t>In-class Lab 4 tomorrow</a:t>
            </a:r>
          </a:p>
          <a:p>
            <a:r>
              <a:rPr lang="en-US"/>
              <a:t>Project 2 will be available on Friday</a:t>
            </a:r>
          </a:p>
          <a:p>
            <a:r>
              <a:rPr lang="en-US"/>
              <a:t>Midterm I is next Wednesday</a:t>
            </a:r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/>
              <a:t>Last time we learned a little about</a:t>
            </a:r>
          </a:p>
          <a:p>
            <a:pPr lvl="1"/>
            <a:r>
              <a:rPr lang="en-US"/>
              <a:t>Objects</a:t>
            </a:r>
          </a:p>
          <a:p>
            <a:pPr lvl="1"/>
            <a:r>
              <a:rPr lang="en-US"/>
              <a:t>Classes</a:t>
            </a:r>
          </a:p>
          <a:p>
            <a:pPr lvl="1"/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/>
              <a:t> statements</a:t>
            </a: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Conditions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Any exression </a:t>
            </a:r>
            <a:r>
              <a:rPr lang="en-US" dirty="0"/>
              <a:t>that evaluates to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dirty="0"/>
              <a:t> </a:t>
            </a:r>
            <a:r>
              <a:rPr lang="en-US"/>
              <a:t>is a condition</a:t>
            </a:r>
            <a:endParaRPr lang="en-US" dirty="0"/>
          </a:p>
          <a:p>
            <a:r>
              <a:rPr lang="en-US" dirty="0"/>
              <a:t>Examples: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x == y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true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Character.isDigit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('r')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s.equals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("Help me!") &amp;&amp; (z &lt; 4)</a:t>
            </a:r>
          </a:p>
        </p:txBody>
      </p:sp>
    </p:spTree>
    <p:extLst>
      <p:ext uri="{BB962C8B-B14F-4D97-AF65-F5344CB8AC3E}">
        <p14:creationId xmlns:p14="http://schemas.microsoft.com/office/powerpoint/2010/main" val="64657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most common condition you will find is a comparison between two things</a:t>
            </a:r>
          </a:p>
          <a:p>
            <a:r>
              <a:rPr lang="en-US" dirty="0"/>
              <a:t>In </a:t>
            </a:r>
            <a:r>
              <a:rPr lang="en-US" b="1" dirty="0"/>
              <a:t>Java</a:t>
            </a:r>
            <a:r>
              <a:rPr lang="en-US" dirty="0"/>
              <a:t>, that comparison can be:</a:t>
            </a:r>
          </a:p>
          <a:p>
            <a:pPr lvl="1"/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==</a:t>
            </a:r>
            <a:r>
              <a:rPr lang="en-US" dirty="0"/>
              <a:t>	equals</a:t>
            </a:r>
          </a:p>
          <a:p>
            <a:pPr lvl="1"/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!=</a:t>
            </a:r>
            <a:r>
              <a:rPr lang="en-US" dirty="0"/>
              <a:t>	does not equal</a:t>
            </a:r>
          </a:p>
          <a:p>
            <a:pPr lvl="1"/>
            <a:r>
              <a:rPr lang="en-US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/>
              <a:t>	less than</a:t>
            </a:r>
          </a:p>
          <a:p>
            <a:pPr lvl="1"/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&lt;=</a:t>
            </a:r>
            <a:r>
              <a:rPr lang="en-US" dirty="0"/>
              <a:t>	less than or equal to</a:t>
            </a:r>
          </a:p>
          <a:p>
            <a:pPr lvl="1"/>
            <a:r>
              <a:rPr lang="en-US" b="1">
                <a:solidFill>
                  <a:schemeClr val="accent4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/>
              <a:t>	greater than</a:t>
            </a:r>
          </a:p>
          <a:p>
            <a:pPr lvl="1"/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&gt;=</a:t>
            </a:r>
            <a:r>
              <a:rPr lang="en-US" dirty="0"/>
              <a:t>	greater than or equal to</a:t>
            </a:r>
          </a:p>
          <a:p>
            <a:r>
              <a:rPr lang="en-US" dirty="0"/>
              <a:t>These are called </a:t>
            </a:r>
            <a:r>
              <a:rPr lang="en-US"/>
              <a:t>relational operators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8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You can use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en-US" dirty="0"/>
              <a:t> operator to compare any two things of the </a:t>
            </a:r>
            <a:r>
              <a:rPr lang="en-US"/>
              <a:t>same primitive type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Different numerical types can be compared as </a:t>
            </a:r>
            <a:r>
              <a:rPr lang="en-US"/>
              <a:t>well </a:t>
            </a:r>
            <a:br>
              <a:rPr lang="en-US"/>
            </a:br>
            <a:r>
              <a:rPr lang="en-US"/>
              <a:t>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3 == 3.0</a:t>
            </a:r>
            <a:r>
              <a:rPr lang="en-US" dirty="0"/>
              <a:t>)</a:t>
            </a:r>
          </a:p>
          <a:p>
            <a:pPr>
              <a:lnSpc>
                <a:spcPct val="100000"/>
              </a:lnSpc>
            </a:pPr>
            <a:r>
              <a:rPr lang="en-US" dirty="0"/>
              <a:t>Be careful with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/>
              <a:t> types,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0.33333333</a:t>
            </a:r>
            <a:r>
              <a:rPr lang="en-US" dirty="0"/>
              <a:t> is </a:t>
            </a:r>
            <a:r>
              <a:rPr lang="en-US" b="1" dirty="0"/>
              <a:t>not</a:t>
            </a:r>
            <a:r>
              <a:rPr lang="en-US" dirty="0"/>
              <a:t> equal </a:t>
            </a:r>
            <a:r>
              <a:rPr lang="en-US"/>
              <a:t>to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0.33333332 (</a:t>
            </a:r>
            <a:r>
              <a:rPr lang="en-US" b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actually...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4724400"/>
            <a:ext cx="9905999" cy="1676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x = 3;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(x == 4)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	 System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"This doesn't print"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11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Equals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Any place you could have used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en-US" dirty="0"/>
              <a:t> operator, you can use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!=</a:t>
            </a:r>
            <a:r>
              <a:rPr lang="en-US" dirty="0"/>
              <a:t> operator</a:t>
            </a:r>
          </a:p>
          <a:p>
            <a:pPr>
              <a:lnSpc>
                <a:spcPct val="100000"/>
              </a:lnSpc>
            </a:pPr>
            <a:r>
              <a:rPr lang="en-US" dirty="0"/>
              <a:t>If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en-US" dirty="0"/>
              <a:t> gives true,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!=</a:t>
            </a:r>
            <a:r>
              <a:rPr lang="en-US" dirty="0"/>
              <a:t> operator will always give false, and vice versa</a:t>
            </a:r>
          </a:p>
          <a:p>
            <a:pPr>
              <a:lnSpc>
                <a:spcPct val="100000"/>
              </a:lnSpc>
            </a:pPr>
            <a:r>
              <a:rPr lang="en-US" dirty="0"/>
              <a:t>If you want to negate a condition, you can always use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dirty="0"/>
              <a:t> as a not</a:t>
            </a:r>
            <a:endParaRPr lang="en-US" sz="2000" dirty="0"/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  <a:buNone/>
            </a:pPr>
            <a:r>
              <a:rPr lang="en-US" dirty="0"/>
              <a:t>	is the same as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4572000"/>
            <a:ext cx="9905999" cy="533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(x != 4)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5715000"/>
            <a:ext cx="9905999" cy="533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(!(x == 4))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57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!=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==</a:t>
            </a:r>
            <a:endParaRPr lang="en-US" b="1" dirty="0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Remember, a single equal sign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dirty="0"/>
              <a:t>) is the assignment operator (think of a left-pointing arrow)</a:t>
            </a:r>
          </a:p>
          <a:p>
            <a:pPr>
              <a:lnSpc>
                <a:spcPct val="100000"/>
              </a:lnSpc>
            </a:pPr>
            <a:r>
              <a:rPr lang="en-US" dirty="0"/>
              <a:t>A double equals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en-US" dirty="0"/>
              <a:t>) is a comparison operator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3048000"/>
            <a:ext cx="9905999" cy="1447801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y = 10;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(y = 6){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compiler error!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…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4648200"/>
            <a:ext cx="9905999" cy="1600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b = </a:t>
            </a:r>
            <a:r>
              <a:rPr lang="en-US" sz="2700" b="1" dirty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false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(b = </a:t>
            </a:r>
            <a:r>
              <a:rPr lang="en-US" sz="2700" b="1" dirty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false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 {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no error but wrong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…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43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SPEED">
  <a:themeElements>
    <a:clrScheme name="SPEED 2">
      <a:dk1>
        <a:srgbClr val="000000"/>
      </a:dk1>
      <a:lt1>
        <a:srgbClr val="FFFFFF"/>
      </a:lt1>
      <a:dk2>
        <a:srgbClr val="336699"/>
      </a:dk2>
      <a:lt2>
        <a:srgbClr val="C3D6DD"/>
      </a:lt2>
      <a:accent1>
        <a:srgbClr val="B2B2B2"/>
      </a:accent1>
      <a:accent2>
        <a:srgbClr val="6A9159"/>
      </a:accent2>
      <a:accent3>
        <a:srgbClr val="FFFFFF"/>
      </a:accent3>
      <a:accent4>
        <a:srgbClr val="000000"/>
      </a:accent4>
      <a:accent5>
        <a:srgbClr val="D5D5D5"/>
      </a:accent5>
      <a:accent6>
        <a:srgbClr val="5F8350"/>
      </a:accent6>
      <a:hlink>
        <a:srgbClr val="C9606F"/>
      </a:hlink>
      <a:folHlink>
        <a:srgbClr val="0099CC"/>
      </a:folHlink>
    </a:clrScheme>
    <a:fontScheme name="SPEED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PEED 1">
        <a:dk1>
          <a:srgbClr val="000066"/>
        </a:dk1>
        <a:lt1>
          <a:srgbClr val="FFFFCC"/>
        </a:lt1>
        <a:dk2>
          <a:srgbClr val="0066CC"/>
        </a:dk2>
        <a:lt2>
          <a:srgbClr val="EAEAEA"/>
        </a:lt2>
        <a:accent1>
          <a:srgbClr val="00CCCC"/>
        </a:accent1>
        <a:accent2>
          <a:srgbClr val="008080"/>
        </a:accent2>
        <a:accent3>
          <a:srgbClr val="AAB8E2"/>
        </a:accent3>
        <a:accent4>
          <a:srgbClr val="DADAAE"/>
        </a:accent4>
        <a:accent5>
          <a:srgbClr val="AAE2E2"/>
        </a:accent5>
        <a:accent6>
          <a:srgbClr val="007373"/>
        </a:accent6>
        <a:hlink>
          <a:srgbClr val="9999FF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EED 2">
        <a:dk1>
          <a:srgbClr val="000000"/>
        </a:dk1>
        <a:lt1>
          <a:srgbClr val="FFFFFF"/>
        </a:lt1>
        <a:dk2>
          <a:srgbClr val="336699"/>
        </a:dk2>
        <a:lt2>
          <a:srgbClr val="C3D6DD"/>
        </a:lt2>
        <a:accent1>
          <a:srgbClr val="B2B2B2"/>
        </a:accent1>
        <a:accent2>
          <a:srgbClr val="6A9159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5F8350"/>
        </a:accent6>
        <a:hlink>
          <a:srgbClr val="C9606F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EED 3">
        <a:dk1>
          <a:srgbClr val="000000"/>
        </a:dk1>
        <a:lt1>
          <a:srgbClr val="FFFFFF"/>
        </a:lt1>
        <a:dk2>
          <a:srgbClr val="000000"/>
        </a:dk2>
        <a:lt2>
          <a:srgbClr val="EAEAEA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969696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EED 4">
        <a:dk1>
          <a:srgbClr val="000000"/>
        </a:dk1>
        <a:lt1>
          <a:srgbClr val="FFFFFF"/>
        </a:lt1>
        <a:dk2>
          <a:srgbClr val="996633"/>
        </a:dk2>
        <a:lt2>
          <a:srgbClr val="FFE1C3"/>
        </a:lt2>
        <a:accent1>
          <a:srgbClr val="CC9900"/>
        </a:accent1>
        <a:accent2>
          <a:srgbClr val="6699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5C8A00"/>
        </a:accent6>
        <a:hlink>
          <a:srgbClr val="FF0033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EED 5">
        <a:dk1>
          <a:srgbClr val="660066"/>
        </a:dk1>
        <a:lt1>
          <a:srgbClr val="FFFFCC"/>
        </a:lt1>
        <a:dk2>
          <a:srgbClr val="CC0066"/>
        </a:dk2>
        <a:lt2>
          <a:srgbClr val="EAEAEA"/>
        </a:lt2>
        <a:accent1>
          <a:srgbClr val="FF9966"/>
        </a:accent1>
        <a:accent2>
          <a:srgbClr val="336600"/>
        </a:accent2>
        <a:accent3>
          <a:srgbClr val="E2AAB8"/>
        </a:accent3>
        <a:accent4>
          <a:srgbClr val="DADAAE"/>
        </a:accent4>
        <a:accent5>
          <a:srgbClr val="FFCAB8"/>
        </a:accent5>
        <a:accent6>
          <a:srgbClr val="2D5C00"/>
        </a:accent6>
        <a:hlink>
          <a:srgbClr val="999933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EED 6">
        <a:dk1>
          <a:srgbClr val="003300"/>
        </a:dk1>
        <a:lt1>
          <a:srgbClr val="FFFFCC"/>
        </a:lt1>
        <a:dk2>
          <a:srgbClr val="006633"/>
        </a:dk2>
        <a:lt2>
          <a:srgbClr val="CBCBCB"/>
        </a:lt2>
        <a:accent1>
          <a:srgbClr val="CC6600"/>
        </a:accent1>
        <a:accent2>
          <a:srgbClr val="669900"/>
        </a:accent2>
        <a:accent3>
          <a:srgbClr val="AAB8AD"/>
        </a:accent3>
        <a:accent4>
          <a:srgbClr val="DADAAE"/>
        </a:accent4>
        <a:accent5>
          <a:srgbClr val="E2B8AA"/>
        </a:accent5>
        <a:accent6>
          <a:srgbClr val="5C8A00"/>
        </a:accent6>
        <a:hlink>
          <a:srgbClr val="FF0033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EED 7">
        <a:dk1>
          <a:srgbClr val="333300"/>
        </a:dk1>
        <a:lt1>
          <a:srgbClr val="FFFFCC"/>
        </a:lt1>
        <a:dk2>
          <a:srgbClr val="996633"/>
        </a:dk2>
        <a:lt2>
          <a:srgbClr val="CBCBCB"/>
        </a:lt2>
        <a:accent1>
          <a:srgbClr val="CC6600"/>
        </a:accent1>
        <a:accent2>
          <a:srgbClr val="669900"/>
        </a:accent2>
        <a:accent3>
          <a:srgbClr val="CAB8AD"/>
        </a:accent3>
        <a:accent4>
          <a:srgbClr val="DADAAE"/>
        </a:accent4>
        <a:accent5>
          <a:srgbClr val="E2B8AA"/>
        </a:accent5>
        <a:accent6>
          <a:srgbClr val="5C8A00"/>
        </a:accent6>
        <a:hlink>
          <a:srgbClr val="FF0033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3247</TotalTime>
  <Words>1187</Words>
  <Application>Microsoft Office PowerPoint</Application>
  <PresentationFormat>Widescreen</PresentationFormat>
  <Paragraphs>208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Courier New</vt:lpstr>
      <vt:lpstr>Times New Roman</vt:lpstr>
      <vt:lpstr>Arial</vt:lpstr>
      <vt:lpstr>CircleD</vt:lpstr>
      <vt:lpstr>Tw Cen MT</vt:lpstr>
      <vt:lpstr>Circuit</vt:lpstr>
      <vt:lpstr>SPEED</vt:lpstr>
      <vt:lpstr>COMP 1600 Introduction to Programming</vt:lpstr>
      <vt:lpstr>Testing can show the presence of errors, but not their absence. </vt:lpstr>
      <vt:lpstr>Alerts</vt:lpstr>
      <vt:lpstr>Review</vt:lpstr>
      <vt:lpstr>Conditions</vt:lpstr>
      <vt:lpstr>Comparison</vt:lpstr>
      <vt:lpstr>Equals</vt:lpstr>
      <vt:lpstr>Not Equals</vt:lpstr>
      <vt:lpstr>=  !=  ==</vt:lpstr>
      <vt:lpstr>Less Than (or Equal To)</vt:lpstr>
      <vt:lpstr>Greater Than (or Equal To)</vt:lpstr>
      <vt:lpstr>Either/Or</vt:lpstr>
      <vt:lpstr>Exclusivity</vt:lpstr>
      <vt:lpstr>Anatomy of an if-else</vt:lpstr>
      <vt:lpstr>else example</vt:lpstr>
      <vt:lpstr>Best Practices</vt:lpstr>
      <vt:lpstr>Nesting</vt:lpstr>
      <vt:lpstr>Nested ifs</vt:lpstr>
      <vt:lpstr>An example using quadrants</vt:lpstr>
      <vt:lpstr>Nesting example</vt:lpstr>
      <vt:lpstr>if and else if</vt:lpstr>
      <vt:lpstr>else-if doesn't actually exist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67</cp:revision>
  <dcterms:created xsi:type="dcterms:W3CDTF">2001-05-01T04:07:56Z</dcterms:created>
  <dcterms:modified xsi:type="dcterms:W3CDTF">2025-09-09T23:52:38Z</dcterms:modified>
</cp:coreProperties>
</file>