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  <p:sldMasterId id="2147483732" r:id="rId2"/>
  </p:sldMasterIdLst>
  <p:notesMasterIdLst>
    <p:notesMasterId r:id="rId24"/>
  </p:notesMasterIdLst>
  <p:sldIdLst>
    <p:sldId id="258" r:id="rId3"/>
    <p:sldId id="432" r:id="rId4"/>
    <p:sldId id="260" r:id="rId5"/>
    <p:sldId id="395" r:id="rId6"/>
    <p:sldId id="427" r:id="rId7"/>
    <p:sldId id="434" r:id="rId8"/>
    <p:sldId id="363" r:id="rId9"/>
    <p:sldId id="398" r:id="rId10"/>
    <p:sldId id="401" r:id="rId11"/>
    <p:sldId id="402" r:id="rId12"/>
    <p:sldId id="403" r:id="rId13"/>
    <p:sldId id="404" r:id="rId14"/>
    <p:sldId id="405" r:id="rId15"/>
    <p:sldId id="406" r:id="rId16"/>
    <p:sldId id="409" r:id="rId17"/>
    <p:sldId id="410" r:id="rId18"/>
    <p:sldId id="411" r:id="rId19"/>
    <p:sldId id="412" r:id="rId20"/>
    <p:sldId id="426" r:id="rId21"/>
    <p:sldId id="433" r:id="rId22"/>
    <p:sldId id="34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2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8" name="Group 6">
            <a:extLst>
              <a:ext uri="{FF2B5EF4-FFF2-40B4-BE49-F238E27FC236}">
                <a16:creationId xmlns:a16="http://schemas.microsoft.com/office/drawing/2014/main" id="{CE3BACAB-06F6-27B1-97A9-6E4FBD3BAFA9}"/>
              </a:ext>
            </a:extLst>
          </p:cNvPr>
          <p:cNvGrpSpPr>
            <a:grpSpLocks/>
          </p:cNvGrpSpPr>
          <p:nvPr/>
        </p:nvGrpSpPr>
        <p:grpSpPr bwMode="auto">
          <a:xfrm>
            <a:off x="1" y="1"/>
            <a:ext cx="12189884" cy="6856413"/>
            <a:chOff x="0" y="0"/>
            <a:chExt cx="5759" cy="4319"/>
          </a:xfrm>
        </p:grpSpPr>
        <p:grpSp>
          <p:nvGrpSpPr>
            <p:cNvPr id="3076" name="Group 4">
              <a:extLst>
                <a:ext uri="{FF2B5EF4-FFF2-40B4-BE49-F238E27FC236}">
                  <a16:creationId xmlns:a16="http://schemas.microsoft.com/office/drawing/2014/main" id="{ADB67B39-EDF1-D56E-6AC8-74E0CAF41C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pic>
            <p:nvPicPr>
              <p:cNvPr id="3074" name="Picture 2">
                <a:extLst>
                  <a:ext uri="{FF2B5EF4-FFF2-40B4-BE49-F238E27FC236}">
                    <a16:creationId xmlns:a16="http://schemas.microsoft.com/office/drawing/2014/main" id="{392323BE-0C59-A6D5-8081-5AE5BB894DC0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0" y="0"/>
                <a:ext cx="832" cy="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75" name="Rectangle 3">
                <a:extLst>
                  <a:ext uri="{FF2B5EF4-FFF2-40B4-BE49-F238E27FC236}">
                    <a16:creationId xmlns:a16="http://schemas.microsoft.com/office/drawing/2014/main" id="{BAB48276-5C51-F3EB-0D4A-7CA5D5BB8F6C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1152"/>
                <a:ext cx="5759" cy="1200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pic>
          <p:nvPicPr>
            <p:cNvPr id="3077" name="Picture 5">
              <a:extLst>
                <a:ext uri="{FF2B5EF4-FFF2-40B4-BE49-F238E27FC236}">
                  <a16:creationId xmlns:a16="http://schemas.microsoft.com/office/drawing/2014/main" id="{E8B5ACA4-E775-998B-C781-D14E6FA886F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288" y="836"/>
              <a:ext cx="1152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79" name="Rectangle 7">
            <a:extLst>
              <a:ext uri="{FF2B5EF4-FFF2-40B4-BE49-F238E27FC236}">
                <a16:creationId xmlns:a16="http://schemas.microsoft.com/office/drawing/2014/main" id="{73F86777-80BC-3B6E-A8BA-61832732152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3149601" y="1828800"/>
            <a:ext cx="9040284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ACE6DE8B-9FA7-4BDD-EAF1-D745C4B654FC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2DE19B58-F63F-F2A5-0B09-DCDBFA3B48B3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2FC537F9-2E3B-0AE3-D4AB-1B9641A8D2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50800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D2885065-408B-17BC-FF11-B74BE5396B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9652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9057EC65-369F-469A-86DF-6199DB34B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813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D9C80-C2B9-F8E3-4BE0-27B194F8A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5CD30-847C-920F-1D8E-AD42AD37B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FA01-D175-0A42-FC58-661A5B14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2210E-4DFC-5BCD-B2AB-921D0B1B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1B684-7A14-3D60-6EC2-CB6798BA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21341-8FF6-497B-9779-586BD81D4F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33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C622-428B-C8B1-EC98-3A7809E88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B0746-BDA9-2731-E40F-A31A54DD5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23939-B7CD-FD9F-B0B8-229E0670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3C451-8C1C-BACD-23A3-3284B53F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BE0A5-6E20-B481-4DA4-1F57CC53D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1124E-311B-49ED-9ED3-F8D6EFDADD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673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50755-2DA9-863B-D08E-A56D8BB8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6E15-A13F-01AE-B642-51D27273B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ED1F0-EDC4-A281-2D96-42BB7F937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48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47D5D-3B3F-4CC5-F7F0-B8AD68D55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A7380-FDC9-A34D-63FB-424270955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EAAE5-A949-7EE3-A742-E67AC67A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6D048-44B5-4210-AE59-8CE61E662B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4764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CF852-5604-4E9A-3B9E-F9D831567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32883-B45C-ECB7-3216-9A258F92E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1F3C4A-230F-85FC-E852-F4B5F5D57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4AD24-96D9-AB4C-8756-6362742B7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57E57B-8852-A7D3-5C8A-C3A6848C5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11DB4-E955-A85E-9B67-9D1560542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ADE575-70F7-B065-DE73-FC7FAB40F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2F0757-836B-C24C-094C-B5E27BC43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B0998-72F8-45B9-A0A3-CB2F050DEC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169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6CA7-7BE6-FBE0-DCF5-55B6C9E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CEA74D-E887-7D2C-B233-6EEBBDC1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D2B037-8C34-ECEF-5385-4352F660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5825C-625A-3700-395E-745B205A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10DA9-0795-4BF6-A8B9-5CE0EF706C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2928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484E17-20FE-1496-F424-680340F8F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2D2E6-B16A-138C-942E-975FF50A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E8522-AA69-7E7D-BFBD-75DEF78E0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543E5-E30A-400A-AD1E-8DCCAE6117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5829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E421-E767-791C-174D-2A1FD6B23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9FD74-2D97-236B-2D9F-D704A83B1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4DD36-49C0-DDAF-A112-083C196F4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64A6F-52FD-9B03-21A2-E716E0FE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CD5AA-8F23-814D-3192-01BBD9CF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03928-C1F2-88C9-0881-0E9993B00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3F717-EADE-4CE8-98BF-711B5F9CD8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213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3AA58-9872-BD9B-10B5-283C5AF6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20D1-A36E-D48F-B988-E1865D3E8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CC0B3-231D-6903-36E1-F55239404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27B4A-9226-1A85-8056-D19BA5E9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AF62B-8D39-C403-343C-D6BFB8CA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8D065-FB2C-73BC-8ACF-C62ED93C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3DCCF-226D-470B-B4C4-F0D2EBC0D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17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4350-DAEF-BE63-0529-4428EA08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2414AA-FA78-E570-827C-46239052E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19B45-EA72-2816-C742-C398BD58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6FEC6-F5A4-C48A-012E-937E80450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650C9-3F60-44A1-2443-2693B74B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42BA9-FF73-461D-9805-A06D62BBF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6143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60C3A8-3D7E-ED93-848F-0A43256BB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740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5E9122-54FF-9250-F143-206FC6D47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16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F2B41-6ED6-FD11-A080-CE61B7C40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A9F03-0FFE-3B90-3441-037B63282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76F17-1117-7166-5EE2-93A88FBD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31CEE-D869-45D2-89FB-E173CAB1A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50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>
            <a:extLst>
              <a:ext uri="{FF2B5EF4-FFF2-40B4-BE49-F238E27FC236}">
                <a16:creationId xmlns:a16="http://schemas.microsoft.com/office/drawing/2014/main" id="{62328784-5897-B5F7-6AD7-C4576844164E}"/>
              </a:ext>
            </a:extLst>
          </p:cNvPr>
          <p:cNvGrpSpPr>
            <a:grpSpLocks/>
          </p:cNvGrpSpPr>
          <p:nvPr/>
        </p:nvGrpSpPr>
        <p:grpSpPr bwMode="auto">
          <a:xfrm>
            <a:off x="1" y="1"/>
            <a:ext cx="12189884" cy="6856413"/>
            <a:chOff x="0" y="0"/>
            <a:chExt cx="5759" cy="4319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73F7D184-6C3E-52AE-3BE9-AD192ABBB7DF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927" y="0"/>
              <a:ext cx="832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27" name="Rectangle 3">
              <a:extLst>
                <a:ext uri="{FF2B5EF4-FFF2-40B4-BE49-F238E27FC236}">
                  <a16:creationId xmlns:a16="http://schemas.microsoft.com/office/drawing/2014/main" id="{2E69C8C6-BFFA-2624-F91A-FD436F5FD1C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384"/>
              <a:ext cx="5759" cy="72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029" name="Rectangle 5">
            <a:extLst>
              <a:ext uri="{FF2B5EF4-FFF2-40B4-BE49-F238E27FC236}">
                <a16:creationId xmlns:a16="http://schemas.microsoft.com/office/drawing/2014/main" id="{6815DF61-220A-4428-463B-9DE65A08B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212589-9BBC-CCA2-558C-7F7426A80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699C2D0F-35B9-D5D6-C4D9-19BAF47022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1E915A17-C486-46D0-B4FA-A9F061DC6B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47A5E199-D434-77C7-323B-70A3315BE5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DC8DF79-00ED-424A-AED0-50F0AD876D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86919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364788" cy="50567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Some expressions are used so often, </a:t>
            </a:r>
            <a:r>
              <a:rPr lang="en-US" b="1" dirty="0"/>
              <a:t>Java</a:t>
            </a:r>
            <a:r>
              <a:rPr lang="en-US" dirty="0"/>
              <a:t> gives us a short cut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x = x + y;</a:t>
            </a:r>
            <a:r>
              <a:rPr lang="en-US" dirty="0"/>
              <a:t> can be written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 += y;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x = x + 1;</a:t>
            </a:r>
            <a:r>
              <a:rPr lang="en-US" dirty="0">
                <a:cs typeface="Courier New" pitchFamily="49" charset="0"/>
              </a:rPr>
              <a:t> can be written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x++;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++x;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276600"/>
            <a:ext cx="9905999" cy="3124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 = 6;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x contains 6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 += 4;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x contains 10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x++;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x contains 11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++x;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x contains 12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23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/>
              <a:t> Operator for </a:t>
            </a:r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Exactly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except performs subtraction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286000"/>
            <a:ext cx="9905999" cy="4038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5 - 6;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-1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3 - a;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4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-= 10;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– 10;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a--;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– 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3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Operator for </a:t>
            </a:r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operator performs multiplication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286000"/>
            <a:ext cx="9905999" cy="4114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5 * 6;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30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* 3;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90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*= 2;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*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9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/>
              <a:t> Operator for </a:t>
            </a:r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/>
              <a:t> operator performs </a:t>
            </a:r>
            <a:r>
              <a:rPr lang="en-US" b="1" dirty="0"/>
              <a:t>integer</a:t>
            </a:r>
            <a:r>
              <a:rPr lang="en-US" dirty="0"/>
              <a:t> division</a:t>
            </a:r>
          </a:p>
          <a:p>
            <a:r>
              <a:rPr lang="en-US" b="1" dirty="0"/>
              <a:t>Not </a:t>
            </a:r>
            <a:r>
              <a:rPr lang="en-US" dirty="0"/>
              <a:t>the same as regular division</a:t>
            </a:r>
          </a:p>
          <a:p>
            <a:r>
              <a:rPr lang="en-US"/>
              <a:t>The fractional </a:t>
            </a:r>
            <a:r>
              <a:rPr lang="en-US" dirty="0"/>
              <a:t>part is dropped, </a:t>
            </a:r>
            <a:r>
              <a:rPr lang="en-US" b="1" dirty="0"/>
              <a:t>not </a:t>
            </a:r>
            <a:r>
              <a:rPr lang="en-US" dirty="0"/>
              <a:t>rounded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505200"/>
            <a:ext cx="9905999" cy="2743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3;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3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/ 2;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1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/= 2;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/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6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Operator for </a:t>
            </a:r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cap="non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0567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operator is the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mod</a:t>
            </a:r>
            <a:r>
              <a:rPr lang="en-US" dirty="0"/>
              <a:t> operator</a:t>
            </a:r>
          </a:p>
          <a:p>
            <a:pPr>
              <a:lnSpc>
                <a:spcPct val="100000"/>
              </a:lnSpc>
            </a:pPr>
            <a:r>
              <a:rPr lang="en-US" dirty="0"/>
              <a:t>It finds the remainder after division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This operator is a good way to find out if a number is even or odd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2667000"/>
            <a:ext cx="9905999" cy="2743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8;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8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% 5;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3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%= 2;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%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58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Operator for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double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Exactly the same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for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except now you can have fractional parts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667000"/>
            <a:ext cx="9905999" cy="3733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3.14159;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3.14159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+ 2.1;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5.24159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+= 1.6;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+ 1.6;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a++;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shortcut for a = a + 1.0;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93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Operator for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double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No surprises here</a:t>
            </a:r>
          </a:p>
          <a:p>
            <a:pPr>
              <a:lnSpc>
                <a:spcPct val="100000"/>
              </a:lnSpc>
            </a:pPr>
            <a:r>
              <a:rPr lang="en-US" dirty="0"/>
              <a:t>They do subtraction and multiplication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667000"/>
            <a:ext cx="9905999" cy="3733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3.14159;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3.14159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- 2.1;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1.04159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b * 0.5;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0.520795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72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/>
              <a:t> Operator for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double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this division does have fractional parts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/>
              <a:t>Can </a:t>
            </a:r>
            <a:r>
              <a:rPr lang="en-US" dirty="0"/>
              <a:t>you explain this mystery?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133600"/>
            <a:ext cx="9905999" cy="2743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3;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3.0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/ 2;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1.5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3 / 2;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1.0</a:t>
            </a:r>
          </a:p>
        </p:txBody>
      </p:sp>
    </p:spTree>
    <p:extLst>
      <p:ext uri="{BB962C8B-B14F-4D97-AF65-F5344CB8AC3E}">
        <p14:creationId xmlns:p14="http://schemas.microsoft.com/office/powerpoint/2010/main" val="145238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Operator for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double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517188" cy="5056794"/>
          </a:xfrm>
        </p:spPr>
        <p:txBody>
          <a:bodyPr/>
          <a:lstStyle/>
          <a:p>
            <a:r>
              <a:rPr lang="en-US" dirty="0"/>
              <a:t>Yes, there is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operator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, but it is rarely used</a:t>
            </a:r>
          </a:p>
          <a:p>
            <a:r>
              <a:rPr lang="en-US" dirty="0"/>
              <a:t>Don't worry about it for now</a:t>
            </a:r>
          </a:p>
        </p:txBody>
      </p:sp>
    </p:spTree>
    <p:extLst>
      <p:ext uri="{BB962C8B-B14F-4D97-AF65-F5344CB8AC3E}">
        <p14:creationId xmlns:p14="http://schemas.microsoft.com/office/powerpoint/2010/main" val="357910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example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temperature in Celsius, what is the equivalent in Fahrenheit?</a:t>
            </a:r>
          </a:p>
          <a:p>
            <a:r>
              <a:rPr lang="en-US" sz="4800" b="1"/>
              <a:t>T</a:t>
            </a:r>
            <a:r>
              <a:rPr lang="en-US" sz="4800" b="1" baseline="-25000"/>
              <a:t>F</a:t>
            </a:r>
            <a:r>
              <a:rPr lang="en-US" sz="4800" b="1"/>
              <a:t> </a:t>
            </a:r>
            <a:r>
              <a:rPr lang="en-US" sz="4800" b="1" dirty="0"/>
              <a:t>= (9/5)T</a:t>
            </a:r>
            <a:r>
              <a:rPr lang="en-US" sz="4800" b="1" baseline="-25000" dirty="0"/>
              <a:t>C</a:t>
            </a:r>
            <a:r>
              <a:rPr lang="en-US" sz="4800" b="1" dirty="0"/>
              <a:t> + 32</a:t>
            </a:r>
          </a:p>
          <a:p>
            <a:endParaRPr lang="en-US"/>
          </a:p>
          <a:p>
            <a:r>
              <a:rPr lang="en-US"/>
              <a:t>Let's write some code...</a:t>
            </a:r>
            <a:endParaRPr lang="en-US" dirty="0"/>
          </a:p>
        </p:txBody>
      </p:sp>
      <p:pic>
        <p:nvPicPr>
          <p:cNvPr id="2052" name="Picture 4" descr="C:\Users\Barry\AppData\Local\Microsoft\Windows\Temporary Internet Files\Content.IE5\1A10H161\MPj032109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2971800"/>
            <a:ext cx="2609088" cy="365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772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926C373-3E08-0734-136E-A7DBB0C17A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86201" y="1600200"/>
            <a:ext cx="6780213" cy="2438400"/>
          </a:xfrm>
        </p:spPr>
        <p:txBody>
          <a:bodyPr/>
          <a:lstStyle/>
          <a:p>
            <a:r>
              <a:rPr lang="en-US" altLang="en-US"/>
              <a:t>Programs for sale:</a:t>
            </a:r>
            <a:br>
              <a:rPr lang="en-US" altLang="en-US"/>
            </a:br>
            <a:r>
              <a:rPr lang="en-US" altLang="en-US"/>
              <a:t>Fast, Reliable, Cheap — choose 2.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E942060-BC8F-77E5-CD40-0C602F9A826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— Anonymous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F9F25-E5AC-D458-BA0D-A4DF73E44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6D786-3063-C971-3E5C-4F047663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94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Wednesday, we'll talk about</a:t>
            </a:r>
          </a:p>
          <a:p>
            <a:pPr lvl="1"/>
            <a:r>
              <a:rPr lang="en-US"/>
              <a:t>More expressions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Read Chapters 3</a:t>
            </a:r>
          </a:p>
          <a:p>
            <a:r>
              <a:rPr lang="en-US"/>
              <a:t>Project 1</a:t>
            </a:r>
          </a:p>
          <a:p>
            <a:pPr lvl="1"/>
            <a:r>
              <a:rPr lang="en-US"/>
              <a:t>Questions about Project 1?</a:t>
            </a:r>
          </a:p>
          <a:p>
            <a:pPr lvl="1"/>
            <a:r>
              <a:rPr lang="en-US"/>
              <a:t>Suggestions: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/>
              <a:t>Read the entire document carefully before getting started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/>
              <a:t>Organize your code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/>
              <a:t>Comments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/>
              <a:t>Review coding standards guideline</a:t>
            </a:r>
          </a:p>
          <a:p>
            <a:r>
              <a:rPr lang="en-US" b="1">
                <a:solidFill>
                  <a:srgbClr val="FFFF00"/>
                </a:solidFill>
              </a:rPr>
              <a:t>No Classes on Monday</a:t>
            </a:r>
          </a:p>
          <a:p>
            <a:r>
              <a:rPr lang="en-US"/>
              <a:t>Lab 2 on Tuesday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Last time we introduced 5 data types:</a:t>
            </a:r>
          </a:p>
          <a:p>
            <a:pPr lvl="1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</a:p>
          <a:p>
            <a:pPr lvl="1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  <a:p>
            <a:pPr lvl="1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pPr lvl="1"/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</a:p>
          <a:p>
            <a:pPr lvl="1"/>
            <a:r>
              <a:rPr lang="en-US" b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  <a:p>
            <a:pPr>
              <a:tabLst>
                <a:tab pos="457200" algn="l"/>
              </a:tabLst>
            </a:pPr>
            <a:r>
              <a:rPr lang="en-US"/>
              <a:t>We also learned about </a:t>
            </a:r>
            <a:r>
              <a:rPr lang="en-US" sz="2800" b="1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  <a:r>
              <a:rPr lang="en-US"/>
              <a:t> for inputting data.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System.out.format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Project 1, the easiest way to print out data with 2 or 3 decimal places is put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"%.2f"</a:t>
            </a:r>
            <a:r>
              <a:rPr lang="en-US" dirty="0"/>
              <a:t> or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"%.3f"</a:t>
            </a:r>
            <a:r>
              <a:rPr lang="en-US" dirty="0"/>
              <a:t> in the formatting string for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System.out.format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save a lot of effort by including other text in the formatting string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1412" y="3429000"/>
            <a:ext cx="9905999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x = 5.74961;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System.out.format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"%.2f"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x);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5.75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1412" y="5410200"/>
            <a:ext cx="9905999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Total = $15.78 before tax</a:t>
            </a:r>
          </a:p>
          <a:p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System.out.format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"Total = $%.2f before tax"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200" b="1">
                <a:latin typeface="Courier New" pitchFamily="49" charset="0"/>
                <a:cs typeface="Courier New" pitchFamily="49" charset="0"/>
              </a:rPr>
              <a:t>15.7777);</a:t>
            </a:r>
            <a:endParaRPr lang="en-US" sz="22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59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9CB15-3466-A781-9EF6-05E79786F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B7504B-276B-D988-1E1B-E1BA899BE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>
                <a:latin typeface="Courier New" pitchFamily="49" charset="0"/>
                <a:cs typeface="Courier New" pitchFamily="49" charset="0"/>
              </a:rPr>
              <a:t>Math.tan</a:t>
            </a:r>
            <a:r>
              <a:rPr lang="en-US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EE5462-4862-5BF6-4AA2-8C24F9019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dirty="0"/>
              <a:t>For </a:t>
            </a:r>
            <a:r>
              <a:rPr lang="en-US"/>
              <a:t>Project 1, there is a formula that uses the trig function for co-tangent, cot x. This is not built into Java.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/>
              <a:t>Instead you will use a library function Math.tan() and the math fact that cot x = 1/tan x</a:t>
            </a:r>
            <a:endParaRPr lang="en-US" dirty="0"/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/>
              <a:t>You will also need another library function that converts degrees to radians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EAD1A8-80F9-90AE-0F12-6470A5CD6276}"/>
              </a:ext>
            </a:extLst>
          </p:cNvPr>
          <p:cNvSpPr/>
          <p:nvPr/>
        </p:nvSpPr>
        <p:spPr>
          <a:xfrm>
            <a:off x="1141412" y="4572000"/>
            <a:ext cx="9905999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 degrees = 20.5;</a:t>
            </a:r>
          </a:p>
          <a:p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 radians = Math.toRadians(degrees);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 cotangent = 1 / Math.tan(radians);</a:t>
            </a:r>
          </a:p>
          <a:p>
            <a:r>
              <a:rPr lang="en-US" sz="2400" b="1">
                <a:latin typeface="Courier New" pitchFamily="49" charset="0"/>
                <a:cs typeface="Courier New" pitchFamily="49" charset="0"/>
              </a:rPr>
              <a:t>System.out.println(cotangent);</a:t>
            </a:r>
          </a:p>
          <a:p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prints 2.6746214939268236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15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440988" cy="50567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800" dirty="0"/>
              <a:t>Rules for variables: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 dirty="0"/>
              <a:t>They </a:t>
            </a:r>
            <a:r>
              <a:rPr lang="en-US" sz="2400" b="1" dirty="0"/>
              <a:t>must</a:t>
            </a:r>
            <a:r>
              <a:rPr lang="en-US" sz="2400" dirty="0"/>
              <a:t> start with a lowercase letter, an uppercase letter, or an underscore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 dirty="0"/>
              <a:t>After that, you can have as many letters, digits, and underscores as you want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 dirty="0"/>
              <a:t>No spaces in variable names!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800" dirty="0"/>
              <a:t>Regular variables should be in lowercase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 dirty="0"/>
              <a:t>The </a:t>
            </a:r>
            <a:r>
              <a:rPr lang="en-US" sz="2400" b="1" dirty="0"/>
              <a:t>camel case</a:t>
            </a:r>
            <a:r>
              <a:rPr lang="en-US" sz="2400" dirty="0"/>
              <a:t> convention says that new words start with an uppercase letter:</a:t>
            </a:r>
          </a:p>
          <a:p>
            <a:pPr lvl="2">
              <a:lnSpc>
                <a:spcPct val="100000"/>
              </a:lnSpc>
              <a:spcBef>
                <a:spcPts val="300"/>
              </a:spcBef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elegantBalloons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100000"/>
              </a:lnSpc>
              <a:spcBef>
                <a:spcPts val="300"/>
              </a:spcBef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reallyLongUselessVariableName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2800" dirty="0"/>
              <a:t>Constants should be in ALL CAPS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 dirty="0"/>
              <a:t>Then, underscores are used to separate the words:</a:t>
            </a:r>
          </a:p>
          <a:p>
            <a:pPr lvl="2">
              <a:lnSpc>
                <a:spcPct val="100000"/>
              </a:lnSpc>
              <a:spcBef>
                <a:spcPts val="300"/>
              </a:spcBef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GRAVITATIONAL_CONSTANT</a:t>
            </a:r>
          </a:p>
        </p:txBody>
      </p:sp>
    </p:spTree>
    <p:extLst>
      <p:ext uri="{BB962C8B-B14F-4D97-AF65-F5344CB8AC3E}">
        <p14:creationId xmlns:p14="http://schemas.microsoft.com/office/powerpoint/2010/main" val="248573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In </a:t>
            </a:r>
            <a:r>
              <a:rPr lang="en-US" b="1" dirty="0"/>
              <a:t>Java</a:t>
            </a:r>
            <a:r>
              <a:rPr lang="en-US" dirty="0"/>
              <a:t>, </a:t>
            </a:r>
            <a:r>
              <a:rPr lang="en-US"/>
              <a:t>each primitive data </a:t>
            </a:r>
            <a:r>
              <a:rPr lang="en-US" dirty="0"/>
              <a:t>type has a set of basic operations you are allowed to perform</a:t>
            </a:r>
          </a:p>
          <a:p>
            <a:pPr>
              <a:lnSpc>
                <a:spcPct val="100000"/>
              </a:lnSpc>
            </a:pPr>
            <a:r>
              <a:rPr lang="en-US" dirty="0"/>
              <a:t>It's not possible to define new operations or change how the operations behave</a:t>
            </a:r>
          </a:p>
          <a:p>
            <a:pPr>
              <a:lnSpc>
                <a:spcPct val="100000"/>
              </a:lnSpc>
            </a:pPr>
            <a:r>
              <a:rPr lang="en-US" dirty="0"/>
              <a:t>Some programming languages allow this, but </a:t>
            </a:r>
            <a:r>
              <a:rPr lang="en-US"/>
              <a:t>not </a:t>
            </a:r>
            <a:r>
              <a:rPr lang="en-US" b="1"/>
              <a:t>Java</a:t>
            </a:r>
          </a:p>
          <a:p>
            <a:pPr>
              <a:lnSpc>
                <a:spcPct val="110000"/>
              </a:lnSpc>
            </a:pPr>
            <a:r>
              <a:rPr lang="en-US"/>
              <a:t>Today, we are going to consider the basic operations for numerical types:</a:t>
            </a:r>
          </a:p>
          <a:p>
            <a:pPr lvl="1">
              <a:lnSpc>
                <a:spcPct val="110000"/>
              </a:lnSpc>
            </a:pPr>
            <a:r>
              <a:rPr lang="en-US" b="1">
                <a:latin typeface="Courier New" pitchFamily="49" charset="0"/>
                <a:cs typeface="Courier New" pitchFamily="49" charset="0"/>
              </a:rPr>
              <a:t>int</a:t>
            </a:r>
          </a:p>
          <a:p>
            <a:pPr lvl="1">
              <a:lnSpc>
                <a:spcPct val="110000"/>
              </a:lnSpc>
            </a:pPr>
            <a:r>
              <a:rPr lang="en-US" b="1">
                <a:latin typeface="Courier New" pitchFamily="49" charset="0"/>
                <a:cs typeface="Courier New" pitchFamily="49" charset="0"/>
              </a:rPr>
              <a:t>double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144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Operator for </a:t>
            </a:r>
            <a:r>
              <a:rPr lang="en-US" cap="none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operator to add two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 together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2209800"/>
            <a:ext cx="9905999" cy="4114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5 + 6;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11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 = a + 3;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 contains 14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+ b; 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not allowed, does nothing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 = a + 1;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 contains 12, and b?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COINS">
  <a:themeElements>
    <a:clrScheme name="COINS 1">
      <a:dk1>
        <a:srgbClr val="5F5F5F"/>
      </a:dk1>
      <a:lt1>
        <a:srgbClr val="FFCC66"/>
      </a:lt1>
      <a:dk2>
        <a:srgbClr val="000000"/>
      </a:dk2>
      <a:lt2>
        <a:srgbClr val="999933"/>
      </a:lt2>
      <a:accent1>
        <a:srgbClr val="CC9900"/>
      </a:accent1>
      <a:accent2>
        <a:srgbClr val="669900"/>
      </a:accent2>
      <a:accent3>
        <a:srgbClr val="AAAAAA"/>
      </a:accent3>
      <a:accent4>
        <a:srgbClr val="DAAE56"/>
      </a:accent4>
      <a:accent5>
        <a:srgbClr val="E2CAAA"/>
      </a:accent5>
      <a:accent6>
        <a:srgbClr val="5C8A00"/>
      </a:accent6>
      <a:hlink>
        <a:srgbClr val="CC0000"/>
      </a:hlink>
      <a:folHlink>
        <a:srgbClr val="CCCCCC"/>
      </a:folHlink>
    </a:clrScheme>
    <a:fontScheme name="COI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COINS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INS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INS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INS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INS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INS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1925</TotalTime>
  <Words>1124</Words>
  <Application>Microsoft Office PowerPoint</Application>
  <PresentationFormat>Widescreen</PresentationFormat>
  <Paragraphs>170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Times New Roman</vt:lpstr>
      <vt:lpstr>Tw Cen MT</vt:lpstr>
      <vt:lpstr>Circuit</vt:lpstr>
      <vt:lpstr>COINS</vt:lpstr>
      <vt:lpstr>COMP 1600 Introduction to Programming</vt:lpstr>
      <vt:lpstr>Programs for sale: Fast, Reliable, Cheap — choose 2. </vt:lpstr>
      <vt:lpstr>Alerts</vt:lpstr>
      <vt:lpstr>Review</vt:lpstr>
      <vt:lpstr>System.out.format()</vt:lpstr>
      <vt:lpstr>Math.tan()</vt:lpstr>
      <vt:lpstr>Variables</vt:lpstr>
      <vt:lpstr>Basic operations</vt:lpstr>
      <vt:lpstr>The + Operator for int</vt:lpstr>
      <vt:lpstr>Shortcuts</vt:lpstr>
      <vt:lpstr>The - Operator for int</vt:lpstr>
      <vt:lpstr>The * Operator for int</vt:lpstr>
      <vt:lpstr>The / Operator for int</vt:lpstr>
      <vt:lpstr>The % Operator for int</vt:lpstr>
      <vt:lpstr>The + Operator for double</vt:lpstr>
      <vt:lpstr>The – and * Operator for double</vt:lpstr>
      <vt:lpstr>The / Operator for double</vt:lpstr>
      <vt:lpstr>The % Operator for double</vt:lpstr>
      <vt:lpstr>Conversion example</vt:lpstr>
      <vt:lpstr>POP Quiz 1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42</cp:revision>
  <dcterms:created xsi:type="dcterms:W3CDTF">2001-05-01T04:07:56Z</dcterms:created>
  <dcterms:modified xsi:type="dcterms:W3CDTF">2025-08-29T00:18:09Z</dcterms:modified>
</cp:coreProperties>
</file>