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0" r:id="rId1"/>
    <p:sldMasterId id="2147483720" r:id="rId2"/>
  </p:sldMasterIdLst>
  <p:notesMasterIdLst>
    <p:notesMasterId r:id="rId38"/>
  </p:notesMasterIdLst>
  <p:sldIdLst>
    <p:sldId id="258" r:id="rId3"/>
    <p:sldId id="397" r:id="rId4"/>
    <p:sldId id="260" r:id="rId5"/>
    <p:sldId id="395" r:id="rId6"/>
    <p:sldId id="398" r:id="rId7"/>
    <p:sldId id="399" r:id="rId8"/>
    <p:sldId id="400" r:id="rId9"/>
    <p:sldId id="374" r:id="rId10"/>
    <p:sldId id="429" r:id="rId11"/>
    <p:sldId id="376" r:id="rId12"/>
    <p:sldId id="378" r:id="rId13"/>
    <p:sldId id="379" r:id="rId14"/>
    <p:sldId id="381" r:id="rId15"/>
    <p:sldId id="382" r:id="rId16"/>
    <p:sldId id="384" r:id="rId17"/>
    <p:sldId id="385" r:id="rId18"/>
    <p:sldId id="386" r:id="rId19"/>
    <p:sldId id="388" r:id="rId20"/>
    <p:sldId id="389" r:id="rId21"/>
    <p:sldId id="390" r:id="rId22"/>
    <p:sldId id="392" r:id="rId23"/>
    <p:sldId id="393" r:id="rId24"/>
    <p:sldId id="394" r:id="rId25"/>
    <p:sldId id="396" r:id="rId26"/>
    <p:sldId id="430" r:id="rId27"/>
    <p:sldId id="431" r:id="rId28"/>
    <p:sldId id="401" r:id="rId29"/>
    <p:sldId id="404" r:id="rId30"/>
    <p:sldId id="405" r:id="rId31"/>
    <p:sldId id="406" r:id="rId32"/>
    <p:sldId id="407" r:id="rId33"/>
    <p:sldId id="408" r:id="rId34"/>
    <p:sldId id="409" r:id="rId35"/>
    <p:sldId id="410" r:id="rId36"/>
    <p:sldId id="346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0974" autoAdjust="0"/>
  </p:normalViewPr>
  <p:slideViewPr>
    <p:cSldViewPr>
      <p:cViewPr varScale="1">
        <p:scale>
          <a:sx n="109" d="100"/>
          <a:sy n="109" d="100"/>
        </p:scale>
        <p:origin x="23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5A60A7-F844-4B7F-82A2-AA714D9B9B0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053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  <a:prstGeom prst="rect">
            <a:avLst/>
          </a:prstGeom>
        </p:spPr>
        <p:txBody>
          <a:bodyPr/>
          <a:lstStyle/>
          <a:p>
            <a:fld id="{6444479B-705B-4489-957E-7E8A228BDFA0}" type="datetime1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605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1475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069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5104672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90920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6921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7DA38F49-B3E2-4BF0-BEC7-C30D34ABBB8D}" type="datetime1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37556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C07B66AD-7C08-490A-ADA4-B47E10FB2407}" type="datetime1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751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5B95027-4255-49E7-9841-CD21BCC99996}" type="datetime1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351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7" name="Group 29">
            <a:extLst>
              <a:ext uri="{FF2B5EF4-FFF2-40B4-BE49-F238E27FC236}">
                <a16:creationId xmlns:a16="http://schemas.microsoft.com/office/drawing/2014/main" id="{4F2F412B-0238-B1C4-5ED4-29F580D8EA6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grpSp>
          <p:nvGrpSpPr>
            <p:cNvPr id="2050" name="Group 2">
              <a:extLst>
                <a:ext uri="{FF2B5EF4-FFF2-40B4-BE49-F238E27FC236}">
                  <a16:creationId xmlns:a16="http://schemas.microsoft.com/office/drawing/2014/main" id="{565132E6-8926-8935-C3EC-6FAA36BF72F6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5568" cy="4320"/>
              <a:chOff x="0" y="0"/>
              <a:chExt cx="5568" cy="4320"/>
            </a:xfrm>
          </p:grpSpPr>
          <p:grpSp>
            <p:nvGrpSpPr>
              <p:cNvPr id="2051" name="Group 3">
                <a:extLst>
                  <a:ext uri="{FF2B5EF4-FFF2-40B4-BE49-F238E27FC236}">
                    <a16:creationId xmlns:a16="http://schemas.microsoft.com/office/drawing/2014/main" id="{483993BB-06EF-AC81-139E-A16233D38637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3216" cy="3072"/>
                <a:chOff x="0" y="0"/>
                <a:chExt cx="2928" cy="2784"/>
              </a:xfrm>
            </p:grpSpPr>
            <p:sp>
              <p:nvSpPr>
                <p:cNvPr id="2052" name="Oval 4">
                  <a:extLst>
                    <a:ext uri="{FF2B5EF4-FFF2-40B4-BE49-F238E27FC236}">
                      <a16:creationId xmlns:a16="http://schemas.microsoft.com/office/drawing/2014/main" id="{08B85A9E-6799-4403-8D4A-312AC7009D5B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53" name="Oval 5">
                  <a:extLst>
                    <a:ext uri="{FF2B5EF4-FFF2-40B4-BE49-F238E27FC236}">
                      <a16:creationId xmlns:a16="http://schemas.microsoft.com/office/drawing/2014/main" id="{A0BA7B0B-B383-5368-D2BF-16112E5B4460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54" name="Oval 6">
                  <a:extLst>
                    <a:ext uri="{FF2B5EF4-FFF2-40B4-BE49-F238E27FC236}">
                      <a16:creationId xmlns:a16="http://schemas.microsoft.com/office/drawing/2014/main" id="{423A8148-37FC-2B29-6759-2636E27D1776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55" name="Oval 7">
                  <a:extLst>
                    <a:ext uri="{FF2B5EF4-FFF2-40B4-BE49-F238E27FC236}">
                      <a16:creationId xmlns:a16="http://schemas.microsoft.com/office/drawing/2014/main" id="{48BFDD19-4C89-51C5-53D9-2BBD47D22DC8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56" name="Oval 8">
                  <a:extLst>
                    <a:ext uri="{FF2B5EF4-FFF2-40B4-BE49-F238E27FC236}">
                      <a16:creationId xmlns:a16="http://schemas.microsoft.com/office/drawing/2014/main" id="{6E2C9D4B-C1C4-5E32-5691-6F5E2D4181C3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2057" name="Group 9">
                <a:extLst>
                  <a:ext uri="{FF2B5EF4-FFF2-40B4-BE49-F238E27FC236}">
                    <a16:creationId xmlns:a16="http://schemas.microsoft.com/office/drawing/2014/main" id="{16DB2E2D-FEBE-CF48-5996-5F80E00B7846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2016" y="2016"/>
                <a:ext cx="2448" cy="2304"/>
                <a:chOff x="0" y="0"/>
                <a:chExt cx="2928" cy="2784"/>
              </a:xfrm>
            </p:grpSpPr>
            <p:sp>
              <p:nvSpPr>
                <p:cNvPr id="2058" name="Oval 10">
                  <a:extLst>
                    <a:ext uri="{FF2B5EF4-FFF2-40B4-BE49-F238E27FC236}">
                      <a16:creationId xmlns:a16="http://schemas.microsoft.com/office/drawing/2014/main" id="{389FDDCC-9372-8815-766F-CA7E7B7551DC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59" name="Oval 11">
                  <a:extLst>
                    <a:ext uri="{FF2B5EF4-FFF2-40B4-BE49-F238E27FC236}">
                      <a16:creationId xmlns:a16="http://schemas.microsoft.com/office/drawing/2014/main" id="{9643BF84-F9CE-0158-6EA9-2936360CCCE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0" name="Oval 12">
                  <a:extLst>
                    <a:ext uri="{FF2B5EF4-FFF2-40B4-BE49-F238E27FC236}">
                      <a16:creationId xmlns:a16="http://schemas.microsoft.com/office/drawing/2014/main" id="{7DDDDF36-44B6-E00B-8C32-6ADFDB22CE2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1" name="Oval 13">
                  <a:extLst>
                    <a:ext uri="{FF2B5EF4-FFF2-40B4-BE49-F238E27FC236}">
                      <a16:creationId xmlns:a16="http://schemas.microsoft.com/office/drawing/2014/main" id="{45C2B816-F3EC-FA86-5A95-FC633D6EA4EA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2" name="Oval 14">
                  <a:extLst>
                    <a:ext uri="{FF2B5EF4-FFF2-40B4-BE49-F238E27FC236}">
                      <a16:creationId xmlns:a16="http://schemas.microsoft.com/office/drawing/2014/main" id="{380EF1B2-419C-56E1-6E7B-19174F18539E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2063" name="Group 15">
                <a:extLst>
                  <a:ext uri="{FF2B5EF4-FFF2-40B4-BE49-F238E27FC236}">
                    <a16:creationId xmlns:a16="http://schemas.microsoft.com/office/drawing/2014/main" id="{F6D7EC04-855B-45A2-C381-8A716A87534B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2832" y="96"/>
                <a:ext cx="2736" cy="2592"/>
                <a:chOff x="0" y="0"/>
                <a:chExt cx="2928" cy="2784"/>
              </a:xfrm>
            </p:grpSpPr>
            <p:sp>
              <p:nvSpPr>
                <p:cNvPr id="2064" name="Oval 16">
                  <a:extLst>
                    <a:ext uri="{FF2B5EF4-FFF2-40B4-BE49-F238E27FC236}">
                      <a16:creationId xmlns:a16="http://schemas.microsoft.com/office/drawing/2014/main" id="{5D88FF0F-40C9-72C4-5441-E61688486684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0" y="0"/>
                  <a:ext cx="2928" cy="278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5" name="Oval 17">
                  <a:extLst>
                    <a:ext uri="{FF2B5EF4-FFF2-40B4-BE49-F238E27FC236}">
                      <a16:creationId xmlns:a16="http://schemas.microsoft.com/office/drawing/2014/main" id="{ADD0FF32-4A9F-E88F-D824-5E087C7B296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240" y="240"/>
                  <a:ext cx="2448" cy="230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6" name="Oval 18">
                  <a:extLst>
                    <a:ext uri="{FF2B5EF4-FFF2-40B4-BE49-F238E27FC236}">
                      <a16:creationId xmlns:a16="http://schemas.microsoft.com/office/drawing/2014/main" id="{76804D45-F66D-79C0-B835-B8FCA4CCA285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480" y="480"/>
                  <a:ext cx="1968" cy="182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7" name="Oval 19">
                  <a:extLst>
                    <a:ext uri="{FF2B5EF4-FFF2-40B4-BE49-F238E27FC236}">
                      <a16:creationId xmlns:a16="http://schemas.microsoft.com/office/drawing/2014/main" id="{DBB5B553-F875-3AC9-247E-C5DF18830E89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720" y="720"/>
                  <a:ext cx="1488" cy="1344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068" name="Oval 20">
                  <a:extLst>
                    <a:ext uri="{FF2B5EF4-FFF2-40B4-BE49-F238E27FC236}">
                      <a16:creationId xmlns:a16="http://schemas.microsoft.com/office/drawing/2014/main" id="{0C67E307-D265-3040-032F-16814E55CA3D}"/>
                    </a:ext>
                  </a:extLst>
                </p:cNvPr>
                <p:cNvSpPr>
                  <a:spLocks noChangeArrowheads="1"/>
                </p:cNvSpPr>
                <p:nvPr userDrawn="1"/>
              </p:nvSpPr>
              <p:spPr bwMode="auto">
                <a:xfrm>
                  <a:off x="912" y="912"/>
                  <a:ext cx="1104" cy="960"/>
                </a:xfrm>
                <a:prstGeom prst="ellipse">
                  <a:avLst/>
                </a:prstGeom>
                <a:noFill/>
                <a:ln w="9525">
                  <a:solidFill>
                    <a:schemeClr val="accent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sp>
          <p:nvSpPr>
            <p:cNvPr id="2074" name="Line 26">
              <a:extLst>
                <a:ext uri="{FF2B5EF4-FFF2-40B4-BE49-F238E27FC236}">
                  <a16:creationId xmlns:a16="http://schemas.microsoft.com/office/drawing/2014/main" id="{0623F81F-E0F6-6C7F-C996-A77BBAD3B8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H="1">
              <a:off x="0" y="1536"/>
              <a:ext cx="1584" cy="216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75" name="Line 27">
              <a:extLst>
                <a:ext uri="{FF2B5EF4-FFF2-40B4-BE49-F238E27FC236}">
                  <a16:creationId xmlns:a16="http://schemas.microsoft.com/office/drawing/2014/main" id="{076191F0-F59D-3CA3-CF3A-136D11467B9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176" y="1392"/>
              <a:ext cx="1584" cy="1728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sp>
          <p:nvSpPr>
            <p:cNvPr id="2076" name="Line 28">
              <a:extLst>
                <a:ext uri="{FF2B5EF4-FFF2-40B4-BE49-F238E27FC236}">
                  <a16:creationId xmlns:a16="http://schemas.microsoft.com/office/drawing/2014/main" id="{BFCDB798-DB34-E7C4-A03C-78DD7C45382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3216" y="0"/>
              <a:ext cx="240" cy="3120"/>
            </a:xfrm>
            <a:prstGeom prst="line">
              <a:avLst/>
            </a:prstGeom>
            <a:noFill/>
            <a:ln w="952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</p:grpSp>
      <p:sp>
        <p:nvSpPr>
          <p:cNvPr id="2069" name="Rectangle 21">
            <a:extLst>
              <a:ext uri="{FF2B5EF4-FFF2-40B4-BE49-F238E27FC236}">
                <a16:creationId xmlns:a16="http://schemas.microsoft.com/office/drawing/2014/main" id="{C663C263-1DAF-CF5E-98F8-506DBA11D25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286000"/>
            <a:ext cx="10363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2070" name="Rectangle 22">
            <a:extLst>
              <a:ext uri="{FF2B5EF4-FFF2-40B4-BE49-F238E27FC236}">
                <a16:creationId xmlns:a16="http://schemas.microsoft.com/office/drawing/2014/main" id="{5AE89EF6-A5F7-03BD-BF54-BBBE27A436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2071" name="Rectangle 23">
            <a:extLst>
              <a:ext uri="{FF2B5EF4-FFF2-40B4-BE49-F238E27FC236}">
                <a16:creationId xmlns:a16="http://schemas.microsoft.com/office/drawing/2014/main" id="{3BE57E86-15B5-3F57-D126-2094E51DA40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 altLang="en-US"/>
          </a:p>
        </p:txBody>
      </p:sp>
      <p:sp>
        <p:nvSpPr>
          <p:cNvPr id="2072" name="Rectangle 24">
            <a:extLst>
              <a:ext uri="{FF2B5EF4-FFF2-40B4-BE49-F238E27FC236}">
                <a16:creationId xmlns:a16="http://schemas.microsoft.com/office/drawing/2014/main" id="{F2B4445C-7D2D-FCC9-0944-DA7E6A9C45F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 b="0"/>
            </a:lvl1pPr>
          </a:lstStyle>
          <a:p>
            <a:endParaRPr lang="en-US" altLang="en-US"/>
          </a:p>
        </p:txBody>
      </p:sp>
      <p:sp>
        <p:nvSpPr>
          <p:cNvPr id="2073" name="Rectangle 25">
            <a:extLst>
              <a:ext uri="{FF2B5EF4-FFF2-40B4-BE49-F238E27FC236}">
                <a16:creationId xmlns:a16="http://schemas.microsoft.com/office/drawing/2014/main" id="{080D7B0A-9470-B53F-3D87-96283B55D98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 b="0"/>
            </a:lvl1pPr>
          </a:lstStyle>
          <a:p>
            <a:fld id="{AAFF297D-DD9C-44A5-981A-9E722D4B67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650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D3183-2F19-8E2B-766F-0B4473110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64666-B798-92CA-2B3A-ECB31BA55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A19A15-6C2F-FACF-D3A6-3EBB3344B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5DE593-D2A9-193A-BFCB-A1BE3986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C5196-4440-6A56-925D-713BF51F7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E001E-5667-41D7-87F9-435468851C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559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304800"/>
            <a:ext cx="9905998" cy="877888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9F89F774-3FA6-43B8-9241-99959C8FD463}" type="datetime1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759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48F6-6D89-F79C-9F66-414FF0565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3D5BE-5D64-BF0E-7191-5598FA508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3217B-877D-0CEA-5D04-EF5FA56D3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0678D3-7720-7953-301D-E988D93DD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4EAE15-D07E-1466-CA4A-EC7A6038F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E4D58-7195-4FE9-9336-12F85D778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221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B0168-8AB2-4530-6747-3ABC47168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368013-E50F-CD4C-E9A5-DA20FBEE52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E51E99-F0DE-855C-1714-DF0D843D5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ECB07-C6D8-6658-C595-4BCC0B19B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53A85-79C4-29CA-9967-C8FDDA4BF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B41A3D-8F45-77DD-509A-192305893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B3E949-7378-4B47-AD93-2F0A13D9AA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1353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EF82A-FF46-E18B-38EB-3EA517F79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136F2F-D3EF-029D-F9D6-64EB5226D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65E8E2-53CB-03CB-7B58-7B43CDD65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A54DB6-94D1-2CA1-2357-8A72FC8DD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9D835-2398-522B-CE07-2FA28A2B24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D27EC5-D840-D85D-21A6-5EB487D71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757AA2-5B7F-09CF-50C5-75BDC046C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FA46B4-F8D2-76DD-D626-3EF4A6C44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BE312-221A-4F64-8B72-12FADD5820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780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BFB0E-8ADF-935F-7C00-D70AFB24D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51488E-A5CC-8D10-F5FB-5373CFD7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388B12-C792-A482-70D2-420BDC73B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B2AEFD-558D-564D-BE5E-C714BF12C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AF200-2E89-465B-827E-0720A4B938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5556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AA656A-2139-B9E5-1C71-7335DEA7A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E59E4C-0D1C-A0CC-38C4-E545C67EE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3AB11F-997F-FD1E-B017-D680F8BEC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20B98D-656B-4F8B-9489-26F7135070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1439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01BDB-F53D-14FF-996B-7D1C67EC7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A0F58-6A7D-F6BA-D47F-E0395D511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B12C5-DE7D-D181-9031-6E495F6AD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9A412-A6E2-F569-8FD0-EF865A7C3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4A478-A479-763D-E490-ED7F1AC64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614776-B3D5-EBB3-11B7-3DA57412C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ACD53-C15E-4A3A-846C-8389FD8B5E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7558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02B3F-CDB0-351B-5795-5A55A0FAC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B81B14-7C79-B81D-CC0C-6F1DDDCFE8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210B9-D3DD-B211-4606-FD68815B4D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F1A9C-7C98-AE86-FF2F-98A693AEE1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2F34B4-DA66-6617-C2F1-2165A82E4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4ACB5-86A2-986D-4A5C-44B05458D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776655-2145-4B2E-B36B-718DD6688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4925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2E4F-4588-DE49-2835-F38E4E135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AB0B0-38C4-34DD-198F-8E246420E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C95F9-A92A-435B-6F50-CCDB3B79F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003C1-6EBC-475F-B4D1-E6A6EA2E2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579CB-5E2D-2FF3-12CB-E6FBC6364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958385-A194-49BB-B4E3-C8F0A70E8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61998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88335A-D536-C6C0-E71D-D270C47C28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87725A-51AD-8F28-A154-59549EF3BC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2525F-C18F-E9D9-B3C5-C95328027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04A64C-5ADF-345D-202D-D97C43D0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B3A05-168F-60D2-8E86-2344300C3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639D70-6FED-45CA-AE9E-4959B65FCF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460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F9504452-5DCC-4FE2-A5C9-8A5EF6714D65}" type="datetime1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E579ABC2-0180-4F3A-A895-A85BC724D472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8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6AEEA9BA-4E8F-439E-BEA4-91FBA01E3F5F}" type="datetime1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02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BE15BF18-0007-481C-AA29-413124BC3EE7}" type="datetime1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09BE9870-3748-43AD-B547-02A075CB4A1D}" type="datetime1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35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558E7897-33C5-4F1A-9307-D068E37F3DC7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/>
          <a:lstStyle/>
          <a:p>
            <a:fld id="{82E171BA-CC09-47C8-A6DF-F5C5CB59CEEC}" type="datetime1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1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641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1312256"/>
            <a:ext cx="9905999" cy="505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423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9" name="Group 25">
            <a:extLst>
              <a:ext uri="{FF2B5EF4-FFF2-40B4-BE49-F238E27FC236}">
                <a16:creationId xmlns:a16="http://schemas.microsoft.com/office/drawing/2014/main" id="{B4A815D0-008A-878E-7CA2-3E1BC453615B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1785600" cy="6858000"/>
            <a:chOff x="0" y="0"/>
            <a:chExt cx="5568" cy="4320"/>
          </a:xfrm>
        </p:grpSpPr>
        <p:grpSp>
          <p:nvGrpSpPr>
            <p:cNvPr id="1036" name="Group 12">
              <a:extLst>
                <a:ext uri="{FF2B5EF4-FFF2-40B4-BE49-F238E27FC236}">
                  <a16:creationId xmlns:a16="http://schemas.microsoft.com/office/drawing/2014/main" id="{034B779F-ADC1-1488-F6F9-F098C49AEB2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0"/>
              <a:ext cx="3216" cy="3072"/>
              <a:chOff x="0" y="0"/>
              <a:chExt cx="2928" cy="2784"/>
            </a:xfrm>
          </p:grpSpPr>
          <p:sp>
            <p:nvSpPr>
              <p:cNvPr id="1031" name="Oval 7">
                <a:extLst>
                  <a:ext uri="{FF2B5EF4-FFF2-40B4-BE49-F238E27FC236}">
                    <a16:creationId xmlns:a16="http://schemas.microsoft.com/office/drawing/2014/main" id="{9E8F15B2-E2FF-D5F4-1E3F-0BED146D6A5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2" name="Oval 8">
                <a:extLst>
                  <a:ext uri="{FF2B5EF4-FFF2-40B4-BE49-F238E27FC236}">
                    <a16:creationId xmlns:a16="http://schemas.microsoft.com/office/drawing/2014/main" id="{F804AD8B-D81D-1491-5E2C-BA225872C6B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3" name="Oval 9">
                <a:extLst>
                  <a:ext uri="{FF2B5EF4-FFF2-40B4-BE49-F238E27FC236}">
                    <a16:creationId xmlns:a16="http://schemas.microsoft.com/office/drawing/2014/main" id="{ECAC05C2-F062-7A19-F7B9-A79ABE71F36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4" name="Oval 10">
                <a:extLst>
                  <a:ext uri="{FF2B5EF4-FFF2-40B4-BE49-F238E27FC236}">
                    <a16:creationId xmlns:a16="http://schemas.microsoft.com/office/drawing/2014/main" id="{3DA20F48-6817-AF00-E3F2-5F7A73B85EF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5" name="Oval 11">
                <a:extLst>
                  <a:ext uri="{FF2B5EF4-FFF2-40B4-BE49-F238E27FC236}">
                    <a16:creationId xmlns:a16="http://schemas.microsoft.com/office/drawing/2014/main" id="{1CCB47DB-6C9B-5F03-8049-57EBC20958A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1037" name="Group 13">
              <a:extLst>
                <a:ext uri="{FF2B5EF4-FFF2-40B4-BE49-F238E27FC236}">
                  <a16:creationId xmlns:a16="http://schemas.microsoft.com/office/drawing/2014/main" id="{C2805969-E311-8909-8BD7-8D825FF3393F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016" y="2016"/>
              <a:ext cx="2448" cy="2304"/>
              <a:chOff x="0" y="0"/>
              <a:chExt cx="2928" cy="2784"/>
            </a:xfrm>
          </p:grpSpPr>
          <p:sp>
            <p:nvSpPr>
              <p:cNvPr id="1038" name="Oval 14">
                <a:extLst>
                  <a:ext uri="{FF2B5EF4-FFF2-40B4-BE49-F238E27FC236}">
                    <a16:creationId xmlns:a16="http://schemas.microsoft.com/office/drawing/2014/main" id="{9482B549-6B0B-AADB-D826-5540834E881F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39" name="Oval 15">
                <a:extLst>
                  <a:ext uri="{FF2B5EF4-FFF2-40B4-BE49-F238E27FC236}">
                    <a16:creationId xmlns:a16="http://schemas.microsoft.com/office/drawing/2014/main" id="{713A9711-9C2C-4C2C-5789-3B47A1FDAF1E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0" name="Oval 16">
                <a:extLst>
                  <a:ext uri="{FF2B5EF4-FFF2-40B4-BE49-F238E27FC236}">
                    <a16:creationId xmlns:a16="http://schemas.microsoft.com/office/drawing/2014/main" id="{700AAD98-5105-D667-B82F-F9D5A2A88C6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1" name="Oval 17">
                <a:extLst>
                  <a:ext uri="{FF2B5EF4-FFF2-40B4-BE49-F238E27FC236}">
                    <a16:creationId xmlns:a16="http://schemas.microsoft.com/office/drawing/2014/main" id="{CA8BA656-E6D9-A9DA-3C06-19C8441B71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2" name="Oval 18">
                <a:extLst>
                  <a:ext uri="{FF2B5EF4-FFF2-40B4-BE49-F238E27FC236}">
                    <a16:creationId xmlns:a16="http://schemas.microsoft.com/office/drawing/2014/main" id="{67184E6E-ED57-2689-AF23-C9F4A8B893A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1043" name="Group 19">
              <a:extLst>
                <a:ext uri="{FF2B5EF4-FFF2-40B4-BE49-F238E27FC236}">
                  <a16:creationId xmlns:a16="http://schemas.microsoft.com/office/drawing/2014/main" id="{2B3266E4-DAB2-724C-4B02-F2AC0294C715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2832" y="96"/>
              <a:ext cx="2736" cy="2592"/>
              <a:chOff x="0" y="0"/>
              <a:chExt cx="2928" cy="2784"/>
            </a:xfrm>
          </p:grpSpPr>
          <p:sp>
            <p:nvSpPr>
              <p:cNvPr id="1044" name="Oval 20">
                <a:extLst>
                  <a:ext uri="{FF2B5EF4-FFF2-40B4-BE49-F238E27FC236}">
                    <a16:creationId xmlns:a16="http://schemas.microsoft.com/office/drawing/2014/main" id="{6A84B8A5-7804-707C-5C00-D6EC6BAEC5E8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2928" cy="278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5" name="Oval 21">
                <a:extLst>
                  <a:ext uri="{FF2B5EF4-FFF2-40B4-BE49-F238E27FC236}">
                    <a16:creationId xmlns:a16="http://schemas.microsoft.com/office/drawing/2014/main" id="{986E25BA-B6B6-C7D2-346A-BFC33E98D08A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40" y="240"/>
                <a:ext cx="2448" cy="230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6" name="Oval 22">
                <a:extLst>
                  <a:ext uri="{FF2B5EF4-FFF2-40B4-BE49-F238E27FC236}">
                    <a16:creationId xmlns:a16="http://schemas.microsoft.com/office/drawing/2014/main" id="{98BF6C5B-0120-6AF2-1145-28A76A196C7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480" y="480"/>
                <a:ext cx="1968" cy="182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7" name="Oval 23">
                <a:extLst>
                  <a:ext uri="{FF2B5EF4-FFF2-40B4-BE49-F238E27FC236}">
                    <a16:creationId xmlns:a16="http://schemas.microsoft.com/office/drawing/2014/main" id="{6C6080FA-B188-AD63-4471-3D6689870DE9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20" y="720"/>
                <a:ext cx="1488" cy="1344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048" name="Oval 24">
                <a:extLst>
                  <a:ext uri="{FF2B5EF4-FFF2-40B4-BE49-F238E27FC236}">
                    <a16:creationId xmlns:a16="http://schemas.microsoft.com/office/drawing/2014/main" id="{AAD581AE-6B9A-40C8-908C-47B0D01BFF94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912" y="912"/>
                <a:ext cx="1104" cy="960"/>
              </a:xfrm>
              <a:prstGeom prst="ellipse">
                <a:avLst/>
              </a:prstGeom>
              <a:noFill/>
              <a:ln w="9525">
                <a:solidFill>
                  <a:schemeClr val="accent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</p:grpSp>
      <p:sp>
        <p:nvSpPr>
          <p:cNvPr id="1026" name="Rectangle 2">
            <a:extLst>
              <a:ext uri="{FF2B5EF4-FFF2-40B4-BE49-F238E27FC236}">
                <a16:creationId xmlns:a16="http://schemas.microsoft.com/office/drawing/2014/main" id="{1199378D-573B-BE70-6760-AB5B749929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1AFE371-BF1A-DFEB-939D-4F09EA873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C1E1293-036E-BF9F-6686-00BE7BABB15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5FD584D-0FFD-6AC3-802F-3161449E119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600F6E1-CC8C-7AD6-AD88-F2E7E10EC8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/>
            </a:lvl1pPr>
          </a:lstStyle>
          <a:p>
            <a:fld id="{FC2A97E5-08B8-4EB5-9A4C-A2BDDCBF16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09350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1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1000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1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A494F-2895-818F-A5BA-833ED53597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477376" cy="2387600"/>
          </a:xfrm>
        </p:spPr>
        <p:txBody>
          <a:bodyPr/>
          <a:lstStyle/>
          <a:p>
            <a:r>
              <a:rPr lang="en-US"/>
              <a:t>COMP 1600</a:t>
            </a:r>
            <a:br>
              <a:rPr lang="en-US"/>
            </a:br>
            <a:r>
              <a:rPr lang="en-US"/>
              <a:t>Introduction to Programming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4CF19-68BD-3962-780F-6DDE9D565C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David J Stucki</a:t>
            </a:r>
          </a:p>
          <a:p>
            <a:r>
              <a:rPr lang="en-US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3855045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Overflow and underflow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Let's say you add 100 to the maximum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value 2,147,483,647</a:t>
            </a:r>
          </a:p>
          <a:p>
            <a:r>
              <a:rPr lang="en-US" dirty="0"/>
              <a:t>You do </a:t>
            </a:r>
            <a:r>
              <a:rPr lang="en-US" b="1" dirty="0"/>
              <a:t>not </a:t>
            </a:r>
            <a:r>
              <a:rPr lang="en-US" dirty="0"/>
              <a:t>get 2,147,483,747</a:t>
            </a:r>
          </a:p>
          <a:p>
            <a:r>
              <a:rPr lang="en-US" dirty="0"/>
              <a:t>Instead, it becomes a very negative number:  -2,147,483,549</a:t>
            </a:r>
          </a:p>
          <a:p>
            <a:r>
              <a:rPr lang="en-US" dirty="0"/>
              <a:t>This phenomenon is </a:t>
            </a:r>
            <a:r>
              <a:rPr lang="en-US"/>
              <a:t>called </a:t>
            </a:r>
            <a:r>
              <a:rPr lang="en-US" b="1">
                <a:solidFill>
                  <a:schemeClr val="accent2"/>
                </a:solidFill>
              </a:rPr>
              <a:t>overflow</a:t>
            </a:r>
            <a:br>
              <a:rPr lang="en-US"/>
            </a:br>
            <a:r>
              <a:rPr lang="en-US"/>
              <a:t>(think of the number line wrapping around to form a circle)</a:t>
            </a:r>
            <a:endParaRPr lang="en-US" b="1" dirty="0"/>
          </a:p>
          <a:p>
            <a:r>
              <a:rPr lang="en-US" dirty="0"/>
              <a:t>The opposite thing happens if you have a very negative number and you subtract a number that makes it too negative</a:t>
            </a:r>
          </a:p>
          <a:p>
            <a:r>
              <a:rPr lang="en-US" dirty="0"/>
              <a:t>This phenomenon is called </a:t>
            </a:r>
            <a:r>
              <a:rPr lang="en-US" b="1" dirty="0">
                <a:solidFill>
                  <a:schemeClr val="accent2"/>
                </a:solidFill>
              </a:rPr>
              <a:t>underflow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also possible to create 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variables</a:t>
            </a:r>
            <a:r>
              <a:rPr lang="en-US" dirty="0"/>
              <a:t> for each data type</a:t>
            </a:r>
          </a:p>
          <a:p>
            <a:r>
              <a:rPr lang="en-US" dirty="0"/>
              <a:t>Think of a variable as a "box" that you can put values into</a:t>
            </a:r>
          </a:p>
          <a:p>
            <a:r>
              <a:rPr lang="en-US"/>
              <a:t>A variable has three properties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/>
              <a:t>Name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/>
              <a:t>Type</a:t>
            </a:r>
          </a:p>
          <a:p>
            <a:pPr lvl="1">
              <a:lnSpc>
                <a:spcPct val="100000"/>
              </a:lnSpc>
              <a:spcBef>
                <a:spcPts val="300"/>
              </a:spcBef>
            </a:pPr>
            <a:r>
              <a:rPr lang="en-US" sz="2400"/>
              <a:t>Value</a:t>
            </a:r>
            <a:endParaRPr lang="en-US" sz="2400" dirty="0"/>
          </a:p>
          <a:p>
            <a:r>
              <a:rPr lang="en-US" dirty="0"/>
              <a:t>We can 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declare</a:t>
            </a:r>
            <a:r>
              <a:rPr lang="en-US" dirty="0"/>
              <a:t> a variable of type </a:t>
            </a:r>
            <a:r>
              <a:rPr lang="en-US" sz="30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with identifier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/>
              <a:t> using the following line of code:</a:t>
            </a: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447800" y="5943600"/>
            <a:ext cx="9753600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800" b="1">
                <a:solidFill>
                  <a:schemeClr val="accent1">
                    <a:lumMod val="50000"/>
                  </a:schemeClr>
                </a:solidFill>
                <a:latin typeface="Courier New" pitchFamily="49" charset="0"/>
                <a:cs typeface="Courier New" pitchFamily="49" charset="0"/>
              </a:rPr>
              <a:t>//this gives it a name and a type</a:t>
            </a:r>
            <a:endParaRPr lang="en-US" sz="3200" b="1" dirty="0">
              <a:solidFill>
                <a:schemeClr val="accent1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for an </a:t>
            </a:r>
            <a:r>
              <a:rPr lang="en-US" b="1" cap="none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US" b="1" cap="none" dirty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62199"/>
            <a:ext cx="10972800" cy="213360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This line of </a:t>
            </a:r>
            <a:r>
              <a:rPr lang="en-US"/>
              <a:t>code reserves a 4-byte region of RAM to hold a value. Java will insist on interpreting the contents of that memory location as an integer value.</a:t>
            </a:r>
          </a:p>
          <a:p>
            <a:r>
              <a:rPr lang="en-US"/>
              <a:t>We will adopt a metaphor of viewing the variable as a box. This line of code then creates </a:t>
            </a:r>
            <a:r>
              <a:rPr lang="en-US" dirty="0"/>
              <a:t>a box named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/>
              <a:t> that is designed only to hold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5240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int</a:t>
            </a: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16550" y="5118675"/>
            <a:ext cx="11430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47033" y="5397787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B7FB6B-28EF-FFEC-1969-A9D83CE2E870}"/>
              </a:ext>
            </a:extLst>
          </p:cNvPr>
          <p:cNvSpPr txBox="1"/>
          <p:nvPr/>
        </p:nvSpPr>
        <p:spPr>
          <a:xfrm>
            <a:off x="5078561" y="4519246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Setting the value of a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Java variables are not like variables </a:t>
            </a:r>
            <a:r>
              <a:rPr lang="en-US"/>
              <a:t>in math</a:t>
            </a:r>
            <a:endParaRPr lang="en-US" dirty="0"/>
          </a:p>
          <a:p>
            <a:r>
              <a:rPr lang="en-US" dirty="0"/>
              <a:t>Instead, a Java </a:t>
            </a:r>
            <a:r>
              <a:rPr lang="en-US"/>
              <a:t>variable is a storage unit whose value can </a:t>
            </a:r>
            <a:r>
              <a:rPr lang="en-US" dirty="0"/>
              <a:t>be changed by a line of code</a:t>
            </a:r>
          </a:p>
          <a:p>
            <a:r>
              <a:rPr lang="en-US" dirty="0"/>
              <a:t>We use the </a:t>
            </a:r>
            <a:r>
              <a:rPr lang="en-US" b="1" dirty="0">
                <a:solidFill>
                  <a:schemeClr val="accent3">
                    <a:lumMod val="75000"/>
                  </a:schemeClr>
                </a:solidFill>
              </a:rPr>
              <a:t>assignment operator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b="1" dirty="0"/>
              <a:t>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b="1" dirty="0"/>
              <a:t>)</a:t>
            </a:r>
            <a:r>
              <a:rPr lang="en-US" dirty="0"/>
              <a:t> to set the value of a variable as follows:</a:t>
            </a:r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447800" y="4953000"/>
            <a:ext cx="9599611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 5;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the value of a variable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14600"/>
            <a:ext cx="10972800" cy="3962400"/>
          </a:xfrm>
        </p:spPr>
        <p:txBody>
          <a:bodyPr>
            <a:normAutofit/>
          </a:bodyPr>
          <a:lstStyle/>
          <a:p>
            <a:r>
              <a:rPr lang="en-US" dirty="0"/>
              <a:t>This line of code stores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5</a:t>
            </a:r>
            <a:r>
              <a:rPr lang="en-US" dirty="0"/>
              <a:t> into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Think of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/>
              <a:t> operator as an arrow pointing left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141413" y="1600200"/>
            <a:ext cx="9905998" cy="71024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i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 5;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5334000" y="5105400"/>
            <a:ext cx="1600200" cy="1588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888070" y="4623138"/>
            <a:ext cx="6463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latin typeface="Courier New" pitchFamily="49" charset="0"/>
                <a:cs typeface="Courier New" pitchFamily="49" charset="0"/>
              </a:rPr>
              <a:t>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F05A5E-8F09-AFF9-653D-AA54802F2A19}"/>
              </a:ext>
            </a:extLst>
          </p:cNvPr>
          <p:cNvSpPr/>
          <p:nvPr/>
        </p:nvSpPr>
        <p:spPr>
          <a:xfrm>
            <a:off x="3360311" y="4623138"/>
            <a:ext cx="1143000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A69507-855B-3631-EED1-9A77446E21B4}"/>
              </a:ext>
            </a:extLst>
          </p:cNvPr>
          <p:cNvSpPr txBox="1"/>
          <p:nvPr/>
        </p:nvSpPr>
        <p:spPr>
          <a:xfrm>
            <a:off x="2790794" y="4902250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3F522D-9E6D-E17E-78F4-918B82663986}"/>
              </a:ext>
            </a:extLst>
          </p:cNvPr>
          <p:cNvSpPr txBox="1"/>
          <p:nvPr/>
        </p:nvSpPr>
        <p:spPr>
          <a:xfrm>
            <a:off x="3222322" y="4023709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/>
      <p:bldP spid="5" grpId="0" animBg="1"/>
      <p:bldP spid="9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use the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type very often</a:t>
            </a:r>
          </a:p>
          <a:p>
            <a:r>
              <a:rPr lang="en-US" dirty="0"/>
              <a:t>Sometimes, however, you need to represent numbers with a fractional part</a:t>
            </a:r>
          </a:p>
          <a:p>
            <a:r>
              <a:rPr lang="en-US" dirty="0"/>
              <a:t>The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type is well suited to this purpose</a:t>
            </a:r>
          </a:p>
          <a:p>
            <a:r>
              <a:rPr lang="en-US" dirty="0"/>
              <a:t>Declaration of 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 variable is just like 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variable: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5334000"/>
            <a:ext cx="9905999" cy="8382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 err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for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double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514600"/>
            <a:ext cx="9905998" cy="4343400"/>
          </a:xfrm>
        </p:spPr>
        <p:txBody>
          <a:bodyPr>
            <a:normAutofit/>
          </a:bodyPr>
          <a:lstStyle/>
          <a:p>
            <a:r>
              <a:rPr lang="en-US" dirty="0"/>
              <a:t>This line of code creates a box named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/>
              <a:t> that is designed only to hold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s</a:t>
            </a:r>
          </a:p>
          <a:p>
            <a:r>
              <a:rPr lang="en-US" dirty="0"/>
              <a:t>It has a different size from 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3" y="1600200"/>
            <a:ext cx="9905998" cy="72542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double</a:t>
            </a: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0C75B3-B4E4-99D3-1141-E26341408A6D}"/>
              </a:ext>
            </a:extLst>
          </p:cNvPr>
          <p:cNvSpPr/>
          <p:nvPr/>
        </p:nvSpPr>
        <p:spPr>
          <a:xfrm>
            <a:off x="5216550" y="5334000"/>
            <a:ext cx="166741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C51B55-9551-CE11-91FC-5D227E1F61D3}"/>
              </a:ext>
            </a:extLst>
          </p:cNvPr>
          <p:cNvSpPr txBox="1"/>
          <p:nvPr/>
        </p:nvSpPr>
        <p:spPr>
          <a:xfrm>
            <a:off x="4647033" y="5613112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33F381-8567-D3E1-21B2-765C4BB7A734}"/>
              </a:ext>
            </a:extLst>
          </p:cNvPr>
          <p:cNvSpPr txBox="1"/>
          <p:nvPr/>
        </p:nvSpPr>
        <p:spPr>
          <a:xfrm>
            <a:off x="5003234" y="4734571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for a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double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10972800" cy="4572000"/>
          </a:xfrm>
        </p:spPr>
        <p:txBody>
          <a:bodyPr>
            <a:normAutofit/>
          </a:bodyPr>
          <a:lstStyle/>
          <a:p>
            <a:r>
              <a:rPr lang="en-US" dirty="0"/>
              <a:t>This line of code stores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3.14159</a:t>
            </a:r>
            <a:r>
              <a:rPr lang="en-US" dirty="0"/>
              <a:t> into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</a:p>
          <a:p>
            <a:r>
              <a:rPr lang="en-US" dirty="0"/>
              <a:t>Remember that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/>
              <a:t> operator is like an arrow pointing left</a:t>
            </a:r>
          </a:p>
          <a:p>
            <a:pPr marL="0" indent="0">
              <a:buNone/>
            </a:pP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6002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 3.14159;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05B2A73-2FEC-2EBB-4D40-B347931F2000}"/>
              </a:ext>
            </a:extLst>
          </p:cNvPr>
          <p:cNvCxnSpPr/>
          <p:nvPr/>
        </p:nvCxnSpPr>
        <p:spPr>
          <a:xfrm rot="10800000">
            <a:off x="5638800" y="5359062"/>
            <a:ext cx="1600200" cy="1588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EFB3237-3845-CF4F-DCE5-38D5930CCFA9}"/>
              </a:ext>
            </a:extLst>
          </p:cNvPr>
          <p:cNvSpPr txBox="1"/>
          <p:nvPr/>
        </p:nvSpPr>
        <p:spPr>
          <a:xfrm>
            <a:off x="7543800" y="5066674"/>
            <a:ext cx="19127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3.14159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4570608-A831-54C7-56BD-D6607E10C458}"/>
              </a:ext>
            </a:extLst>
          </p:cNvPr>
          <p:cNvSpPr/>
          <p:nvPr/>
        </p:nvSpPr>
        <p:spPr>
          <a:xfrm>
            <a:off x="3429000" y="4876800"/>
            <a:ext cx="170236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/>
              <a:t>3.14159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EE7D09-BCCD-522F-4517-78B2B53F9A39}"/>
              </a:ext>
            </a:extLst>
          </p:cNvPr>
          <p:cNvSpPr txBox="1"/>
          <p:nvPr/>
        </p:nvSpPr>
        <p:spPr>
          <a:xfrm>
            <a:off x="2859483" y="5155912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B804E2-5F80-6564-AF8D-EEEE5F64A9D1}"/>
              </a:ext>
            </a:extLst>
          </p:cNvPr>
          <p:cNvSpPr txBox="1"/>
          <p:nvPr/>
        </p:nvSpPr>
        <p:spPr>
          <a:xfrm>
            <a:off x="3224258" y="4277371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/>
      <p:bldP spid="9" grpId="0" animBg="1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cap="none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Numbers are great</a:t>
            </a:r>
          </a:p>
          <a:p>
            <a:pPr>
              <a:lnSpc>
                <a:spcPct val="100000"/>
              </a:lnSpc>
            </a:pPr>
            <a:r>
              <a:rPr lang="en-US" dirty="0"/>
              <a:t>But, sometimes you only need to keep track of whether or not something is </a:t>
            </a:r>
            <a:r>
              <a:rPr lang="en-US" b="1" dirty="0">
                <a:solidFill>
                  <a:srgbClr val="00B050"/>
                </a:solidFill>
              </a:rPr>
              <a:t>true</a:t>
            </a:r>
            <a:r>
              <a:rPr lang="en-US" dirty="0"/>
              <a:t> or </a:t>
            </a:r>
            <a:r>
              <a:rPr lang="en-US" b="1" dirty="0">
                <a:solidFill>
                  <a:srgbClr val="00B050"/>
                </a:solidFill>
              </a:rPr>
              <a:t>false</a:t>
            </a:r>
          </a:p>
          <a:p>
            <a:pPr>
              <a:lnSpc>
                <a:spcPct val="100000"/>
              </a:lnSpc>
            </a:pPr>
            <a:r>
              <a:rPr lang="en-US" dirty="0"/>
              <a:t>This is what the 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type is for</a:t>
            </a:r>
          </a:p>
          <a:p>
            <a:pPr>
              <a:lnSpc>
                <a:spcPct val="100000"/>
              </a:lnSpc>
            </a:pPr>
            <a:r>
              <a:rPr lang="en-US" dirty="0"/>
              <a:t>You will understand it better when we cover conditionals in a couple of weeks</a:t>
            </a:r>
          </a:p>
          <a:p>
            <a:pPr>
              <a:lnSpc>
                <a:spcPct val="100000"/>
              </a:lnSpc>
            </a:pPr>
            <a:r>
              <a:rPr lang="en-US" dirty="0"/>
              <a:t>Declaration of a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/>
              <a:t> variable is like so: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55626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for a </a:t>
            </a:r>
            <a:r>
              <a:rPr lang="en-US" b="1" cap="none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438400"/>
            <a:ext cx="11049000" cy="4419600"/>
          </a:xfrm>
        </p:spPr>
        <p:txBody>
          <a:bodyPr>
            <a:normAutofit/>
          </a:bodyPr>
          <a:lstStyle/>
          <a:p>
            <a:r>
              <a:rPr lang="en-US" dirty="0"/>
              <a:t>This line of code creates a box named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dirty="0"/>
              <a:t> that is designed only to hold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  <a:cs typeface="Courier New" pitchFamily="49" charset="0"/>
              </a:rPr>
              <a:t>s</a:t>
            </a:r>
            <a:endParaRPr lang="en-US" dirty="0">
              <a:solidFill>
                <a:schemeClr val="accent4">
                  <a:lumMod val="75000"/>
                </a:schemeClr>
              </a:solidFill>
              <a:cs typeface="Courier New" pitchFamily="49" charset="0"/>
            </a:endParaRPr>
          </a:p>
          <a:p>
            <a:r>
              <a:rPr lang="en-US" dirty="0"/>
              <a:t>It cannot be used to store numbers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6002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0836478-07FA-692C-232D-A25F600EA4B7}"/>
              </a:ext>
            </a:extLst>
          </p:cNvPr>
          <p:cNvSpPr/>
          <p:nvPr/>
        </p:nvSpPr>
        <p:spPr>
          <a:xfrm>
            <a:off x="5216550" y="5334000"/>
            <a:ext cx="166741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8F9AC5-1B9A-6196-F5E5-333AF4B287B3}"/>
              </a:ext>
            </a:extLst>
          </p:cNvPr>
          <p:cNvSpPr txBox="1"/>
          <p:nvPr/>
        </p:nvSpPr>
        <p:spPr>
          <a:xfrm>
            <a:off x="3733800" y="5613112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7473D9-3710-962A-E9B6-035A6D62C04F}"/>
              </a:ext>
            </a:extLst>
          </p:cNvPr>
          <p:cNvSpPr txBox="1"/>
          <p:nvPr/>
        </p:nvSpPr>
        <p:spPr>
          <a:xfrm>
            <a:off x="4876800" y="4734571"/>
            <a:ext cx="2406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5DAA2E4-2E00-505A-00AA-379CFC05D7E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1828800"/>
            <a:ext cx="7772400" cy="2057400"/>
          </a:xfrm>
        </p:spPr>
        <p:txBody>
          <a:bodyPr/>
          <a:lstStyle/>
          <a:p>
            <a:r>
              <a:rPr lang="en-US" altLang="en-US" sz="4800">
                <a:latin typeface="Book Antiqua" panose="02040602050305030304" pitchFamily="18" charset="0"/>
              </a:rPr>
              <a:t>The purpose of computing is insight, not numbers.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E5385CC-7A24-44A4-17A5-B3760A9A6BE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latin typeface="Book Antiqua" panose="02040602050305030304" pitchFamily="18" charset="0"/>
              </a:rPr>
              <a:t>—R. Hamming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for a </a:t>
            </a:r>
            <a:r>
              <a:rPr lang="en-US" b="1" cap="none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endParaRPr lang="en-US" b="1" cap="none" dirty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590800"/>
            <a:ext cx="10972800" cy="4572000"/>
          </a:xfrm>
        </p:spPr>
        <p:txBody>
          <a:bodyPr>
            <a:normAutofit/>
          </a:bodyPr>
          <a:lstStyle/>
          <a:p>
            <a:r>
              <a:rPr lang="en-US" dirty="0"/>
              <a:t>This line of code stores </a:t>
            </a:r>
            <a:r>
              <a:rPr lang="en-US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dirty="0"/>
              <a:t> into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</a:p>
          <a:p>
            <a:r>
              <a:rPr lang="en-US" dirty="0"/>
              <a:t>Remember that 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/>
              <a:t> operator is like an arrow pointing left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597152"/>
            <a:ext cx="10972800" cy="9906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 anchorCtr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false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5715000" y="5257800"/>
            <a:ext cx="762000" cy="1588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14047" y="4965412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false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897FDF-B5D7-4738-45D8-E51474BEB8C4}"/>
              </a:ext>
            </a:extLst>
          </p:cNvPr>
          <p:cNvSpPr/>
          <p:nvPr/>
        </p:nvSpPr>
        <p:spPr>
          <a:xfrm>
            <a:off x="3616235" y="4686300"/>
            <a:ext cx="166741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00B050"/>
                </a:solidFill>
              </a:rPr>
              <a:t>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7918E8-9D62-F222-B0F9-38A2BB3217D1}"/>
              </a:ext>
            </a:extLst>
          </p:cNvPr>
          <p:cNvSpPr txBox="1"/>
          <p:nvPr/>
        </p:nvSpPr>
        <p:spPr>
          <a:xfrm>
            <a:off x="2133485" y="4965412"/>
            <a:ext cx="14189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value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3124662-00E7-2349-6F34-EF57B2A809A8}"/>
              </a:ext>
            </a:extLst>
          </p:cNvPr>
          <p:cNvSpPr txBox="1"/>
          <p:nvPr/>
        </p:nvSpPr>
        <p:spPr>
          <a:xfrm>
            <a:off x="3276485" y="4086871"/>
            <a:ext cx="2406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5" grpId="0" animBg="1"/>
      <p:bldP spid="6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41412" y="1775193"/>
            <a:ext cx="10440987" cy="302540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Sometimes you need to deal with characters</a:t>
            </a:r>
          </a:p>
          <a:p>
            <a:r>
              <a:rPr lang="en-US" dirty="0"/>
              <a:t>This is what the 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type is for</a:t>
            </a:r>
          </a:p>
          <a:p>
            <a:r>
              <a:rPr lang="en-US" dirty="0"/>
              <a:t>The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 type only allows you to store a single character like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'$'</a:t>
            </a:r>
            <a:r>
              <a:rPr lang="en-US" dirty="0"/>
              <a:t> or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'q'</a:t>
            </a:r>
          </a:p>
          <a:p>
            <a:r>
              <a:rPr lang="en-US" dirty="0"/>
              <a:t>Declaration of 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b="1" dirty="0">
                <a:cs typeface="Courier New" pitchFamily="49" charset="0"/>
              </a:rPr>
              <a:t> </a:t>
            </a:r>
            <a:r>
              <a:rPr lang="en-US" dirty="0"/>
              <a:t>variable is like so: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4953000"/>
            <a:ext cx="9905999" cy="76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for a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2438400"/>
            <a:ext cx="10440988" cy="2667000"/>
          </a:xfrm>
        </p:spPr>
        <p:txBody>
          <a:bodyPr>
            <a:normAutofit/>
          </a:bodyPr>
          <a:lstStyle/>
          <a:p>
            <a:r>
              <a:rPr lang="en-US" dirty="0"/>
              <a:t>This line of code creates a box named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dirty="0"/>
              <a:t> that is designed only to hold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>
                <a:cs typeface="Courier New" pitchFamily="49" charset="0"/>
              </a:rPr>
              <a:t>s</a:t>
            </a:r>
          </a:p>
          <a:p>
            <a:r>
              <a:rPr lang="en-US" dirty="0"/>
              <a:t>It is used to store characters from </a:t>
            </a:r>
            <a:r>
              <a:rPr lang="en-US" i="1" dirty="0"/>
              <a:t>most</a:t>
            </a:r>
            <a:r>
              <a:rPr lang="en-US" dirty="0"/>
              <a:t> of the different scripts in </a:t>
            </a:r>
            <a:r>
              <a:rPr lang="en-US"/>
              <a:t>the world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6002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char</a:t>
            </a: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BE2C63-668D-C7C7-C6A8-CAA16BFE4C74}"/>
              </a:ext>
            </a:extLst>
          </p:cNvPr>
          <p:cNvSpPr/>
          <p:nvPr/>
        </p:nvSpPr>
        <p:spPr>
          <a:xfrm>
            <a:off x="5216550" y="5334000"/>
            <a:ext cx="166741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B16774E-E7C5-1097-6129-4C953A517A15}"/>
              </a:ext>
            </a:extLst>
          </p:cNvPr>
          <p:cNvSpPr txBox="1"/>
          <p:nvPr/>
        </p:nvSpPr>
        <p:spPr>
          <a:xfrm>
            <a:off x="4572000" y="5613112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29E231-5CF0-8597-B8D7-CCB9CFCA96AA}"/>
              </a:ext>
            </a:extLst>
          </p:cNvPr>
          <p:cNvSpPr txBox="1"/>
          <p:nvPr/>
        </p:nvSpPr>
        <p:spPr>
          <a:xfrm>
            <a:off x="5181600" y="4734571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/>
      <p:bldP spid="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for </a:t>
            </a:r>
            <a:r>
              <a:rPr lang="en-US"/>
              <a:t>a </a:t>
            </a:r>
            <a:r>
              <a:rPr lang="en-US" b="1" cap="none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endParaRPr lang="en-US" b="1" cap="none" dirty="0">
              <a:solidFill>
                <a:schemeClr val="accent4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438400"/>
            <a:ext cx="9905998" cy="4419600"/>
          </a:xfrm>
        </p:spPr>
        <p:txBody>
          <a:bodyPr>
            <a:normAutofit/>
          </a:bodyPr>
          <a:lstStyle/>
          <a:p>
            <a:r>
              <a:rPr lang="en-US" dirty="0"/>
              <a:t>This line of code </a:t>
            </a:r>
            <a:r>
              <a:rPr lang="en-US" b="1" dirty="0"/>
              <a:t>stores</a:t>
            </a:r>
            <a:r>
              <a:rPr lang="en-US" dirty="0"/>
              <a:t> the letter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dirty="0"/>
              <a:t> into </a:t>
            </a:r>
            <a:r>
              <a:rPr lang="en-US" dirty="0" err="1"/>
              <a:t>into</a:t>
            </a:r>
            <a:r>
              <a:rPr lang="en-US" dirty="0"/>
              <a:t>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</a:p>
          <a:p>
            <a:r>
              <a:rPr lang="en-US" dirty="0"/>
              <a:t>We must use the single quotes so that Java knows we are talking about the character 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dirty="0"/>
              <a:t> and not a </a:t>
            </a:r>
            <a:r>
              <a:rPr lang="en-US"/>
              <a:t>variable </a:t>
            </a:r>
            <a:r>
              <a:rPr lang="en-US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3" y="1600200"/>
            <a:ext cx="9905998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5715000" y="5555158"/>
            <a:ext cx="762000" cy="1588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25099" y="5344179"/>
            <a:ext cx="829074" cy="523220"/>
          </a:xfrm>
          <a:prstGeom prst="rect">
            <a:avLst/>
          </a:prstGeom>
          <a:solidFill>
            <a:schemeClr val="tx1">
              <a:alpha val="2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'a'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EB6E85-BFE2-5EB4-92E9-5DEDB7213EF6}"/>
              </a:ext>
            </a:extLst>
          </p:cNvPr>
          <p:cNvSpPr/>
          <p:nvPr/>
        </p:nvSpPr>
        <p:spPr>
          <a:xfrm>
            <a:off x="3810000" y="4983658"/>
            <a:ext cx="166741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'a'</a:t>
            </a:r>
            <a:endParaRPr lang="en-US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FF2665-D1FC-7D93-D41C-551798C70A0F}"/>
              </a:ext>
            </a:extLst>
          </p:cNvPr>
          <p:cNvSpPr txBox="1"/>
          <p:nvPr/>
        </p:nvSpPr>
        <p:spPr>
          <a:xfrm>
            <a:off x="3165450" y="5262770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2B8869-1282-4AC9-1081-A0AEBC5B1F7D}"/>
              </a:ext>
            </a:extLst>
          </p:cNvPr>
          <p:cNvSpPr txBox="1"/>
          <p:nvPr/>
        </p:nvSpPr>
        <p:spPr>
          <a:xfrm>
            <a:off x="3775050" y="4384229"/>
            <a:ext cx="16658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5" grpId="0" animBg="1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type is different from the other types in several ways</a:t>
            </a:r>
          </a:p>
          <a:p>
            <a:r>
              <a:rPr lang="en-US" dirty="0"/>
              <a:t>The important thing for you to focus on now is that it can hold a large number of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 dirty="0"/>
              <a:t>s, not just a single value</a:t>
            </a:r>
          </a:p>
          <a:p>
            <a:r>
              <a:rPr lang="en-US" dirty="0"/>
              <a:t>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 literal is what we used in the Hello, World program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141412" y="54864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r>
              <a:rPr lang="en-US" sz="32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for a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1" y="2438400"/>
            <a:ext cx="9905997" cy="2895600"/>
          </a:xfrm>
        </p:spPr>
        <p:txBody>
          <a:bodyPr>
            <a:normAutofit/>
          </a:bodyPr>
          <a:lstStyle/>
          <a:p>
            <a:r>
              <a:rPr lang="en-US" dirty="0"/>
              <a:t>This line of code creates a box named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r>
              <a:rPr lang="en-US" dirty="0"/>
              <a:t> that is designed only to hold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cs typeface="Courier New" pitchFamily="49" charset="0"/>
              </a:rPr>
              <a:t>s</a:t>
            </a:r>
          </a:p>
          <a:p>
            <a:r>
              <a:rPr lang="en-US" dirty="0"/>
              <a:t>It is used to store text of any length from </a:t>
            </a:r>
            <a:r>
              <a:rPr lang="en-US" i="1" dirty="0"/>
              <a:t>most</a:t>
            </a:r>
            <a:r>
              <a:rPr lang="en-US" dirty="0"/>
              <a:t> of the different scripts in </a:t>
            </a:r>
            <a:r>
              <a:rPr lang="en-US"/>
              <a:t>the world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1600200"/>
            <a:ext cx="9905999" cy="6858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String</a:t>
            </a:r>
            <a:r>
              <a:rPr lang="en-US" sz="3200" b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253503E-F223-E4AA-2BC2-A9BA802185A2}"/>
              </a:ext>
            </a:extLst>
          </p:cNvPr>
          <p:cNvSpPr/>
          <p:nvPr/>
        </p:nvSpPr>
        <p:spPr>
          <a:xfrm>
            <a:off x="5262292" y="5446712"/>
            <a:ext cx="2281508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ADEDD7-B1E6-1910-7622-11AB1FEA7374}"/>
              </a:ext>
            </a:extLst>
          </p:cNvPr>
          <p:cNvSpPr txBox="1"/>
          <p:nvPr/>
        </p:nvSpPr>
        <p:spPr>
          <a:xfrm>
            <a:off x="3962400" y="5725824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81CFFC-C6E6-03C8-ABD9-934A7AC016A4}"/>
              </a:ext>
            </a:extLst>
          </p:cNvPr>
          <p:cNvSpPr txBox="1"/>
          <p:nvPr/>
        </p:nvSpPr>
        <p:spPr>
          <a:xfrm>
            <a:off x="5308034" y="4847283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8" grpId="0"/>
      <p:bldP spid="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for a </a:t>
            </a:r>
            <a:r>
              <a:rPr lang="en-US" b="1" cap="none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40342"/>
            <a:ext cx="10972800" cy="2307858"/>
          </a:xfrm>
        </p:spPr>
        <p:txBody>
          <a:bodyPr>
            <a:normAutofit/>
          </a:bodyPr>
          <a:lstStyle/>
          <a:p>
            <a:r>
              <a:rPr lang="en-US" dirty="0"/>
              <a:t>This line of code </a:t>
            </a:r>
            <a:r>
              <a:rPr lang="en-US" b="1" dirty="0"/>
              <a:t>stores</a:t>
            </a:r>
            <a:r>
              <a:rPr lang="en-US" dirty="0"/>
              <a:t> the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b="1">
                <a:cs typeface="Courier New" pitchFamily="49" charset="0"/>
              </a:rPr>
              <a:t> </a:t>
            </a:r>
            <a:r>
              <a:rPr lang="en-US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"ESP Buzzz"</a:t>
            </a:r>
            <a:r>
              <a:rPr lang="en-US" b="1">
                <a:cs typeface="Courier New" pitchFamily="49" charset="0"/>
              </a:rPr>
              <a:t> </a:t>
            </a:r>
            <a:r>
              <a:rPr lang="en-US" dirty="0"/>
              <a:t>into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</a:p>
          <a:p>
            <a:r>
              <a:rPr lang="en-US" dirty="0"/>
              <a:t>We must use the double quotes so that Java knows we are talking about the </a:t>
            </a:r>
            <a:r>
              <a:rPr lang="en-US"/>
              <a:t>text </a:t>
            </a:r>
            <a:r>
              <a:rPr lang="en-US">
                <a:solidFill>
                  <a:srgbClr val="C00000"/>
                </a:solidFill>
              </a:rPr>
              <a:t>"</a:t>
            </a:r>
            <a:r>
              <a:rPr lang="en-US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ESP Buzzz"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3" y="1600200"/>
            <a:ext cx="9905998" cy="72548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32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3200" b="1" dirty="0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r>
              <a:rPr lang="en-US" sz="32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=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"ESP Buzzz"</a:t>
            </a:r>
            <a:r>
              <a:rPr lang="en-US" sz="32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sz="32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rot="10800000">
            <a:off x="5715000" y="5791200"/>
            <a:ext cx="762000" cy="1588"/>
          </a:xfrm>
          <a:prstGeom prst="straightConnector1">
            <a:avLst/>
          </a:prstGeom>
          <a:ln w="635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73428" y="5558136"/>
            <a:ext cx="29001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"ESP Buzzz"</a:t>
            </a:r>
            <a:endParaRPr lang="en-US" sz="3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DFCBE5-EB70-EF6E-9018-6F8AA34F4E4B}"/>
              </a:ext>
            </a:extLst>
          </p:cNvPr>
          <p:cNvSpPr/>
          <p:nvPr/>
        </p:nvSpPr>
        <p:spPr>
          <a:xfrm>
            <a:off x="2996424" y="5219700"/>
            <a:ext cx="2566176" cy="1143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"ESP Buzzz"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2ABFB3F-1A37-7437-8CEE-C847C75AA83F}"/>
              </a:ext>
            </a:extLst>
          </p:cNvPr>
          <p:cNvSpPr txBox="1"/>
          <p:nvPr/>
        </p:nvSpPr>
        <p:spPr>
          <a:xfrm>
            <a:off x="1600200" y="5498812"/>
            <a:ext cx="11721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chemeClr val="accent2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word</a:t>
            </a:r>
            <a:endParaRPr lang="en-US" sz="3200" b="1" dirty="0">
              <a:solidFill>
                <a:schemeClr val="accent2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A3E7E0D-B860-B71E-6091-F804CC83D703}"/>
              </a:ext>
            </a:extLst>
          </p:cNvPr>
          <p:cNvSpPr txBox="1"/>
          <p:nvPr/>
        </p:nvSpPr>
        <p:spPr>
          <a:xfrm>
            <a:off x="3169942" y="4620271"/>
            <a:ext cx="21595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3200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3200" b="1">
                <a:latin typeface="Courier New" pitchFamily="49" charset="0"/>
                <a:cs typeface="Courier New" pitchFamily="49" charset="0"/>
              </a:rPr>
              <a:t>)</a:t>
            </a:r>
            <a:endParaRPr lang="en-US" sz="32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5" grpId="0" animBg="1"/>
      <p:bldP spid="8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types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029773"/>
              </p:ext>
            </p:extLst>
          </p:nvPr>
        </p:nvGraphicFramePr>
        <p:xfrm>
          <a:off x="1141413" y="1371600"/>
          <a:ext cx="9905997" cy="5151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8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0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7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919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Kind</a:t>
                      </a:r>
                      <a:r>
                        <a:rPr lang="en-US" sz="2400" b="1" baseline="0" dirty="0"/>
                        <a:t> of values</a:t>
                      </a:r>
                      <a:endParaRPr lang="en-US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/>
                        <a:t>Sample Literals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Courier New" pitchFamily="49" charset="0"/>
                          <a:cs typeface="Courier New" pitchFamily="49" charset="0"/>
                        </a:rPr>
                        <a:t>int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Integers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-5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900031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double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Floating-point</a:t>
                      </a:r>
                    </a:p>
                    <a:p>
                      <a:pPr algn="ctr"/>
                      <a:r>
                        <a:rPr lang="en-US" sz="2400" dirty="0"/>
                        <a:t>Numbers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3.14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-0.6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6.02e23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879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>
                          <a:latin typeface="Courier New" pitchFamily="49" charset="0"/>
                          <a:cs typeface="Courier New" pitchFamily="49" charset="0"/>
                        </a:rPr>
                        <a:t>boolean</a:t>
                      </a:r>
                      <a:endParaRPr lang="en-US" sz="24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Boolean</a:t>
                      </a:r>
                      <a:r>
                        <a:rPr lang="en-US" sz="2400" baseline="0" dirty="0"/>
                        <a:t> values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true </a:t>
                      </a:r>
                    </a:p>
                    <a:p>
                      <a:pPr algn="ctr"/>
                      <a:r>
                        <a:rPr lang="en-US" sz="2000" b="1" dirty="0">
                          <a:latin typeface="Courier New" pitchFamily="49" charset="0"/>
                          <a:cs typeface="Courier New" pitchFamily="49" charset="0"/>
                        </a:rPr>
                        <a:t>false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398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char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Single characters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'A'</a:t>
                      </a:r>
                    </a:p>
                    <a:p>
                      <a:pPr algn="ctr"/>
                      <a:r>
                        <a:rPr lang="en-US" sz="2000" b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'4'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2000" b="1" dirty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'&amp;'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4227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latin typeface="Courier New" pitchFamily="49" charset="0"/>
                          <a:cs typeface="Courier New" pitchFamily="49" charset="0"/>
                        </a:rPr>
                        <a:t>String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Sequences</a:t>
                      </a:r>
                      <a:r>
                        <a:rPr lang="en-US" sz="2400" baseline="0" dirty="0"/>
                        <a:t> of</a:t>
                      </a:r>
                    </a:p>
                    <a:p>
                      <a:pPr algn="ctr"/>
                      <a:r>
                        <a:rPr lang="en-US" sz="2400" baseline="0" dirty="0"/>
                        <a:t>characters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"Innova</a:t>
                      </a:r>
                      <a:r>
                        <a:rPr lang="en-US" sz="2000" b="1" baseline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</a:t>
                      </a:r>
                      <a:endParaRPr lang="en-US" sz="2000" b="1" baseline="0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algn="ctr"/>
                      <a:r>
                        <a:rPr lang="en-US" sz="2000" b="1" baseline="0">
                          <a:solidFill>
                            <a:srgbClr val="C0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"Discraft"</a:t>
                      </a:r>
                      <a:endParaRPr lang="en-US" sz="2000" b="1" dirty="0">
                        <a:solidFill>
                          <a:srgbClr val="C00000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We've got output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output stuff, we just use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/>
              <a:t>What </a:t>
            </a:r>
            <a:r>
              <a:rPr lang="en-US" dirty="0"/>
              <a:t>about input?</a:t>
            </a:r>
          </a:p>
          <a:p>
            <a:r>
              <a:rPr lang="en-US" dirty="0"/>
              <a:t>Input is a little trickier</a:t>
            </a:r>
          </a:p>
          <a:p>
            <a:r>
              <a:rPr lang="en-US" dirty="0"/>
              <a:t>We need to create a new object of </a:t>
            </a:r>
            <a:r>
              <a:rPr lang="en-US"/>
              <a:t>type </a:t>
            </a:r>
            <a:r>
              <a:rPr lang="en-US" b="1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</a:p>
          <a:p>
            <a:pPr lvl="1"/>
            <a:r>
              <a:rPr lang="en-US" sz="3200"/>
              <a:t>We'll talk about what objects are later...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1219200" y="2286000"/>
            <a:ext cx="9828211" cy="914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System.out.</a:t>
            </a:r>
            <a:r>
              <a:rPr lang="en-US" sz="2400" b="1" err="1">
                <a:latin typeface="Courier New" pitchFamily="49" charset="0"/>
                <a:cs typeface="Courier New" pitchFamily="49" charset="0"/>
              </a:rPr>
              <a:t>println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b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"READY Day is September 24!"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);</a:t>
            </a:r>
            <a:endParaRPr lang="en-US" sz="24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400" b="1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b="1">
                <a:latin typeface="Courier New" pitchFamily="49" charset="0"/>
                <a:cs typeface="Courier New" pitchFamily="49" charset="0"/>
              </a:rPr>
              <a:t>(315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</a:t>
            </a:r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endParaRPr lang="en-US" b="1" cap="none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There are three parts to using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for input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Include the appropriate import statement so that your program knows what a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 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Create a specific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 with a name you choose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Use the object you create to read in data</a:t>
            </a:r>
          </a:p>
        </p:txBody>
      </p:sp>
    </p:spTree>
    <p:extLst>
      <p:ext uri="{BB962C8B-B14F-4D97-AF65-F5344CB8AC3E}">
        <p14:creationId xmlns:p14="http://schemas.microsoft.com/office/powerpoint/2010/main" val="351241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2B561-E3DC-F72F-B616-F9785B741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2342DB-E5E5-88CE-CC69-4C92571A81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136188" cy="5056794"/>
          </a:xfrm>
        </p:spPr>
        <p:txBody>
          <a:bodyPr>
            <a:normAutofit/>
          </a:bodyPr>
          <a:lstStyle/>
          <a:p>
            <a:r>
              <a:rPr lang="en-US"/>
              <a:t>Read Chapters 2 &amp; 3</a:t>
            </a:r>
          </a:p>
          <a:p>
            <a:r>
              <a:rPr lang="en-US"/>
              <a:t>Lab 1 debrief</a:t>
            </a:r>
          </a:p>
          <a:p>
            <a:pPr lvl="1"/>
            <a:r>
              <a:rPr lang="en-US"/>
              <a:t>How'd it go?</a:t>
            </a:r>
          </a:p>
          <a:p>
            <a:pPr lvl="1"/>
            <a:r>
              <a:rPr lang="en-US"/>
              <a:t>Grades will be emailed to you</a:t>
            </a:r>
          </a:p>
          <a:p>
            <a:pPr lvl="1"/>
            <a:endParaRPr lang="en-US"/>
          </a:p>
          <a:p>
            <a:r>
              <a:rPr lang="en-US"/>
              <a:t>Lab tomorrow is yours to work on Project 1</a:t>
            </a:r>
          </a:p>
          <a:p>
            <a:pPr lvl="1"/>
            <a:r>
              <a:rPr lang="en-US"/>
              <a:t>Questions about Project 1?</a:t>
            </a:r>
          </a:p>
          <a:p>
            <a:pPr lvl="1"/>
            <a:r>
              <a:rPr lang="en-US">
                <a:solidFill>
                  <a:schemeClr val="tx2">
                    <a:lumMod val="75000"/>
                  </a:schemeClr>
                </a:solidFill>
              </a:rPr>
              <a:t>I still expect you to attend even though there isn't an in-class lab</a:t>
            </a:r>
          </a:p>
        </p:txBody>
      </p:sp>
    </p:spTree>
    <p:extLst>
      <p:ext uri="{BB962C8B-B14F-4D97-AF65-F5344CB8AC3E}">
        <p14:creationId xmlns:p14="http://schemas.microsoft.com/office/powerpoint/2010/main" val="367282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Importing </a:t>
            </a:r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295400"/>
            <a:ext cx="9905998" cy="396240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Lots of people have written all kinds of useful Java code</a:t>
            </a:r>
          </a:p>
          <a:p>
            <a:r>
              <a:rPr lang="en-US"/>
              <a:t>Java allows us to </a:t>
            </a:r>
            <a:r>
              <a:rPr lang="en-US" b="1">
                <a:solidFill>
                  <a:schemeClr val="bg2"/>
                </a:solidFill>
              </a:rPr>
              <a:t>import</a:t>
            </a:r>
            <a:r>
              <a:rPr lang="en-US"/>
              <a:t> </a:t>
            </a:r>
            <a:r>
              <a:rPr lang="en-US" dirty="0"/>
              <a:t>that code</a:t>
            </a:r>
            <a:r>
              <a:rPr lang="en-US"/>
              <a:t>, so we </a:t>
            </a:r>
            <a:r>
              <a:rPr lang="en-US" dirty="0"/>
              <a:t>can use it to help solve our problems</a:t>
            </a:r>
          </a:p>
          <a:p>
            <a:r>
              <a:rPr lang="en-US" dirty="0"/>
              <a:t>To import code, you type </a:t>
            </a:r>
            <a:r>
              <a:rPr lang="en-US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dirty="0"/>
              <a:t> and then the name of the package or class</a:t>
            </a:r>
          </a:p>
          <a:p>
            <a:r>
              <a:rPr lang="en-US" dirty="0"/>
              <a:t>To import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, type the following at the top of your program (before </a:t>
            </a:r>
            <a:r>
              <a:rPr lang="en-US"/>
              <a:t>the line with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class</a:t>
            </a:r>
            <a:r>
              <a:rPr lang="en-US" dirty="0"/>
              <a:t>!)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5181600"/>
            <a:ext cx="9905998" cy="762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5237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</a:t>
            </a:r>
            <a:r>
              <a:rPr lang="en-US"/>
              <a:t>a </a:t>
            </a:r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/>
              <a:t> </a:t>
            </a:r>
            <a:r>
              <a:rPr lang="en-US" dirty="0"/>
              <a:t>object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295400"/>
            <a:ext cx="9905998" cy="518160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Once you have imported the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class, you have to create a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</a:t>
            </a:r>
          </a:p>
          <a:p>
            <a:r>
              <a:rPr lang="en-US" dirty="0"/>
              <a:t>To do so, declare </a:t>
            </a:r>
            <a:r>
              <a:rPr lang="en-US"/>
              <a:t>a reference variable </a:t>
            </a:r>
            <a:r>
              <a:rPr lang="en-US" dirty="0"/>
              <a:t>of type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, and use the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en-US" dirty="0"/>
              <a:t> keyword to create a new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with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dirty="0"/>
              <a:t> as a parameter like so:</a:t>
            </a:r>
          </a:p>
          <a:p>
            <a:endParaRPr lang="en-US" dirty="0"/>
          </a:p>
          <a:p>
            <a:endParaRPr lang="en-US" dirty="0"/>
          </a:p>
          <a:p>
            <a:r>
              <a:rPr lang="en-US"/>
              <a:t>You </a:t>
            </a:r>
            <a:r>
              <a:rPr lang="en-US" dirty="0"/>
              <a:t>can call it whatever you want, I chose to call it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in</a:t>
            </a:r>
            <a:endParaRPr lang="en-US" dirty="0"/>
          </a:p>
          <a:p>
            <a:r>
              <a:rPr lang="en-US" dirty="0"/>
              <a:t>Doesn't make any sense?  For now, that's okay.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2" y="4038600"/>
            <a:ext cx="9905999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 =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 </a:t>
            </a: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52229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/>
              <a:t>a </a:t>
            </a:r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/>
              <a:t> </a:t>
            </a:r>
            <a:r>
              <a:rPr lang="en-US" dirty="0"/>
              <a:t>object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1295401"/>
            <a:ext cx="9905998" cy="3810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Now </a:t>
            </a:r>
            <a:r>
              <a:rPr lang="en-US"/>
              <a:t>that we have a </a:t>
            </a:r>
            <a:r>
              <a:rPr lang="en-US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dirty="0"/>
              <a:t> object</a:t>
            </a:r>
            <a:r>
              <a:rPr lang="en-US"/>
              <a:t>, we </a:t>
            </a:r>
            <a:r>
              <a:rPr lang="en-US" dirty="0"/>
              <a:t>can use it to </a:t>
            </a:r>
            <a:r>
              <a:rPr lang="en-US"/>
              <a:t>read data</a:t>
            </a:r>
            <a:endParaRPr lang="en-US" dirty="0"/>
          </a:p>
          <a:p>
            <a:r>
              <a:rPr lang="en-US" dirty="0"/>
              <a:t>It has a method that will read in the next piece of data that user types in, but you have to know if that data is going to be 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, or a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</a:p>
          <a:p>
            <a:r>
              <a:rPr lang="en-US" dirty="0"/>
              <a:t>Let's say the user is going to input her age (an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) and you want to store it in 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variable called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years</a:t>
            </a:r>
          </a:p>
          <a:p>
            <a:r>
              <a:rPr lang="en-US" dirty="0"/>
              <a:t>We'll use the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nextInt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/>
              <a:t> method to do so: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3" y="5334000"/>
            <a:ext cx="9905998" cy="99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years;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years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17953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uiExpand="1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/>
              <a:t> </a:t>
            </a:r>
            <a:r>
              <a:rPr lang="en-US" dirty="0"/>
              <a:t>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solidFill>
                  <a:schemeClr val="accent5"/>
                </a:solidFill>
              </a:rPr>
              <a:t>Scanner</a:t>
            </a:r>
            <a:r>
              <a:rPr lang="en-US"/>
              <a:t> knows how to </a:t>
            </a:r>
            <a:r>
              <a:rPr lang="en-US" dirty="0"/>
              <a:t>a lot </a:t>
            </a:r>
            <a:r>
              <a:rPr lang="en-US"/>
              <a:t>of things (called </a:t>
            </a:r>
            <a:r>
              <a:rPr lang="en-US" b="1">
                <a:solidFill>
                  <a:schemeClr val="accent1">
                    <a:lumMod val="50000"/>
                  </a:schemeClr>
                </a:solidFill>
              </a:rPr>
              <a:t>methods</a:t>
            </a:r>
            <a:r>
              <a:rPr lang="en-US"/>
              <a:t>)</a:t>
            </a:r>
            <a:endParaRPr lang="en-US" dirty="0"/>
          </a:p>
          <a:p>
            <a:r>
              <a:rPr lang="en-US" dirty="0"/>
              <a:t>For now, we're only interested in three</a:t>
            </a:r>
          </a:p>
          <a:p>
            <a:r>
              <a:rPr lang="en-US" dirty="0"/>
              <a:t>These allow us to read the next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, the next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dirty="0"/>
              <a:t>, and the next 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dirty="0"/>
              <a:t>, respectively: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141412" y="4267200"/>
            <a:ext cx="9905999" cy="1905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in =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accent5"/>
                </a:solidFill>
                <a:latin typeface="Courier New" pitchFamily="49" charset="0"/>
                <a:cs typeface="Courier New" pitchFamily="49" charset="0"/>
              </a:rPr>
              <a:t>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number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radius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in.nextDouble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String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word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251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Putting it all together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141413" y="1295400"/>
            <a:ext cx="9905998" cy="4800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>
            <a:normAutofit fontScale="92500" lnSpcReduction="10000"/>
          </a:bodyPr>
          <a:lstStyle/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import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java.util.Scanner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class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Age {</a:t>
            </a:r>
          </a:p>
          <a:p>
            <a:pPr marL="438912" indent="-320040">
              <a:buClr>
                <a:schemeClr val="accent1"/>
              </a:buClr>
              <a:buSzPct val="80000"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public static void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main(String[]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Scanner in =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Scanner(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System.in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"What is your age?"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years;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years = 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in.nextInt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years = years * 2;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"Your age doubled is "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438912" indent="-320040">
              <a:buClr>
                <a:schemeClr val="accent1"/>
              </a:buClr>
              <a:buSzPct val="80000"/>
              <a:tabLst>
                <a:tab pos="685800" algn="l"/>
              </a:tabLst>
              <a:defRPr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(years);		</a:t>
            </a:r>
          </a:p>
          <a:p>
            <a:pPr marL="438912" indent="-320040">
              <a:buClr>
                <a:schemeClr val="accent1"/>
              </a:buClr>
              <a:buSzPct val="80000"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	}</a:t>
            </a:r>
          </a:p>
          <a:p>
            <a:pPr marL="438912" indent="-320040">
              <a:buClr>
                <a:schemeClr val="accent1"/>
              </a:buClr>
              <a:buSzPct val="80000"/>
            </a:pPr>
            <a:r>
              <a:rPr lang="en-US" sz="2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pPr marL="438912" indent="-320040">
              <a:buClr>
                <a:schemeClr val="accent1"/>
              </a:buClr>
              <a:buSzPct val="80000"/>
              <a:defRPr/>
            </a:pP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28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 Friday, we'll talk about</a:t>
            </a:r>
          </a:p>
          <a:p>
            <a:pPr lvl="1"/>
            <a:r>
              <a:rPr lang="en-US"/>
              <a:t>Mathematical operations and expressions</a:t>
            </a:r>
          </a:p>
        </p:txBody>
      </p:sp>
    </p:spTree>
    <p:extLst>
      <p:ext uri="{BB962C8B-B14F-4D97-AF65-F5344CB8AC3E}">
        <p14:creationId xmlns:p14="http://schemas.microsoft.com/office/powerpoint/2010/main" val="3413159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B80B7F-5E13-07C3-8309-C0C7ECFDA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66B48-39E6-913D-8C1D-A1962BDA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4F379-43EA-2015-49C9-53A0B4D123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/>
              <a:t>A Java source code file consists of a public class that has a name.</a:t>
            </a:r>
          </a:p>
          <a:p>
            <a:r>
              <a:rPr lang="en-US" sz="2800"/>
              <a:t>The contents of the class is contained within a pair of curly braces.</a:t>
            </a:r>
          </a:p>
          <a:p>
            <a:r>
              <a:rPr lang="en-US" sz="2800"/>
              <a:t>Any code contained within curly braces is called a </a:t>
            </a:r>
            <a:r>
              <a:rPr lang="en-US" sz="2800" b="1">
                <a:solidFill>
                  <a:schemeClr val="accent4"/>
                </a:solidFill>
              </a:rPr>
              <a:t>block</a:t>
            </a:r>
            <a:r>
              <a:rPr lang="en-US" sz="2800"/>
              <a:t>.</a:t>
            </a:r>
          </a:p>
          <a:p>
            <a:r>
              <a:rPr lang="en-US" sz="2800"/>
              <a:t>Every program must contain a class with a </a:t>
            </a:r>
            <a:r>
              <a:rPr lang="en-US" sz="2800" b="1">
                <a:solidFill>
                  <a:schemeClr val="accent3">
                    <a:lumMod val="50000"/>
                  </a:schemeClr>
                </a:solidFill>
              </a:rPr>
              <a:t>bootstrap method </a:t>
            </a:r>
            <a:r>
              <a:rPr lang="en-US" sz="2800"/>
              <a:t>called </a:t>
            </a:r>
            <a:r>
              <a:rPr lang="en-US" sz="2800" b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2800"/>
              <a:t>.</a:t>
            </a:r>
          </a:p>
          <a:p>
            <a:pPr>
              <a:tabLst>
                <a:tab pos="457200" algn="l"/>
              </a:tabLst>
            </a:pPr>
            <a:r>
              <a:rPr lang="en-US" sz="2800"/>
              <a:t>The signature for main is always</a:t>
            </a:r>
            <a:br>
              <a:rPr lang="en-US" sz="2800"/>
            </a:br>
            <a:r>
              <a:rPr lang="en-US" sz="2800"/>
              <a:t>	</a:t>
            </a:r>
            <a:r>
              <a:rPr lang="en-US" sz="2800" b="1">
                <a:solidFill>
                  <a:srgbClr val="92D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static void 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main (String[] args) {</a:t>
            </a:r>
          </a:p>
          <a:p>
            <a:pPr>
              <a:tabLst>
                <a:tab pos="457200" algn="l"/>
              </a:tabLst>
            </a:pPr>
            <a:r>
              <a:rPr lang="en-US" sz="2800"/>
              <a:t>Output is produced with </a:t>
            </a:r>
            <a:r>
              <a:rPr 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System.out.println()</a:t>
            </a:r>
            <a:r>
              <a:rPr lang="en-US" sz="2800"/>
              <a:t>.</a:t>
            </a:r>
            <a:endParaRPr lang="en-US" sz="28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23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E7EA9-F765-4764-A4EB-DC0462666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Representation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96868-E0D2-875F-5F1E-136F8AC5C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Before too long you will get to this topic in COMP 1500.</a:t>
            </a:r>
          </a:p>
          <a:p>
            <a:r>
              <a:rPr lang="en-US"/>
              <a:t>In a nutshell, there are two ways in which data on a computer is different from data in the real world.</a:t>
            </a:r>
          </a:p>
          <a:p>
            <a:pPr marL="914400" indent="-685800">
              <a:buFont typeface="+mj-lt"/>
              <a:buAutoNum type="arabicPeriod"/>
            </a:pPr>
            <a:r>
              <a:rPr lang="en-US"/>
              <a:t>Everything is encoded in a binary form.</a:t>
            </a:r>
          </a:p>
          <a:p>
            <a:pPr indent="0">
              <a:buNone/>
            </a:pPr>
            <a:r>
              <a:rPr lang="en-US"/>
              <a:t>	numbers, text, images, audio, video, etc.</a:t>
            </a:r>
          </a:p>
          <a:p>
            <a:pPr marL="914400" indent="-685800">
              <a:buFont typeface="+mj-lt"/>
              <a:buAutoNum type="arabicPeriod" startAt="2"/>
            </a:pPr>
            <a:r>
              <a:rPr lang="en-US"/>
              <a:t>Data takes up space, and space is limited.</a:t>
            </a:r>
          </a:p>
          <a:p>
            <a:pPr indent="0">
              <a:buNone/>
            </a:pPr>
            <a:r>
              <a:rPr lang="en-US"/>
              <a:t>	Both RAM and the file system are finite resources.</a:t>
            </a:r>
          </a:p>
        </p:txBody>
      </p:sp>
    </p:spTree>
    <p:extLst>
      <p:ext uri="{BB962C8B-B14F-4D97-AF65-F5344CB8AC3E}">
        <p14:creationId xmlns:p14="http://schemas.microsoft.com/office/powerpoint/2010/main" val="32832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D5278-7D7B-9ABC-562A-19B7F847E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Primitive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B254B-B55B-A895-D273-917903BC49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312256"/>
            <a:ext cx="10288588" cy="5056794"/>
          </a:xfrm>
        </p:spPr>
        <p:txBody>
          <a:bodyPr/>
          <a:lstStyle/>
          <a:p>
            <a:r>
              <a:rPr lang="en-US"/>
              <a:t>There are eight data types that are built into Java.</a:t>
            </a:r>
          </a:p>
          <a:p>
            <a:r>
              <a:rPr lang="en-US"/>
              <a:t>Of those, only four will be important in this class.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/>
              <a:t> 		Integers: positive &amp; negative whole numbers &amp; zero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double</a:t>
            </a:r>
            <a:r>
              <a:rPr lang="en-US"/>
              <a:t> 	Rational numbers: on the real number line</a:t>
            </a:r>
            <a:br>
              <a:rPr lang="en-US"/>
            </a:br>
            <a:r>
              <a:rPr lang="en-US"/>
              <a:t>			(with finite representation)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/>
              <a:t> 	Boolean values: true, false</a:t>
            </a:r>
          </a:p>
          <a:p>
            <a:pPr lvl="1">
              <a:lnSpc>
                <a:spcPct val="100000"/>
              </a:lnSpc>
            </a:pP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char</a:t>
            </a:r>
            <a:r>
              <a:rPr lang="en-US"/>
              <a:t> 		Single characters: encompassing a wide range of</a:t>
            </a:r>
            <a:br>
              <a:rPr lang="en-US"/>
            </a:br>
            <a:r>
              <a:rPr lang="en-US"/>
              <a:t>			human language characters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3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98248-D17E-31B1-FF3F-F4252C8C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58E3E-3CCB-DF38-4F1C-A05E89303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 addition, we will use the 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/>
              <a:t> data type.</a:t>
            </a:r>
          </a:p>
          <a:p>
            <a:r>
              <a:rPr lang="en-US"/>
              <a:t>Strings are built into the Java language, but for reasons that will be made clear later, they are not primitive.</a:t>
            </a:r>
          </a:p>
          <a:p>
            <a:r>
              <a:rPr lang="en-US"/>
              <a:t>A string is a sequence of characters of any finite length.</a:t>
            </a:r>
          </a:p>
          <a:p>
            <a:r>
              <a:rPr lang="en-US"/>
              <a:t>As you've seen string literals are delimited by double quotation marks.</a:t>
            </a:r>
          </a:p>
        </p:txBody>
      </p:sp>
    </p:spTree>
    <p:extLst>
      <p:ext uri="{BB962C8B-B14F-4D97-AF65-F5344CB8AC3E}">
        <p14:creationId xmlns:p14="http://schemas.microsoft.com/office/powerpoint/2010/main" val="157933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</a:t>
            </a:r>
            <a:r>
              <a:rPr lang="en-US" b="1" cap="none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/>
              <a:t> </a:t>
            </a:r>
            <a:r>
              <a:rPr lang="en-US" dirty="0"/>
              <a:t>type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I just said, the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type is used to store </a:t>
            </a:r>
            <a:r>
              <a:rPr lang="en-US"/>
              <a:t>integers Examples</a:t>
            </a:r>
            <a:r>
              <a:rPr lang="en-US" dirty="0"/>
              <a:t>:</a:t>
            </a:r>
          </a:p>
          <a:p>
            <a:pPr marL="914400" lvl="1" indent="-457200"/>
            <a:r>
              <a:rPr lang="en-US" dirty="0"/>
              <a:t>54</a:t>
            </a:r>
          </a:p>
          <a:p>
            <a:pPr marL="914400" lvl="1" indent="-457200"/>
            <a:r>
              <a:rPr lang="en-US"/>
              <a:t>–893992</a:t>
            </a:r>
            <a:endParaRPr lang="en-US" dirty="0"/>
          </a:p>
          <a:p>
            <a:pPr marL="914400" lvl="1" indent="-457200"/>
            <a:r>
              <a:rPr lang="en-US" dirty="0"/>
              <a:t>0</a:t>
            </a:r>
          </a:p>
          <a:p>
            <a:r>
              <a:rPr lang="en-US"/>
              <a:t> 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/>
              <a:t> values take </a:t>
            </a:r>
            <a:r>
              <a:rPr lang="en-US" dirty="0"/>
              <a:t>up 4 bytes </a:t>
            </a:r>
            <a:r>
              <a:rPr lang="en-US"/>
              <a:t>of memory, </a:t>
            </a:r>
            <a:r>
              <a:rPr lang="en-US" dirty="0"/>
              <a:t>which is </a:t>
            </a:r>
            <a:r>
              <a:rPr lang="en-US"/>
              <a:t>32 bits</a:t>
            </a:r>
          </a:p>
          <a:p>
            <a:r>
              <a:rPr lang="en-US"/>
              <a:t>For this reason there are only 2</a:t>
            </a:r>
            <a:r>
              <a:rPr lang="en-US" baseline="30000"/>
              <a:t>32</a:t>
            </a:r>
            <a:r>
              <a:rPr lang="en-US"/>
              <a:t> possible int values that we can represent in Java.</a:t>
            </a:r>
            <a:endParaRPr lang="en-US" dirty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of the </a:t>
            </a:r>
            <a:r>
              <a:rPr lang="en-US" b="1" cap="none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32 bits, an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/>
              <a:t> can hold integers from </a:t>
            </a:r>
            <a:r>
              <a:rPr lang="en-US"/>
              <a:t>about </a:t>
            </a:r>
            <a:br>
              <a:rPr lang="en-US"/>
            </a:br>
            <a:r>
              <a:rPr lang="en-US"/>
              <a:t>–2 billion </a:t>
            </a:r>
            <a:r>
              <a:rPr lang="en-US" dirty="0"/>
              <a:t>up to 2 billion</a:t>
            </a:r>
          </a:p>
          <a:p>
            <a:r>
              <a:rPr lang="en-US"/>
              <a:t>The </a:t>
            </a:r>
            <a:r>
              <a:rPr lang="en-US" dirty="0"/>
              <a:t>actual maximum value is</a:t>
            </a:r>
            <a:r>
              <a:rPr lang="en-US"/>
              <a:t>: 2,147,483,647</a:t>
            </a:r>
          </a:p>
          <a:p>
            <a:r>
              <a:rPr lang="en-US"/>
              <a:t>The actual minimum value is: –2,147,483,648</a:t>
            </a:r>
          </a:p>
          <a:p>
            <a:r>
              <a:rPr lang="en-US"/>
              <a:t>Why are these different in magnitude?</a:t>
            </a:r>
          </a:p>
          <a:p>
            <a:pPr lvl="1"/>
            <a:r>
              <a:rPr lang="en-US"/>
              <a:t>We need to represent 0, and there are an even number of representations available.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38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Radar">
  <a:themeElements>
    <a:clrScheme name="Radar 1">
      <a:dk1>
        <a:srgbClr val="000000"/>
      </a:dk1>
      <a:lt1>
        <a:srgbClr val="EAEAEA"/>
      </a:lt1>
      <a:dk2>
        <a:srgbClr val="000066"/>
      </a:dk2>
      <a:lt2>
        <a:srgbClr val="FFFFFF"/>
      </a:lt2>
      <a:accent1>
        <a:srgbClr val="003399"/>
      </a:accent1>
      <a:accent2>
        <a:srgbClr val="99CCFF"/>
      </a:accent2>
      <a:accent3>
        <a:srgbClr val="AAAAB8"/>
      </a:accent3>
      <a:accent4>
        <a:srgbClr val="C8C8C8"/>
      </a:accent4>
      <a:accent5>
        <a:srgbClr val="AAADCA"/>
      </a:accent5>
      <a:accent6>
        <a:srgbClr val="8AB9E7"/>
      </a:accent6>
      <a:hlink>
        <a:srgbClr val="CC9900"/>
      </a:hlink>
      <a:folHlink>
        <a:srgbClr val="996600"/>
      </a:folHlink>
    </a:clrScheme>
    <a:fontScheme name="Radar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Radar 1">
        <a:dk1>
          <a:srgbClr val="000000"/>
        </a:dk1>
        <a:lt1>
          <a:srgbClr val="EAEAEA"/>
        </a:lt1>
        <a:dk2>
          <a:srgbClr val="000066"/>
        </a:dk2>
        <a:lt2>
          <a:srgbClr val="FFFFFF"/>
        </a:lt2>
        <a:accent1>
          <a:srgbClr val="003399"/>
        </a:accent1>
        <a:accent2>
          <a:srgbClr val="99CCFF"/>
        </a:accent2>
        <a:accent3>
          <a:srgbClr val="AAAAB8"/>
        </a:accent3>
        <a:accent4>
          <a:srgbClr val="C8C8C8"/>
        </a:accent4>
        <a:accent5>
          <a:srgbClr val="AAADCA"/>
        </a:accent5>
        <a:accent6>
          <a:srgbClr val="8AB9E7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2">
        <a:dk1>
          <a:srgbClr val="666699"/>
        </a:dk1>
        <a:lt1>
          <a:srgbClr val="CCCCFF"/>
        </a:lt1>
        <a:dk2>
          <a:srgbClr val="000040"/>
        </a:dk2>
        <a:lt2>
          <a:srgbClr val="A4A4C2"/>
        </a:lt2>
        <a:accent1>
          <a:srgbClr val="003399"/>
        </a:accent1>
        <a:accent2>
          <a:srgbClr val="0099FF"/>
        </a:accent2>
        <a:accent3>
          <a:srgbClr val="E2E2FF"/>
        </a:accent3>
        <a:accent4>
          <a:srgbClr val="565682"/>
        </a:accent4>
        <a:accent5>
          <a:srgbClr val="AAADCA"/>
        </a:accent5>
        <a:accent6>
          <a:srgbClr val="008AE7"/>
        </a:accent6>
        <a:hlink>
          <a:srgbClr val="B68600"/>
        </a:hlink>
        <a:folHlink>
          <a:srgbClr val="8A5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3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777777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BDBDBD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ar 4">
        <a:dk1>
          <a:srgbClr val="333333"/>
        </a:dk1>
        <a:lt1>
          <a:srgbClr val="FFFF66"/>
        </a:lt1>
        <a:dk2>
          <a:srgbClr val="000000"/>
        </a:dk2>
        <a:lt2>
          <a:srgbClr val="CC3300"/>
        </a:lt2>
        <a:accent1>
          <a:srgbClr val="5F5F5F"/>
        </a:accent1>
        <a:accent2>
          <a:srgbClr val="3399FF"/>
        </a:accent2>
        <a:accent3>
          <a:srgbClr val="AAAAAA"/>
        </a:accent3>
        <a:accent4>
          <a:srgbClr val="DADA56"/>
        </a:accent4>
        <a:accent5>
          <a:srgbClr val="B6B6B6"/>
        </a:accent5>
        <a:accent6>
          <a:srgbClr val="2D8AE7"/>
        </a:accent6>
        <a:hlink>
          <a:srgbClr val="008000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ar 5">
        <a:dk1>
          <a:srgbClr val="003300"/>
        </a:dk1>
        <a:lt1>
          <a:srgbClr val="FFFFCC"/>
        </a:lt1>
        <a:dk2>
          <a:srgbClr val="006600"/>
        </a:dk2>
        <a:lt2>
          <a:srgbClr val="FFFF00"/>
        </a:lt2>
        <a:accent1>
          <a:srgbClr val="008000"/>
        </a:accent1>
        <a:accent2>
          <a:srgbClr val="3399FF"/>
        </a:accent2>
        <a:accent3>
          <a:srgbClr val="AAB8AA"/>
        </a:accent3>
        <a:accent4>
          <a:srgbClr val="DADAAE"/>
        </a:accent4>
        <a:accent5>
          <a:srgbClr val="AAC0AA"/>
        </a:accent5>
        <a:accent6>
          <a:srgbClr val="2D8AE7"/>
        </a:accent6>
        <a:hlink>
          <a:srgbClr val="6666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1869</TotalTime>
  <Words>1946</Words>
  <Application>Microsoft Office PowerPoint</Application>
  <PresentationFormat>Widescreen</PresentationFormat>
  <Paragraphs>282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35</vt:i4>
      </vt:variant>
    </vt:vector>
  </HeadingPairs>
  <TitlesOfParts>
    <vt:vector size="42" baseType="lpstr">
      <vt:lpstr>Arial</vt:lpstr>
      <vt:lpstr>Book Antiqua</vt:lpstr>
      <vt:lpstr>Courier New</vt:lpstr>
      <vt:lpstr>Times New Roman</vt:lpstr>
      <vt:lpstr>Tw Cen MT</vt:lpstr>
      <vt:lpstr>Circuit</vt:lpstr>
      <vt:lpstr>Radar</vt:lpstr>
      <vt:lpstr>COMP 1600 Introduction to Programming</vt:lpstr>
      <vt:lpstr>The purpose of computing is insight, not numbers.</vt:lpstr>
      <vt:lpstr>Alerts</vt:lpstr>
      <vt:lpstr>Review</vt:lpstr>
      <vt:lpstr>Data Representation</vt:lpstr>
      <vt:lpstr>Primitive types</vt:lpstr>
      <vt:lpstr>Strings</vt:lpstr>
      <vt:lpstr>The int type</vt:lpstr>
      <vt:lpstr>Range of the int type</vt:lpstr>
      <vt:lpstr>Overflow and underflow</vt:lpstr>
      <vt:lpstr>Variables</vt:lpstr>
      <vt:lpstr>Storage for an int</vt:lpstr>
      <vt:lpstr>Setting the value of a variable</vt:lpstr>
      <vt:lpstr>Changing the value of a variable</vt:lpstr>
      <vt:lpstr>The double type</vt:lpstr>
      <vt:lpstr>Storage for a double</vt:lpstr>
      <vt:lpstr>Assignment for a double</vt:lpstr>
      <vt:lpstr>The boolean type</vt:lpstr>
      <vt:lpstr>Storage for a boolean</vt:lpstr>
      <vt:lpstr>Assignment for a boolean</vt:lpstr>
      <vt:lpstr>The char type</vt:lpstr>
      <vt:lpstr>Storage for a char</vt:lpstr>
      <vt:lpstr>Assignment for a char</vt:lpstr>
      <vt:lpstr>The String type</vt:lpstr>
      <vt:lpstr>Storage for a String</vt:lpstr>
      <vt:lpstr>Assignment for a String</vt:lpstr>
      <vt:lpstr>Summary of types</vt:lpstr>
      <vt:lpstr>We've got output</vt:lpstr>
      <vt:lpstr>Using Scanner</vt:lpstr>
      <vt:lpstr>Importing Scanner</vt:lpstr>
      <vt:lpstr>Creating a Scanner object</vt:lpstr>
      <vt:lpstr>Using a Scanner object</vt:lpstr>
      <vt:lpstr>Scanner methods</vt:lpstr>
      <vt:lpstr>Putting it all together</vt:lpstr>
      <vt:lpstr>Next time…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really hate this darn machine; I wish that they would sell it. It won’t do what I want it to, but only what I tell it.</dc:title>
  <dc:creator>David J. Stucki</dc:creator>
  <cp:lastModifiedBy>Stucki, David</cp:lastModifiedBy>
  <cp:revision>34</cp:revision>
  <dcterms:created xsi:type="dcterms:W3CDTF">2001-05-01T04:07:56Z</dcterms:created>
  <dcterms:modified xsi:type="dcterms:W3CDTF">2025-08-27T03:13:27Z</dcterms:modified>
</cp:coreProperties>
</file>