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  <p:sldMasterId id="2147483708" r:id="rId2"/>
  </p:sldMasterIdLst>
  <p:notesMasterIdLst>
    <p:notesMasterId r:id="rId18"/>
  </p:notesMasterIdLst>
  <p:sldIdLst>
    <p:sldId id="258" r:id="rId3"/>
    <p:sldId id="389" r:id="rId4"/>
    <p:sldId id="260" r:id="rId5"/>
    <p:sldId id="362" r:id="rId6"/>
    <p:sldId id="339" r:id="rId7"/>
    <p:sldId id="396" r:id="rId8"/>
    <p:sldId id="343" r:id="rId9"/>
    <p:sldId id="344" r:id="rId10"/>
    <p:sldId id="390" r:id="rId11"/>
    <p:sldId id="391" r:id="rId12"/>
    <p:sldId id="392" r:id="rId13"/>
    <p:sldId id="393" r:id="rId14"/>
    <p:sldId id="394" r:id="rId15"/>
    <p:sldId id="395" r:id="rId16"/>
    <p:sldId id="34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C5BC7B-BB0E-4E50-BAD1-E4D0A67FBCAA}" type="doc">
      <dgm:prSet loTypeId="urn:microsoft.com/office/officeart/2005/8/layout/process1" loCatId="process" qsTypeId="urn:microsoft.com/office/officeart/2005/8/quickstyle/simple4" qsCatId="simple" csTypeId="urn:microsoft.com/office/officeart/2005/8/colors/colorful1#4" csCatId="colorful" phldr="1"/>
      <dgm:spPr/>
    </dgm:pt>
    <dgm:pt modelId="{4E560619-077A-4BAC-A499-62D0C89D8F92}">
      <dgm:prSet phldrT="[Text]"/>
      <dgm:spPr/>
      <dgm:t>
        <a:bodyPr/>
        <a:lstStyle/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Computer!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Solve a problem;</a:t>
          </a:r>
        </a:p>
      </dgm:t>
    </dgm:pt>
    <dgm:pt modelId="{1599318D-3623-4B0F-B294-D4D2B6250DE8}" type="parTrans" cxnId="{EEE38B4D-8B40-4F4D-87AC-69EF151E6D3C}">
      <dgm:prSet/>
      <dgm:spPr/>
      <dgm:t>
        <a:bodyPr/>
        <a:lstStyle/>
        <a:p>
          <a:endParaRPr lang="en-US"/>
        </a:p>
      </dgm:t>
    </dgm:pt>
    <dgm:pt modelId="{EAC53E44-0F80-4B5E-B34A-2693969834BC}" type="sibTrans" cxnId="{EEE38B4D-8B40-4F4D-87AC-69EF151E6D3C}">
      <dgm:prSet custT="1"/>
      <dgm:spPr/>
      <dgm:t>
        <a:bodyPr/>
        <a:lstStyle/>
        <a:p>
          <a:r>
            <a:rPr lang="en-US" sz="2400" b="1"/>
            <a:t>Compile</a:t>
          </a:r>
          <a:endParaRPr lang="en-US" sz="2400" b="1" dirty="0"/>
        </a:p>
      </dgm:t>
    </dgm:pt>
    <dgm:pt modelId="{CE25F2D5-7758-453C-844C-6B9C8D97641F}">
      <dgm:prSet phldrT="[Text]"/>
      <dgm:spPr/>
      <dgm:t>
        <a:bodyPr/>
        <a:lstStyle/>
        <a:p>
          <a:r>
            <a:rPr lang="en-US" b="1" dirty="0"/>
            <a:t>010101010</a:t>
          </a:r>
        </a:p>
        <a:p>
          <a:r>
            <a:rPr lang="en-US" b="1" dirty="0"/>
            <a:t>010100101</a:t>
          </a:r>
        </a:p>
        <a:p>
          <a:r>
            <a:rPr lang="en-US" b="1" dirty="0"/>
            <a:t>001110010</a:t>
          </a:r>
        </a:p>
      </dgm:t>
    </dgm:pt>
    <dgm:pt modelId="{3AE661C2-3003-4350-9C6C-6AD3226299FF}" type="parTrans" cxnId="{B2867205-AB19-4402-B97A-F1BD46922DBD}">
      <dgm:prSet/>
      <dgm:spPr/>
      <dgm:t>
        <a:bodyPr/>
        <a:lstStyle/>
        <a:p>
          <a:endParaRPr lang="en-US"/>
        </a:p>
      </dgm:t>
    </dgm:pt>
    <dgm:pt modelId="{6BC1CDD0-87F2-4EF0-B3F0-79D76D305CCA}" type="sibTrans" cxnId="{B2867205-AB19-4402-B97A-F1BD46922DBD}">
      <dgm:prSet custT="1"/>
      <dgm:spPr/>
      <dgm:t>
        <a:bodyPr/>
        <a:lstStyle/>
        <a:p>
          <a:r>
            <a:rPr lang="en-US" sz="2400" b="1"/>
            <a:t>Execute</a:t>
          </a:r>
          <a:endParaRPr lang="en-US" sz="2400" b="1" dirty="0"/>
        </a:p>
      </dgm:t>
    </dgm:pt>
    <dgm:pt modelId="{C2EE6D37-640B-4C2F-BC49-371F65BD8482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943574DD-FDE3-4B94-8E55-E5B2AD5C73AC}" type="sibTrans" cxnId="{FE9D8988-0562-44F5-B184-3265133BC79D}">
      <dgm:prSet/>
      <dgm:spPr/>
      <dgm:t>
        <a:bodyPr/>
        <a:lstStyle/>
        <a:p>
          <a:endParaRPr lang="en-US"/>
        </a:p>
      </dgm:t>
    </dgm:pt>
    <dgm:pt modelId="{995DC35F-6004-4C88-B840-30B31F53CD22}" type="parTrans" cxnId="{FE9D8988-0562-44F5-B184-3265133BC79D}">
      <dgm:prSet/>
      <dgm:spPr/>
      <dgm:t>
        <a:bodyPr/>
        <a:lstStyle/>
        <a:p>
          <a:endParaRPr lang="en-US"/>
        </a:p>
      </dgm:t>
    </dgm:pt>
    <dgm:pt modelId="{CBC83E54-DBBB-41C1-9DCC-560CF71E5960}" type="pres">
      <dgm:prSet presAssocID="{E8C5BC7B-BB0E-4E50-BAD1-E4D0A67FBCAA}" presName="Name0" presStyleCnt="0">
        <dgm:presLayoutVars>
          <dgm:dir/>
          <dgm:resizeHandles val="exact"/>
        </dgm:presLayoutVars>
      </dgm:prSet>
      <dgm:spPr/>
    </dgm:pt>
    <dgm:pt modelId="{A922727F-0627-4757-89A9-C09D72809815}" type="pres">
      <dgm:prSet presAssocID="{4E560619-077A-4BAC-A499-62D0C89D8F92}" presName="node" presStyleLbl="node1" presStyleIdx="0" presStyleCnt="3" custScaleX="31645" custScaleY="67593" custLinFactNeighborX="-836" custLinFactNeighborY="-790">
        <dgm:presLayoutVars>
          <dgm:bulletEnabled val="1"/>
        </dgm:presLayoutVars>
      </dgm:prSet>
      <dgm:spPr>
        <a:prstGeom prst="foldedCorner">
          <a:avLst/>
        </a:prstGeom>
      </dgm:spPr>
    </dgm:pt>
    <dgm:pt modelId="{D034ECD2-3384-4A57-A63F-F419E6F76D94}" type="pres">
      <dgm:prSet presAssocID="{EAC53E44-0F80-4B5E-B34A-2693969834BC}" presName="sibTrans" presStyleLbl="sibTrans2D1" presStyleIdx="0" presStyleCnt="2" custScaleX="156486"/>
      <dgm:spPr/>
    </dgm:pt>
    <dgm:pt modelId="{836EF825-4AA3-41C2-BFF2-691CFC13047C}" type="pres">
      <dgm:prSet presAssocID="{EAC53E44-0F80-4B5E-B34A-2693969834BC}" presName="connectorText" presStyleLbl="sibTrans2D1" presStyleIdx="0" presStyleCnt="2"/>
      <dgm:spPr/>
    </dgm:pt>
    <dgm:pt modelId="{99C14D06-AF25-41A8-A5C5-4087D5102704}" type="pres">
      <dgm:prSet presAssocID="{CE25F2D5-7758-453C-844C-6B9C8D97641F}" presName="node" presStyleLbl="node1" presStyleIdx="1" presStyleCnt="3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688A35B7-071E-4B63-9BED-8128753AF461}" type="pres">
      <dgm:prSet presAssocID="{6BC1CDD0-87F2-4EF0-B3F0-79D76D305CCA}" presName="sibTrans" presStyleLbl="sibTrans2D1" presStyleIdx="1" presStyleCnt="2" custScaleX="156486"/>
      <dgm:spPr/>
    </dgm:pt>
    <dgm:pt modelId="{B70D655E-018A-4BE1-AE78-CBC962DA2095}" type="pres">
      <dgm:prSet presAssocID="{6BC1CDD0-87F2-4EF0-B3F0-79D76D305CCA}" presName="connectorText" presStyleLbl="sibTrans2D1" presStyleIdx="1" presStyleCnt="2"/>
      <dgm:spPr/>
    </dgm:pt>
    <dgm:pt modelId="{F84BCF20-45AB-4777-9097-04339B56F95E}" type="pres">
      <dgm:prSet presAssocID="{C2EE6D37-640B-4C2F-BC49-371F65BD8482}" presName="node" presStyleLbl="node1" presStyleIdx="2" presStyleCnt="3" custScaleX="31645" custScaleY="5211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2867205-AB19-4402-B97A-F1BD46922DBD}" srcId="{E8C5BC7B-BB0E-4E50-BAD1-E4D0A67FBCAA}" destId="{CE25F2D5-7758-453C-844C-6B9C8D97641F}" srcOrd="1" destOrd="0" parTransId="{3AE661C2-3003-4350-9C6C-6AD3226299FF}" sibTransId="{6BC1CDD0-87F2-4EF0-B3F0-79D76D305CCA}"/>
    <dgm:cxn modelId="{9A6E8324-5F42-4EAD-BC5D-D1ED85E51772}" type="presOf" srcId="{E8C5BC7B-BB0E-4E50-BAD1-E4D0A67FBCAA}" destId="{CBC83E54-DBBB-41C1-9DCC-560CF71E5960}" srcOrd="0" destOrd="0" presId="urn:microsoft.com/office/officeart/2005/8/layout/process1"/>
    <dgm:cxn modelId="{0446A66B-E409-488D-8A86-3123545696A7}" type="presOf" srcId="{6BC1CDD0-87F2-4EF0-B3F0-79D76D305CCA}" destId="{688A35B7-071E-4B63-9BED-8128753AF461}" srcOrd="0" destOrd="0" presId="urn:microsoft.com/office/officeart/2005/8/layout/process1"/>
    <dgm:cxn modelId="{EEE38B4D-8B40-4F4D-87AC-69EF151E6D3C}" srcId="{E8C5BC7B-BB0E-4E50-BAD1-E4D0A67FBCAA}" destId="{4E560619-077A-4BAC-A499-62D0C89D8F92}" srcOrd="0" destOrd="0" parTransId="{1599318D-3623-4B0F-B294-D4D2B6250DE8}" sibTransId="{EAC53E44-0F80-4B5E-B34A-2693969834BC}"/>
    <dgm:cxn modelId="{CEBC2D76-905B-4C25-9CE1-448F3CFC76C2}" type="presOf" srcId="{EAC53E44-0F80-4B5E-B34A-2693969834BC}" destId="{D034ECD2-3384-4A57-A63F-F419E6F76D94}" srcOrd="0" destOrd="0" presId="urn:microsoft.com/office/officeart/2005/8/layout/process1"/>
    <dgm:cxn modelId="{FE9D8988-0562-44F5-B184-3265133BC79D}" srcId="{E8C5BC7B-BB0E-4E50-BAD1-E4D0A67FBCAA}" destId="{C2EE6D37-640B-4C2F-BC49-371F65BD8482}" srcOrd="2" destOrd="0" parTransId="{995DC35F-6004-4C88-B840-30B31F53CD22}" sibTransId="{943574DD-FDE3-4B94-8E55-E5B2AD5C73AC}"/>
    <dgm:cxn modelId="{F5298E92-B545-41F2-A9B3-2EC5881E60ED}" type="presOf" srcId="{C2EE6D37-640B-4C2F-BC49-371F65BD8482}" destId="{F84BCF20-45AB-4777-9097-04339B56F95E}" srcOrd="0" destOrd="0" presId="urn:microsoft.com/office/officeart/2005/8/layout/process1"/>
    <dgm:cxn modelId="{58872C99-CE63-430E-B4C6-10EA5E9EC4D0}" type="presOf" srcId="{6BC1CDD0-87F2-4EF0-B3F0-79D76D305CCA}" destId="{B70D655E-018A-4BE1-AE78-CBC962DA2095}" srcOrd="1" destOrd="0" presId="urn:microsoft.com/office/officeart/2005/8/layout/process1"/>
    <dgm:cxn modelId="{613CAAB4-AB02-4422-971A-1CD94C8AF1D7}" type="presOf" srcId="{CE25F2D5-7758-453C-844C-6B9C8D97641F}" destId="{99C14D06-AF25-41A8-A5C5-4087D5102704}" srcOrd="0" destOrd="0" presId="urn:microsoft.com/office/officeart/2005/8/layout/process1"/>
    <dgm:cxn modelId="{03736ABE-5256-468D-896C-7AC209D506B5}" type="presOf" srcId="{EAC53E44-0F80-4B5E-B34A-2693969834BC}" destId="{836EF825-4AA3-41C2-BFF2-691CFC13047C}" srcOrd="1" destOrd="0" presId="urn:microsoft.com/office/officeart/2005/8/layout/process1"/>
    <dgm:cxn modelId="{D3B9B9FE-FA64-4F30-B58B-FDBB2365ACEB}" type="presOf" srcId="{4E560619-077A-4BAC-A499-62D0C89D8F92}" destId="{A922727F-0627-4757-89A9-C09D72809815}" srcOrd="0" destOrd="0" presId="urn:microsoft.com/office/officeart/2005/8/layout/process1"/>
    <dgm:cxn modelId="{A59F771C-4370-49A2-AD62-7AB74E7EF6BA}" type="presParOf" srcId="{CBC83E54-DBBB-41C1-9DCC-560CF71E5960}" destId="{A922727F-0627-4757-89A9-C09D72809815}" srcOrd="0" destOrd="0" presId="urn:microsoft.com/office/officeart/2005/8/layout/process1"/>
    <dgm:cxn modelId="{10330E26-4502-4C32-883D-1A936CB968B1}" type="presParOf" srcId="{CBC83E54-DBBB-41C1-9DCC-560CF71E5960}" destId="{D034ECD2-3384-4A57-A63F-F419E6F76D94}" srcOrd="1" destOrd="0" presId="urn:microsoft.com/office/officeart/2005/8/layout/process1"/>
    <dgm:cxn modelId="{FF494353-2B3C-4C0C-9185-F24BA2F12B74}" type="presParOf" srcId="{D034ECD2-3384-4A57-A63F-F419E6F76D94}" destId="{836EF825-4AA3-41C2-BFF2-691CFC13047C}" srcOrd="0" destOrd="0" presId="urn:microsoft.com/office/officeart/2005/8/layout/process1"/>
    <dgm:cxn modelId="{6EDE7086-A290-4D80-9E53-5125CC257A5D}" type="presParOf" srcId="{CBC83E54-DBBB-41C1-9DCC-560CF71E5960}" destId="{99C14D06-AF25-41A8-A5C5-4087D5102704}" srcOrd="2" destOrd="0" presId="urn:microsoft.com/office/officeart/2005/8/layout/process1"/>
    <dgm:cxn modelId="{EC7EF793-C956-4144-99EB-917DDCCECEF9}" type="presParOf" srcId="{CBC83E54-DBBB-41C1-9DCC-560CF71E5960}" destId="{688A35B7-071E-4B63-9BED-8128753AF461}" srcOrd="3" destOrd="0" presId="urn:microsoft.com/office/officeart/2005/8/layout/process1"/>
    <dgm:cxn modelId="{48FE64A5-0168-4E45-BADD-F75F93F9F295}" type="presParOf" srcId="{688A35B7-071E-4B63-9BED-8128753AF461}" destId="{B70D655E-018A-4BE1-AE78-CBC962DA2095}" srcOrd="0" destOrd="0" presId="urn:microsoft.com/office/officeart/2005/8/layout/process1"/>
    <dgm:cxn modelId="{785DFF68-43D7-4399-8BE0-4434DD29455E}" type="presParOf" srcId="{CBC83E54-DBBB-41C1-9DCC-560CF71E5960}" destId="{F84BCF20-45AB-4777-9097-04339B56F95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C5BC7B-BB0E-4E50-BAD1-E4D0A67FBCAA}" type="doc">
      <dgm:prSet loTypeId="urn:microsoft.com/office/officeart/2005/8/layout/process1" loCatId="process" qsTypeId="urn:microsoft.com/office/officeart/2005/8/quickstyle/simple4" qsCatId="simple" csTypeId="urn:microsoft.com/office/officeart/2005/8/colors/colorful1#5" csCatId="colorful" phldr="1"/>
      <dgm:spPr/>
    </dgm:pt>
    <dgm:pt modelId="{4E560619-077A-4BAC-A499-62D0C89D8F92}">
      <dgm:prSet phldrT="[Text]"/>
      <dgm:spPr/>
      <dgm:t>
        <a:bodyPr/>
        <a:lstStyle/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class A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{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Problem p;</a:t>
          </a:r>
        </a:p>
        <a:p>
          <a:pPr algn="l"/>
          <a:r>
            <a:rPr lang="en-US" b="1" dirty="0" err="1">
              <a:latin typeface="Courier New" pitchFamily="49" charset="0"/>
              <a:cs typeface="Courier New" pitchFamily="49" charset="0"/>
            </a:rPr>
            <a:t>p.solve</a:t>
          </a:r>
          <a:r>
            <a:rPr lang="en-US" b="1" dirty="0">
              <a:latin typeface="Courier New" pitchFamily="49" charset="0"/>
              <a:cs typeface="Courier New" pitchFamily="49" charset="0"/>
            </a:rPr>
            <a:t>();</a:t>
          </a:r>
        </a:p>
        <a:p>
          <a:pPr algn="l"/>
          <a:r>
            <a:rPr lang="en-US" b="1" dirty="0">
              <a:latin typeface="Courier New" pitchFamily="49" charset="0"/>
              <a:cs typeface="Courier New" pitchFamily="49" charset="0"/>
            </a:rPr>
            <a:t>}</a:t>
          </a:r>
        </a:p>
      </dgm:t>
    </dgm:pt>
    <dgm:pt modelId="{1599318D-3623-4B0F-B294-D4D2B6250DE8}" type="parTrans" cxnId="{EEE38B4D-8B40-4F4D-87AC-69EF151E6D3C}">
      <dgm:prSet/>
      <dgm:spPr/>
      <dgm:t>
        <a:bodyPr/>
        <a:lstStyle/>
        <a:p>
          <a:endParaRPr lang="en-US"/>
        </a:p>
      </dgm:t>
    </dgm:pt>
    <dgm:pt modelId="{EAC53E44-0F80-4B5E-B34A-2693969834BC}" type="sibTrans" cxnId="{EEE38B4D-8B40-4F4D-87AC-69EF151E6D3C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Compile</a:t>
          </a:r>
        </a:p>
      </dgm:t>
    </dgm:pt>
    <dgm:pt modelId="{CE25F2D5-7758-453C-844C-6B9C8D97641F}">
      <dgm:prSet phldrT="[Text]"/>
      <dgm:spPr/>
      <dgm:t>
        <a:bodyPr/>
        <a:lstStyle/>
        <a:p>
          <a:r>
            <a:rPr lang="en-US" b="1" dirty="0"/>
            <a:t>101110101</a:t>
          </a:r>
        </a:p>
        <a:p>
          <a:r>
            <a:rPr lang="en-US" b="1" dirty="0"/>
            <a:t>101011010</a:t>
          </a:r>
        </a:p>
        <a:p>
          <a:r>
            <a:rPr lang="en-US" b="1" dirty="0"/>
            <a:t>110010011</a:t>
          </a:r>
        </a:p>
      </dgm:t>
    </dgm:pt>
    <dgm:pt modelId="{3AE661C2-3003-4350-9C6C-6AD3226299FF}" type="parTrans" cxnId="{B2867205-AB19-4402-B97A-F1BD46922DBD}">
      <dgm:prSet/>
      <dgm:spPr/>
      <dgm:t>
        <a:bodyPr/>
        <a:lstStyle/>
        <a:p>
          <a:endParaRPr lang="en-US"/>
        </a:p>
      </dgm:t>
    </dgm:pt>
    <dgm:pt modelId="{6BC1CDD0-87F2-4EF0-B3F0-79D76D305CCA}" type="sibTrans" cxnId="{B2867205-AB19-4402-B97A-F1BD46922DBD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JVM</a:t>
          </a:r>
        </a:p>
      </dgm:t>
    </dgm:pt>
    <dgm:pt modelId="{AE9A84DD-E113-4846-BC81-586CBAF79DE7}">
      <dgm:prSet phldrT="[Text]"/>
      <dgm:spPr/>
      <dgm:t>
        <a:bodyPr/>
        <a:lstStyle/>
        <a:p>
          <a:r>
            <a:rPr lang="en-US" b="1" dirty="0"/>
            <a:t>010101010</a:t>
          </a:r>
        </a:p>
        <a:p>
          <a:r>
            <a:rPr lang="en-US" b="1" dirty="0"/>
            <a:t>010100101</a:t>
          </a:r>
        </a:p>
        <a:p>
          <a:r>
            <a:rPr lang="en-US" b="1" dirty="0"/>
            <a:t>001110010</a:t>
          </a:r>
        </a:p>
      </dgm:t>
    </dgm:pt>
    <dgm:pt modelId="{5F038A86-3C56-4215-ABAD-C4DF8D9FDAA8}" type="parTrans" cxnId="{642453BA-30EA-4A8C-9D5D-C759D36937A1}">
      <dgm:prSet/>
      <dgm:spPr/>
      <dgm:t>
        <a:bodyPr/>
        <a:lstStyle/>
        <a:p>
          <a:endParaRPr lang="en-US"/>
        </a:p>
      </dgm:t>
    </dgm:pt>
    <dgm:pt modelId="{98EF29AE-1F1A-403D-B8BD-591CAD62ACCD}" type="sibTrans" cxnId="{642453BA-30EA-4A8C-9D5D-C759D36937A1}">
      <dgm:prSet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Execute</a:t>
          </a:r>
        </a:p>
      </dgm:t>
    </dgm:pt>
    <dgm:pt modelId="{C2EE6D37-640B-4C2F-BC49-371F65BD8482}">
      <dgm:prSet phldrT="[Text]"/>
      <dgm:spPr>
        <a:noFill/>
      </dgm:spPr>
      <dgm:t>
        <a:bodyPr/>
        <a:lstStyle/>
        <a:p>
          <a:r>
            <a:rPr lang="en-US" dirty="0"/>
            <a:t> </a:t>
          </a:r>
        </a:p>
      </dgm:t>
    </dgm:pt>
    <dgm:pt modelId="{943574DD-FDE3-4B94-8E55-E5B2AD5C73AC}" type="sibTrans" cxnId="{FE9D8988-0562-44F5-B184-3265133BC79D}">
      <dgm:prSet/>
      <dgm:spPr/>
      <dgm:t>
        <a:bodyPr/>
        <a:lstStyle/>
        <a:p>
          <a:endParaRPr lang="en-US"/>
        </a:p>
      </dgm:t>
    </dgm:pt>
    <dgm:pt modelId="{995DC35F-6004-4C88-B840-30B31F53CD22}" type="parTrans" cxnId="{FE9D8988-0562-44F5-B184-3265133BC79D}">
      <dgm:prSet/>
      <dgm:spPr/>
      <dgm:t>
        <a:bodyPr/>
        <a:lstStyle/>
        <a:p>
          <a:endParaRPr lang="en-US"/>
        </a:p>
      </dgm:t>
    </dgm:pt>
    <dgm:pt modelId="{CBC83E54-DBBB-41C1-9DCC-560CF71E5960}" type="pres">
      <dgm:prSet presAssocID="{E8C5BC7B-BB0E-4E50-BAD1-E4D0A67FBCAA}" presName="Name0" presStyleCnt="0">
        <dgm:presLayoutVars>
          <dgm:dir/>
          <dgm:resizeHandles val="exact"/>
        </dgm:presLayoutVars>
      </dgm:prSet>
      <dgm:spPr/>
    </dgm:pt>
    <dgm:pt modelId="{A922727F-0627-4757-89A9-C09D72809815}" type="pres">
      <dgm:prSet presAssocID="{4E560619-077A-4BAC-A499-62D0C89D8F92}" presName="node" presStyleLbl="node1" presStyleIdx="0" presStyleCnt="4" custScaleX="31645" custScaleY="67593" custLinFactNeighborX="-836" custLinFactNeighborY="-790">
        <dgm:presLayoutVars>
          <dgm:bulletEnabled val="1"/>
        </dgm:presLayoutVars>
      </dgm:prSet>
      <dgm:spPr>
        <a:prstGeom prst="foldedCorner">
          <a:avLst/>
        </a:prstGeom>
      </dgm:spPr>
    </dgm:pt>
    <dgm:pt modelId="{D034ECD2-3384-4A57-A63F-F419E6F76D94}" type="pres">
      <dgm:prSet presAssocID="{EAC53E44-0F80-4B5E-B34A-2693969834BC}" presName="sibTrans" presStyleLbl="sibTrans2D1" presStyleIdx="0" presStyleCnt="3" custScaleX="156486"/>
      <dgm:spPr/>
    </dgm:pt>
    <dgm:pt modelId="{836EF825-4AA3-41C2-BFF2-691CFC13047C}" type="pres">
      <dgm:prSet presAssocID="{EAC53E44-0F80-4B5E-B34A-2693969834BC}" presName="connectorText" presStyleLbl="sibTrans2D1" presStyleIdx="0" presStyleCnt="3"/>
      <dgm:spPr/>
    </dgm:pt>
    <dgm:pt modelId="{99C14D06-AF25-41A8-A5C5-4087D5102704}" type="pres">
      <dgm:prSet presAssocID="{CE25F2D5-7758-453C-844C-6B9C8D97641F}" presName="node" presStyleLbl="node1" presStyleIdx="1" presStyleCnt="4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688A35B7-071E-4B63-9BED-8128753AF461}" type="pres">
      <dgm:prSet presAssocID="{6BC1CDD0-87F2-4EF0-B3F0-79D76D305CCA}" presName="sibTrans" presStyleLbl="sibTrans2D1" presStyleIdx="1" presStyleCnt="3" custScaleX="156486"/>
      <dgm:spPr/>
    </dgm:pt>
    <dgm:pt modelId="{B70D655E-018A-4BE1-AE78-CBC962DA2095}" type="pres">
      <dgm:prSet presAssocID="{6BC1CDD0-87F2-4EF0-B3F0-79D76D305CCA}" presName="connectorText" presStyleLbl="sibTrans2D1" presStyleIdx="1" presStyleCnt="3"/>
      <dgm:spPr/>
    </dgm:pt>
    <dgm:pt modelId="{702EA4C5-37DA-4EF6-B2CC-86A0EDBA29A0}" type="pres">
      <dgm:prSet presAssocID="{AE9A84DD-E113-4846-BC81-586CBAF79DE7}" presName="node" presStyleLbl="node1" presStyleIdx="2" presStyleCnt="4" custScaleX="31645" custScaleY="67593">
        <dgm:presLayoutVars>
          <dgm:bulletEnabled val="1"/>
        </dgm:presLayoutVars>
      </dgm:prSet>
      <dgm:spPr>
        <a:prstGeom prst="foldedCorner">
          <a:avLst/>
        </a:prstGeom>
      </dgm:spPr>
    </dgm:pt>
    <dgm:pt modelId="{4D3B15F2-A937-47BF-A0B3-82F3572A566A}" type="pres">
      <dgm:prSet presAssocID="{98EF29AE-1F1A-403D-B8BD-591CAD62ACCD}" presName="sibTrans" presStyleLbl="sibTrans2D1" presStyleIdx="2" presStyleCnt="3" custScaleX="156677"/>
      <dgm:spPr/>
    </dgm:pt>
    <dgm:pt modelId="{C429F4D3-BCAA-4BA8-AE19-3C8AE29D4311}" type="pres">
      <dgm:prSet presAssocID="{98EF29AE-1F1A-403D-B8BD-591CAD62ACCD}" presName="connectorText" presStyleLbl="sibTrans2D1" presStyleIdx="2" presStyleCnt="3"/>
      <dgm:spPr/>
    </dgm:pt>
    <dgm:pt modelId="{F84BCF20-45AB-4777-9097-04339B56F95E}" type="pres">
      <dgm:prSet presAssocID="{C2EE6D37-640B-4C2F-BC49-371F65BD8482}" presName="node" presStyleLbl="node1" presStyleIdx="3" presStyleCnt="4" custScaleX="40928" custLinFactNeighborX="2254" custLinFactNeighborY="-1072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2867205-AB19-4402-B97A-F1BD46922DBD}" srcId="{E8C5BC7B-BB0E-4E50-BAD1-E4D0A67FBCAA}" destId="{CE25F2D5-7758-453C-844C-6B9C8D97641F}" srcOrd="1" destOrd="0" parTransId="{3AE661C2-3003-4350-9C6C-6AD3226299FF}" sibTransId="{6BC1CDD0-87F2-4EF0-B3F0-79D76D305CCA}"/>
    <dgm:cxn modelId="{A183073C-9513-47F0-BF3B-DEFEB190BF18}" type="presOf" srcId="{AE9A84DD-E113-4846-BC81-586CBAF79DE7}" destId="{702EA4C5-37DA-4EF6-B2CC-86A0EDBA29A0}" srcOrd="0" destOrd="0" presId="urn:microsoft.com/office/officeart/2005/8/layout/process1"/>
    <dgm:cxn modelId="{CD407244-2B81-465D-B864-E42DFDDB4B1F}" type="presOf" srcId="{4E560619-077A-4BAC-A499-62D0C89D8F92}" destId="{A922727F-0627-4757-89A9-C09D72809815}" srcOrd="0" destOrd="0" presId="urn:microsoft.com/office/officeart/2005/8/layout/process1"/>
    <dgm:cxn modelId="{6A805B67-EFAC-446C-9ABD-04520F27C231}" type="presOf" srcId="{98EF29AE-1F1A-403D-B8BD-591CAD62ACCD}" destId="{C429F4D3-BCAA-4BA8-AE19-3C8AE29D4311}" srcOrd="1" destOrd="0" presId="urn:microsoft.com/office/officeart/2005/8/layout/process1"/>
    <dgm:cxn modelId="{EEE38B4D-8B40-4F4D-87AC-69EF151E6D3C}" srcId="{E8C5BC7B-BB0E-4E50-BAD1-E4D0A67FBCAA}" destId="{4E560619-077A-4BAC-A499-62D0C89D8F92}" srcOrd="0" destOrd="0" parTransId="{1599318D-3623-4B0F-B294-D4D2B6250DE8}" sibTransId="{EAC53E44-0F80-4B5E-B34A-2693969834BC}"/>
    <dgm:cxn modelId="{82996484-640A-48D6-9BD9-2DAEB79ED2BA}" type="presOf" srcId="{CE25F2D5-7758-453C-844C-6B9C8D97641F}" destId="{99C14D06-AF25-41A8-A5C5-4087D5102704}" srcOrd="0" destOrd="0" presId="urn:microsoft.com/office/officeart/2005/8/layout/process1"/>
    <dgm:cxn modelId="{FE9D8988-0562-44F5-B184-3265133BC79D}" srcId="{E8C5BC7B-BB0E-4E50-BAD1-E4D0A67FBCAA}" destId="{C2EE6D37-640B-4C2F-BC49-371F65BD8482}" srcOrd="3" destOrd="0" parTransId="{995DC35F-6004-4C88-B840-30B31F53CD22}" sibTransId="{943574DD-FDE3-4B94-8E55-E5B2AD5C73AC}"/>
    <dgm:cxn modelId="{7AB30D8A-2D9C-4A6B-8851-84E3C1EA76F7}" type="presOf" srcId="{6BC1CDD0-87F2-4EF0-B3F0-79D76D305CCA}" destId="{B70D655E-018A-4BE1-AE78-CBC962DA2095}" srcOrd="1" destOrd="0" presId="urn:microsoft.com/office/officeart/2005/8/layout/process1"/>
    <dgm:cxn modelId="{74892891-1EC1-4F4B-A011-E30DBB4BCF0B}" type="presOf" srcId="{C2EE6D37-640B-4C2F-BC49-371F65BD8482}" destId="{F84BCF20-45AB-4777-9097-04339B56F95E}" srcOrd="0" destOrd="0" presId="urn:microsoft.com/office/officeart/2005/8/layout/process1"/>
    <dgm:cxn modelId="{FD1DE8B5-3410-40EC-9301-0EB2330A4FBE}" type="presOf" srcId="{98EF29AE-1F1A-403D-B8BD-591CAD62ACCD}" destId="{4D3B15F2-A937-47BF-A0B3-82F3572A566A}" srcOrd="0" destOrd="0" presId="urn:microsoft.com/office/officeart/2005/8/layout/process1"/>
    <dgm:cxn modelId="{642453BA-30EA-4A8C-9D5D-C759D36937A1}" srcId="{E8C5BC7B-BB0E-4E50-BAD1-E4D0A67FBCAA}" destId="{AE9A84DD-E113-4846-BC81-586CBAF79DE7}" srcOrd="2" destOrd="0" parTransId="{5F038A86-3C56-4215-ABAD-C4DF8D9FDAA8}" sibTransId="{98EF29AE-1F1A-403D-B8BD-591CAD62ACCD}"/>
    <dgm:cxn modelId="{04A808D5-0047-4359-9BA1-8B33D89BFA46}" type="presOf" srcId="{EAC53E44-0F80-4B5E-B34A-2693969834BC}" destId="{836EF825-4AA3-41C2-BFF2-691CFC13047C}" srcOrd="1" destOrd="0" presId="urn:microsoft.com/office/officeart/2005/8/layout/process1"/>
    <dgm:cxn modelId="{8F9148D5-30C3-4402-84D6-C1F68032F363}" type="presOf" srcId="{E8C5BC7B-BB0E-4E50-BAD1-E4D0A67FBCAA}" destId="{CBC83E54-DBBB-41C1-9DCC-560CF71E5960}" srcOrd="0" destOrd="0" presId="urn:microsoft.com/office/officeart/2005/8/layout/process1"/>
    <dgm:cxn modelId="{4A3170DC-3C86-43F1-A515-6BFF7D96595C}" type="presOf" srcId="{6BC1CDD0-87F2-4EF0-B3F0-79D76D305CCA}" destId="{688A35B7-071E-4B63-9BED-8128753AF461}" srcOrd="0" destOrd="0" presId="urn:microsoft.com/office/officeart/2005/8/layout/process1"/>
    <dgm:cxn modelId="{9DC9CAEA-7785-4F67-8A5D-049F16E48DDC}" type="presOf" srcId="{EAC53E44-0F80-4B5E-B34A-2693969834BC}" destId="{D034ECD2-3384-4A57-A63F-F419E6F76D94}" srcOrd="0" destOrd="0" presId="urn:microsoft.com/office/officeart/2005/8/layout/process1"/>
    <dgm:cxn modelId="{8D29DD3D-205A-4A50-8BAC-6207ADC52061}" type="presParOf" srcId="{CBC83E54-DBBB-41C1-9DCC-560CF71E5960}" destId="{A922727F-0627-4757-89A9-C09D72809815}" srcOrd="0" destOrd="0" presId="urn:microsoft.com/office/officeart/2005/8/layout/process1"/>
    <dgm:cxn modelId="{0990C645-EBFE-4313-B1C2-3C1C15D4FB2F}" type="presParOf" srcId="{CBC83E54-DBBB-41C1-9DCC-560CF71E5960}" destId="{D034ECD2-3384-4A57-A63F-F419E6F76D94}" srcOrd="1" destOrd="0" presId="urn:microsoft.com/office/officeart/2005/8/layout/process1"/>
    <dgm:cxn modelId="{76E5A654-F8BE-4694-8265-26C05640EBC0}" type="presParOf" srcId="{D034ECD2-3384-4A57-A63F-F419E6F76D94}" destId="{836EF825-4AA3-41C2-BFF2-691CFC13047C}" srcOrd="0" destOrd="0" presId="urn:microsoft.com/office/officeart/2005/8/layout/process1"/>
    <dgm:cxn modelId="{A8B13C39-C89A-443C-9996-96E0D2045F66}" type="presParOf" srcId="{CBC83E54-DBBB-41C1-9DCC-560CF71E5960}" destId="{99C14D06-AF25-41A8-A5C5-4087D5102704}" srcOrd="2" destOrd="0" presId="urn:microsoft.com/office/officeart/2005/8/layout/process1"/>
    <dgm:cxn modelId="{D5B988C5-F186-40A6-90AF-5408B8F1C2E6}" type="presParOf" srcId="{CBC83E54-DBBB-41C1-9DCC-560CF71E5960}" destId="{688A35B7-071E-4B63-9BED-8128753AF461}" srcOrd="3" destOrd="0" presId="urn:microsoft.com/office/officeart/2005/8/layout/process1"/>
    <dgm:cxn modelId="{1D1BE35F-870A-4852-A54C-20487100D14E}" type="presParOf" srcId="{688A35B7-071E-4B63-9BED-8128753AF461}" destId="{B70D655E-018A-4BE1-AE78-CBC962DA2095}" srcOrd="0" destOrd="0" presId="urn:microsoft.com/office/officeart/2005/8/layout/process1"/>
    <dgm:cxn modelId="{22BF67E3-D6B4-43D8-8E16-1921276F46F0}" type="presParOf" srcId="{CBC83E54-DBBB-41C1-9DCC-560CF71E5960}" destId="{702EA4C5-37DA-4EF6-B2CC-86A0EDBA29A0}" srcOrd="4" destOrd="0" presId="urn:microsoft.com/office/officeart/2005/8/layout/process1"/>
    <dgm:cxn modelId="{81FA2E54-B06A-4B13-94A6-E7312CCCD880}" type="presParOf" srcId="{CBC83E54-DBBB-41C1-9DCC-560CF71E5960}" destId="{4D3B15F2-A937-47BF-A0B3-82F3572A566A}" srcOrd="5" destOrd="0" presId="urn:microsoft.com/office/officeart/2005/8/layout/process1"/>
    <dgm:cxn modelId="{F8892D3E-94AD-41EC-86B5-7F2A2708B27C}" type="presParOf" srcId="{4D3B15F2-A937-47BF-A0B3-82F3572A566A}" destId="{C429F4D3-BCAA-4BA8-AE19-3C8AE29D4311}" srcOrd="0" destOrd="0" presId="urn:microsoft.com/office/officeart/2005/8/layout/process1"/>
    <dgm:cxn modelId="{37267D08-0C64-47A0-ABD0-BF1EABD6FB58}" type="presParOf" srcId="{CBC83E54-DBBB-41C1-9DCC-560CF71E5960}" destId="{F84BCF20-45AB-4777-9097-04339B56F95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2727F-0627-4757-89A9-C09D72809815}">
      <dsp:nvSpPr>
        <dsp:cNvPr id="0" name=""/>
        <dsp:cNvSpPr/>
      </dsp:nvSpPr>
      <dsp:spPr>
        <a:xfrm>
          <a:off x="0" y="1337340"/>
          <a:ext cx="1487783" cy="1906723"/>
        </a:xfrm>
        <a:prstGeom prst="foldedCorner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ourier New" pitchFamily="49" charset="0"/>
              <a:cs typeface="Courier New" pitchFamily="49" charset="0"/>
            </a:rPr>
            <a:t>Computer!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ourier New" pitchFamily="49" charset="0"/>
              <a:cs typeface="Courier New" pitchFamily="49" charset="0"/>
            </a:rPr>
            <a:t>Solve a problem;</a:t>
          </a:r>
        </a:p>
      </dsp:txBody>
      <dsp:txXfrm>
        <a:off x="0" y="1337340"/>
        <a:ext cx="1487783" cy="1658754"/>
      </dsp:txXfrm>
    </dsp:sp>
    <dsp:sp modelId="{D034ECD2-3384-4A57-A63F-F419E6F76D94}">
      <dsp:nvSpPr>
        <dsp:cNvPr id="0" name=""/>
        <dsp:cNvSpPr/>
      </dsp:nvSpPr>
      <dsp:spPr>
        <a:xfrm rot="22727">
          <a:off x="1676666" y="1719048"/>
          <a:ext cx="1561852" cy="11659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Compile</a:t>
          </a:r>
          <a:endParaRPr lang="en-US" sz="2400" b="1" kern="1200" dirty="0"/>
        </a:p>
      </dsp:txBody>
      <dsp:txXfrm>
        <a:off x="1676670" y="1951085"/>
        <a:ext cx="1212062" cy="699581"/>
      </dsp:txXfrm>
    </dsp:sp>
    <dsp:sp modelId="{99C14D06-AF25-41A8-A5C5-4087D5102704}">
      <dsp:nvSpPr>
        <dsp:cNvPr id="0" name=""/>
        <dsp:cNvSpPr/>
      </dsp:nvSpPr>
      <dsp:spPr>
        <a:xfrm>
          <a:off x="3370908" y="1359625"/>
          <a:ext cx="1487783" cy="1906723"/>
        </a:xfrm>
        <a:prstGeom prst="foldedCorner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010101010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010100101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001110010</a:t>
          </a:r>
        </a:p>
      </dsp:txBody>
      <dsp:txXfrm>
        <a:off x="3370908" y="1359625"/>
        <a:ext cx="1487783" cy="1658754"/>
      </dsp:txXfrm>
    </dsp:sp>
    <dsp:sp modelId="{688A35B7-071E-4B63-9BED-8128753AF461}">
      <dsp:nvSpPr>
        <dsp:cNvPr id="0" name=""/>
        <dsp:cNvSpPr/>
      </dsp:nvSpPr>
      <dsp:spPr>
        <a:xfrm>
          <a:off x="5047337" y="1730003"/>
          <a:ext cx="1559717" cy="11659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Execute</a:t>
          </a:r>
          <a:endParaRPr lang="en-US" sz="2400" b="1" kern="1200" dirty="0"/>
        </a:p>
      </dsp:txBody>
      <dsp:txXfrm>
        <a:off x="5047337" y="1963196"/>
        <a:ext cx="1209927" cy="699581"/>
      </dsp:txXfrm>
    </dsp:sp>
    <dsp:sp modelId="{F84BCF20-45AB-4777-9097-04339B56F95E}">
      <dsp:nvSpPr>
        <dsp:cNvPr id="0" name=""/>
        <dsp:cNvSpPr/>
      </dsp:nvSpPr>
      <dsp:spPr>
        <a:xfrm>
          <a:off x="6739283" y="1577976"/>
          <a:ext cx="1487783" cy="147002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</a:t>
          </a:r>
        </a:p>
      </dsp:txBody>
      <dsp:txXfrm>
        <a:off x="6739283" y="1577976"/>
        <a:ext cx="1487783" cy="14700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2727F-0627-4757-89A9-C09D72809815}">
      <dsp:nvSpPr>
        <dsp:cNvPr id="0" name=""/>
        <dsp:cNvSpPr/>
      </dsp:nvSpPr>
      <dsp:spPr>
        <a:xfrm>
          <a:off x="0" y="1621201"/>
          <a:ext cx="1054918" cy="1351968"/>
        </a:xfrm>
        <a:prstGeom prst="foldedCorner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class A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{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Problem p;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latin typeface="Courier New" pitchFamily="49" charset="0"/>
              <a:cs typeface="Courier New" pitchFamily="49" charset="0"/>
            </a:rPr>
            <a:t>p.solve</a:t>
          </a:r>
          <a:r>
            <a:rPr lang="en-US" sz="1200" b="1" kern="1200" dirty="0">
              <a:latin typeface="Courier New" pitchFamily="49" charset="0"/>
              <a:cs typeface="Courier New" pitchFamily="49" charset="0"/>
            </a:rPr>
            <a:t>();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Courier New" pitchFamily="49" charset="0"/>
              <a:cs typeface="Courier New" pitchFamily="49" charset="0"/>
            </a:rPr>
            <a:t>}</a:t>
          </a:r>
        </a:p>
      </dsp:txBody>
      <dsp:txXfrm>
        <a:off x="0" y="1621201"/>
        <a:ext cx="1054918" cy="1176145"/>
      </dsp:txXfrm>
    </dsp:sp>
    <dsp:sp modelId="{D034ECD2-3384-4A57-A63F-F419E6F76D94}">
      <dsp:nvSpPr>
        <dsp:cNvPr id="0" name=""/>
        <dsp:cNvSpPr/>
      </dsp:nvSpPr>
      <dsp:spPr>
        <a:xfrm rot="22722">
          <a:off x="1188895" y="1891852"/>
          <a:ext cx="1107841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Compile</a:t>
          </a:r>
        </a:p>
      </dsp:txBody>
      <dsp:txXfrm>
        <a:off x="1188898" y="2056379"/>
        <a:ext cx="859821" cy="496039"/>
      </dsp:txXfrm>
    </dsp:sp>
    <dsp:sp modelId="{99C14D06-AF25-41A8-A5C5-4087D5102704}">
      <dsp:nvSpPr>
        <dsp:cNvPr id="0" name=""/>
        <dsp:cNvSpPr/>
      </dsp:nvSpPr>
      <dsp:spPr>
        <a:xfrm>
          <a:off x="2390642" y="1637003"/>
          <a:ext cx="1054918" cy="1351968"/>
        </a:xfrm>
        <a:prstGeom prst="foldedCorner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101110101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101011010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110010011</a:t>
          </a:r>
        </a:p>
      </dsp:txBody>
      <dsp:txXfrm>
        <a:off x="2390642" y="1637003"/>
        <a:ext cx="1054918" cy="1176145"/>
      </dsp:txXfrm>
    </dsp:sp>
    <dsp:sp modelId="{688A35B7-071E-4B63-9BED-8128753AF461}">
      <dsp:nvSpPr>
        <dsp:cNvPr id="0" name=""/>
        <dsp:cNvSpPr/>
      </dsp:nvSpPr>
      <dsp:spPr>
        <a:xfrm>
          <a:off x="3579320" y="1899620"/>
          <a:ext cx="1105923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JVM</a:t>
          </a:r>
        </a:p>
      </dsp:txBody>
      <dsp:txXfrm>
        <a:off x="3579320" y="2064967"/>
        <a:ext cx="857903" cy="496039"/>
      </dsp:txXfrm>
    </dsp:sp>
    <dsp:sp modelId="{702EA4C5-37DA-4EF6-B2CC-86A0EDBA29A0}">
      <dsp:nvSpPr>
        <dsp:cNvPr id="0" name=""/>
        <dsp:cNvSpPr/>
      </dsp:nvSpPr>
      <dsp:spPr>
        <a:xfrm>
          <a:off x="4779001" y="1637003"/>
          <a:ext cx="1054918" cy="1351968"/>
        </a:xfrm>
        <a:prstGeom prst="foldedCorner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010101010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010100101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001110010</a:t>
          </a:r>
        </a:p>
      </dsp:txBody>
      <dsp:txXfrm>
        <a:off x="4779001" y="1637003"/>
        <a:ext cx="1054918" cy="1176145"/>
      </dsp:txXfrm>
    </dsp:sp>
    <dsp:sp modelId="{4D3B15F2-A937-47BF-A0B3-82F3572A566A}">
      <dsp:nvSpPr>
        <dsp:cNvPr id="0" name=""/>
        <dsp:cNvSpPr/>
      </dsp:nvSpPr>
      <dsp:spPr>
        <a:xfrm rot="21571042">
          <a:off x="5967212" y="1889382"/>
          <a:ext cx="1109208" cy="8267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Execute</a:t>
          </a:r>
        </a:p>
      </dsp:txBody>
      <dsp:txXfrm>
        <a:off x="5967216" y="2055774"/>
        <a:ext cx="861188" cy="496039"/>
      </dsp:txXfrm>
    </dsp:sp>
    <dsp:sp modelId="{F84BCF20-45AB-4777-9097-04339B56F95E}">
      <dsp:nvSpPr>
        <dsp:cNvPr id="0" name=""/>
        <dsp:cNvSpPr/>
      </dsp:nvSpPr>
      <dsp:spPr>
        <a:xfrm>
          <a:off x="7169643" y="1291465"/>
          <a:ext cx="1364376" cy="200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</a:t>
          </a:r>
        </a:p>
      </dsp:txBody>
      <dsp:txXfrm>
        <a:off x="7169643" y="1291465"/>
        <a:ext cx="1364376" cy="2000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D104786-84F5-464C-4B9B-E2B87B098C7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1100667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 sz="18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2E6ED5-4884-A757-720D-6E3EE1188D2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20800" y="1171576"/>
            <a:ext cx="99568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CC4A083-AC8B-CFC8-E088-AB1F4C2D34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FFB2009-1A95-B5D9-7E7C-DEEF30A8B8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17600" y="6248400"/>
            <a:ext cx="23368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0B4850-0D38-35F8-B907-B178085BBC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4368800" y="6248400"/>
            <a:ext cx="38608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8EC6E5C-3C6C-2958-B316-FE2EB6013AF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5C5AA63A-6CA5-4065-A307-B5093300E4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0F6DD427-3C44-9923-44F1-D18C090564D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" y="3543300"/>
            <a:ext cx="4457700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6120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0E04C-F327-7E35-465D-69AF69DC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87BB9-7841-550F-D6E7-3C784EF2E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EE5EE-1FD9-72B2-04A4-4A4BD48ED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7AED6-FAF6-172D-34B2-44790160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029A4-E4EC-F349-06A0-BF4F8F8B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AB82D-CFAA-4BE9-A270-5C3B2486FB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39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1B63-A0D3-78DD-0ECF-7B50A8FD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F05E0-6E40-EE0D-4714-70BDFEC32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D9A7D-3BDC-2478-06ED-434E40D2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CAF01-4986-B0CE-1A16-BC96D2E39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32A5E-106C-0F9C-7F7F-A9B96C56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1E7CD-F5D0-4923-B353-614399B83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115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DAA38-B688-DE07-3689-2E3EE4DC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772-B857-C1AE-5A9E-9AE5F67E6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AB274-9F84-30EC-88BE-FC73BCAB5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1C243-47B6-8B6B-A071-2CF30BB14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24144-6BFF-B84C-EE93-5FAE46374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9B300-E842-B1DC-B740-C8713F12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8A39E-7D4B-49D1-B2E0-09EBCDF981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347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8E905-FDED-C74D-C2EC-125BA9D5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0573B-0EA8-D74A-E724-9093A97D5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22C6B-7E3C-0353-092B-C76B95B6C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70876-1E1A-FF87-F691-9ED2F2028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180C9-775C-4C86-DF6A-89041366F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EBD47D-FBBF-0648-BFCC-1E9422CE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791C63-59FC-BD22-05CF-A44A1790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839E8-AC19-4CE2-7B0B-503623E3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AF6D8-4C75-4991-91BB-8A1106110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993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5AB76-F5E6-0708-4B62-DD11C0706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DE7DC-65C3-7DBF-BF9C-A0972760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C936C-8D88-D7D2-53E7-2E696ADFD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D97464-486C-C32D-45AC-48ED3A44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C3CE7-9C00-4BA5-BEB7-4A169CDB8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9364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E31C95-56B7-4287-3B44-B55021300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3CE0E-9940-9E5F-5431-90C6A081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D04CC-8EE3-627C-C780-8413F939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95619-E0E0-4FDA-8014-8F2F939285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7004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3FABB-4AB3-0304-926A-0C5ED7094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39EEA-D7B0-94F9-6509-02958AA75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E3208-98DC-96DE-9AC7-06A9B4FE7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3ACDD-FEE9-6B26-F6F1-6A463896D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77363-9AE8-CB1E-95AE-DFE8CDB4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1997B-8DEB-3BAE-C895-D313CBE0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48A74-6837-4BB4-9BAA-F98F83846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223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40F80-52CD-9707-F38A-508B4E060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EA768-83A9-16C6-CDEF-393BE0CE3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12BE60-B4EF-B73D-8F2D-B144B4119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EC920-663B-78D3-17E7-2336BB45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220BA-6522-7AD8-C1B7-5A4D3406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9880E-A808-19EA-E09E-B1CAB371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16702-7550-49EE-8097-336EB30688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9434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13759-CA66-5D6A-91A8-F9897F728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9CB71-1E92-0801-75DE-DE3D687F3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2A254-79B8-E785-82C5-3F095884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D4E41-B852-E31C-91E4-EDDD7944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E7CC3-815A-F094-B62C-002546C1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5EA74-6D41-4B66-92A2-E02F7FDD92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078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6B6BF5-B5B5-52E3-FB2D-19A2968D6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34400" y="457200"/>
            <a:ext cx="27432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A1E60B-97AC-C642-EE2B-AD1D9E3A8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80264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79F17-E735-F4D5-1412-7879E8FF9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8A2AD-C453-6716-3474-654C7965E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5C8D4-4F65-2ECE-39F8-40C950705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684E9-328D-4BF2-80DF-CBE38C60D0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70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8CAC1F-C908-28C7-9302-4151E098E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BF2FF3E-3208-1E38-BD5B-21B3A91AA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987DE35-F7A5-8B36-BA8B-2D59EEA4CE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F53F2EC-EC26-2321-124E-DEDC2C2490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A8D79CDA-A19D-D69F-886D-359D65F5D7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42639AC1-30C3-43E2-97E6-8C1ED3406D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2F56723-7A13-9FDB-F8D5-3EC06ECEEA9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" y="1638300"/>
            <a:ext cx="4457700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5645798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0661B-0E2B-B25D-B877-27B5D968E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EBE79-AC8D-C2B7-EB28-70F6B70F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54310-2BCD-01FB-1B19-EF4C15973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Identifiers (case-sensitive)</a:t>
            </a:r>
          </a:p>
          <a:p>
            <a:pPr lvl="1"/>
            <a:r>
              <a:rPr lang="en-US"/>
              <a:t>Consist of letters, digits, underscores</a:t>
            </a:r>
          </a:p>
          <a:p>
            <a:pPr lvl="1"/>
            <a:r>
              <a:rPr lang="en-US"/>
              <a:t>Must begin with a letter</a:t>
            </a:r>
          </a:p>
          <a:p>
            <a:pPr lvl="1"/>
            <a:r>
              <a:rPr lang="en-US"/>
              <a:t>Used to name classes, methods, variables,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Reserved words/keywords</a:t>
            </a:r>
          </a:p>
          <a:p>
            <a:pPr lvl="1"/>
            <a:r>
              <a:rPr lang="en-US"/>
              <a:t>Can not be identifiers, since they either are reserved or have pre-defined meaning in the language</a:t>
            </a:r>
          </a:p>
        </p:txBody>
      </p:sp>
    </p:spTree>
    <p:extLst>
      <p:ext uri="{BB962C8B-B14F-4D97-AF65-F5344CB8AC3E}">
        <p14:creationId xmlns:p14="http://schemas.microsoft.com/office/powerpoint/2010/main" val="408303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2D75-7E79-4B27-C0A3-4B347F55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Reserved words/Keywords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806CBCD-4827-7956-E8E4-ECCDB5DB1E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40241"/>
              </p:ext>
            </p:extLst>
          </p:nvPr>
        </p:nvGraphicFramePr>
        <p:xfrm>
          <a:off x="1141413" y="1312863"/>
          <a:ext cx="9906000" cy="407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341307189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964843835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44826516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59997043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197423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abstract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continue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new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5133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assert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default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goto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package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synchronized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27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boolean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private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this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1860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break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double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implements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protected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throw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568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byte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else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import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public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throws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547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case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enum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instanceof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return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transient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179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catch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extends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short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try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6333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char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final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interface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static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void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7703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class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finally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long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strictfp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volatile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061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</a:rPr>
                        <a:t>const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float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super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while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14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B050"/>
                          </a:solidFill>
                          <a:effectLst/>
                          <a:latin typeface="Segoe UI" panose="020B0502040204020203" pitchFamily="34" charset="0"/>
                        </a:rPr>
                        <a:t>true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B050"/>
                          </a:solidFill>
                          <a:effectLst/>
                          <a:latin typeface="Segoe UI" panose="020B0502040204020203" pitchFamily="34" charset="0"/>
                        </a:rPr>
                        <a:t>false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>
                          <a:solidFill>
                            <a:srgbClr val="00B050"/>
                          </a:solidFill>
                          <a:effectLst/>
                          <a:latin typeface="Segoe UI" panose="020B0502040204020203" pitchFamily="34" charset="0"/>
                        </a:rPr>
                        <a:t>null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59061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BF8ABD2-107E-2D60-3D6E-8404BEB942D9}"/>
              </a:ext>
            </a:extLst>
          </p:cNvPr>
          <p:cNvSpPr txBox="1"/>
          <p:nvPr/>
        </p:nvSpPr>
        <p:spPr>
          <a:xfrm>
            <a:off x="3232876" y="5716341"/>
            <a:ext cx="57262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red</a:t>
            </a:r>
            <a:r>
              <a:rPr lang="en-US" sz="2400"/>
              <a:t> words are reserved but have no meaning</a:t>
            </a:r>
          </a:p>
          <a:p>
            <a:r>
              <a:rPr lang="en-US" sz="2400" b="1">
                <a:solidFill>
                  <a:srgbClr val="00B050"/>
                </a:solidFill>
              </a:rPr>
              <a:t>green</a:t>
            </a:r>
            <a:r>
              <a:rPr lang="en-US" sz="2400"/>
              <a:t> words are literal values not keywords</a:t>
            </a:r>
          </a:p>
        </p:txBody>
      </p:sp>
    </p:spTree>
    <p:extLst>
      <p:ext uri="{BB962C8B-B14F-4D97-AF65-F5344CB8AC3E}">
        <p14:creationId xmlns:p14="http://schemas.microsoft.com/office/powerpoint/2010/main" val="947550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FF111-EA8C-4AAB-583E-E659D3052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D4746-3CC4-CA23-ACE6-1A1495932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B5689-3C6B-F7C7-BB42-0D004DAD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39334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Identifiers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Reserved words/keywords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Literals: numeric, text, logical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Operators</a:t>
            </a:r>
          </a:p>
          <a:p>
            <a:pPr lvl="1"/>
            <a:r>
              <a:rPr lang="en-US"/>
              <a:t>arithmetic</a:t>
            </a:r>
          </a:p>
          <a:p>
            <a:pPr lvl="1"/>
            <a:r>
              <a:rPr lang="en-US"/>
              <a:t>logical</a:t>
            </a:r>
          </a:p>
          <a:p>
            <a:pPr lvl="1"/>
            <a:r>
              <a:rPr lang="en-US"/>
              <a:t>relational</a:t>
            </a:r>
          </a:p>
          <a:p>
            <a:pPr lvl="1"/>
            <a:r>
              <a:rPr lang="en-US"/>
              <a:t>bitwise</a:t>
            </a:r>
          </a:p>
          <a:p>
            <a:pPr lvl="1"/>
            <a:r>
              <a:rPr lang="en-US"/>
              <a:t>others...</a:t>
            </a:r>
          </a:p>
        </p:txBody>
      </p:sp>
    </p:spTree>
    <p:extLst>
      <p:ext uri="{BB962C8B-B14F-4D97-AF65-F5344CB8AC3E}">
        <p14:creationId xmlns:p14="http://schemas.microsoft.com/office/powerpoint/2010/main" val="42969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BBE9-5AA3-62E8-2EA1-0BD22326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Java Operators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1CA5B14-A5FA-C340-AE6A-A63C330B65E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61008654"/>
              </p:ext>
            </p:extLst>
          </p:nvPr>
        </p:nvGraphicFramePr>
        <p:xfrm>
          <a:off x="1600200" y="1143000"/>
          <a:ext cx="3810000" cy="5644426"/>
        </p:xfrm>
        <a:graphic>
          <a:graphicData uri="http://schemas.openxmlformats.org/drawingml/2006/table">
            <a:tbl>
              <a:tblPr/>
              <a:tblGrid>
                <a:gridCol w="622655">
                  <a:extLst>
                    <a:ext uri="{9D8B030D-6E8A-4147-A177-3AD203B41FA5}">
                      <a16:colId xmlns:a16="http://schemas.microsoft.com/office/drawing/2014/main" val="3619468785"/>
                    </a:ext>
                  </a:extLst>
                </a:gridCol>
                <a:gridCol w="977545">
                  <a:extLst>
                    <a:ext uri="{9D8B030D-6E8A-4147-A177-3AD203B41FA5}">
                      <a16:colId xmlns:a16="http://schemas.microsoft.com/office/drawing/2014/main" val="2674211674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1979410549"/>
                    </a:ext>
                  </a:extLst>
                </a:gridCol>
              </a:tblGrid>
              <a:tr h="404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Level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Operator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Description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39429"/>
                  </a:ext>
                </a:extLst>
              </a:tr>
              <a:tr h="1266350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16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()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[]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new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.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::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parentheses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array access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object creation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member access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method reference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416421"/>
                  </a:ext>
                </a:extLst>
              </a:tr>
              <a:tr h="749275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15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++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--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post-increment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post-decrement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884875"/>
                  </a:ext>
                </a:extLst>
              </a:tr>
              <a:tr h="1783421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14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+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-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!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~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++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--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endParaRPr lang="en-US" sz="16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plus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minus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logical NOT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bitwise NOT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pre-increment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unary pre-decrement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766201"/>
                  </a:ext>
                </a:extLst>
              </a:tr>
              <a:tr h="404560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13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()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endParaRPr lang="en-US" sz="16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cast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endParaRPr lang="en-US" sz="16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3025"/>
                  </a:ext>
                </a:extLst>
              </a:tr>
              <a:tr h="232204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12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*   /   %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multiplicative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081920"/>
                  </a:ext>
                </a:extLst>
              </a:tr>
              <a:tr h="576918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11</a:t>
                      </a:r>
                      <a:endParaRPr lang="en-US" sz="11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+   -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+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additive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string concatenation</a:t>
                      </a:r>
                    </a:p>
                  </a:txBody>
                  <a:tcPr marL="29922" marR="29922" marT="29922" marB="299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638750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DE83562-2067-2066-BAF9-7B25346B4BD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2410738"/>
              </p:ext>
            </p:extLst>
          </p:nvPr>
        </p:nvGraphicFramePr>
        <p:xfrm>
          <a:off x="6096000" y="720968"/>
          <a:ext cx="4800600" cy="6070169"/>
        </p:xfrm>
        <a:graphic>
          <a:graphicData uri="http://schemas.openxmlformats.org/drawingml/2006/table">
            <a:tbl>
              <a:tblPr/>
              <a:tblGrid>
                <a:gridCol w="685799">
                  <a:extLst>
                    <a:ext uri="{9D8B030D-6E8A-4147-A177-3AD203B41FA5}">
                      <a16:colId xmlns:a16="http://schemas.microsoft.com/office/drawing/2014/main" val="636623502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54035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754875067"/>
                    </a:ext>
                  </a:extLst>
                </a:gridCol>
              </a:tblGrid>
              <a:tr h="4444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Level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Operator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Helvetica Neue"/>
                        </a:rPr>
                        <a:t>Description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586899"/>
                  </a:ext>
                </a:extLst>
              </a:tr>
              <a:tr h="444411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10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&lt;&lt;   &gt;&gt;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&gt;&gt;&gt;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shift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142106"/>
                  </a:ext>
                </a:extLst>
              </a:tr>
              <a:tr h="633743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9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&lt;   &lt;=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&gt;   &gt;=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instanceof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relational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84194"/>
                  </a:ext>
                </a:extLst>
              </a:tr>
              <a:tr h="444411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8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==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!=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equality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40957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7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&amp;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bitwise AND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16543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6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^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bitwise XOR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37736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5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|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bitwise OR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302815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4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&amp;&amp;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logical AND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920291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3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||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logical OR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792237"/>
                  </a:ext>
                </a:extLst>
              </a:tr>
              <a:tr h="255076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2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?: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ternary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822311"/>
                  </a:ext>
                </a:extLst>
              </a:tr>
              <a:tr h="1012414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1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 =     +=     -=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*=      /=    %=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&amp;=     ^=     |=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&lt;&lt;=    &gt;&gt;=   &gt;&gt;&gt;=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assignment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60053"/>
                  </a:ext>
                </a:extLst>
              </a:tr>
              <a:tr h="823078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0</a:t>
                      </a:r>
                      <a:endParaRPr lang="en-US" sz="1200" b="0">
                        <a:solidFill>
                          <a:schemeClr val="bg1"/>
                        </a:solidFill>
                        <a:effectLst/>
                        <a:latin typeface="Helvetica Neue"/>
                      </a:endParaRP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-&gt;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-&gt;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buNone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lambda expression</a:t>
                      </a:r>
                      <a:b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</a:br>
                      <a:r>
                        <a:rPr lang="en-US" sz="1600" b="0">
                          <a:solidFill>
                            <a:schemeClr val="bg1"/>
                          </a:solidFill>
                          <a:effectLst/>
                          <a:latin typeface="Helvetica Neue"/>
                        </a:rPr>
                        <a:t>switch expression</a:t>
                      </a:r>
                    </a:p>
                  </a:txBody>
                  <a:tcPr marL="32870" marR="32870" marT="32870" marB="328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073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152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Identifiers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Reserved words/keywords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Literals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Operators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Separators</a:t>
            </a:r>
          </a:p>
          <a:p>
            <a:pPr lvl="1"/>
            <a:r>
              <a:rPr lang="en-US"/>
              <a:t>Everything else that is part of the Java language</a:t>
            </a:r>
          </a:p>
          <a:p>
            <a:r>
              <a:rPr lang="en-US"/>
              <a:t>Whitespace &amp; Comments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Wednesday, we'll talk about</a:t>
            </a:r>
          </a:p>
          <a:p>
            <a:pPr lvl="1"/>
            <a:r>
              <a:rPr lang="en-US"/>
              <a:t>Data representation</a:t>
            </a:r>
          </a:p>
          <a:p>
            <a:pPr lvl="1"/>
            <a:r>
              <a:rPr lang="en-US"/>
              <a:t>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8EA1249-1092-8C4C-AB84-445EC8445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1905000"/>
            <a:ext cx="7239000" cy="3657600"/>
          </a:xfrm>
        </p:spPr>
        <p:txBody>
          <a:bodyPr/>
          <a:lstStyle/>
          <a:p>
            <a:pPr algn="ctr"/>
            <a:r>
              <a:rPr lang="en-US" altLang="en-US" sz="4800"/>
              <a:t>To understand a program, you must become both the computer and the program.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3879E0F-438C-8B76-D257-F41193D01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05600" y="5638800"/>
            <a:ext cx="32766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— A. Perlis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221788" cy="5056794"/>
          </a:xfrm>
        </p:spPr>
        <p:txBody>
          <a:bodyPr/>
          <a:lstStyle/>
          <a:p>
            <a:r>
              <a:rPr lang="en-US"/>
              <a:t>Read Chapters 2 &amp; 3</a:t>
            </a:r>
          </a:p>
          <a:p>
            <a:r>
              <a:rPr lang="en-US"/>
              <a:t>If you need help getting Java 21 or IntelliJ installed, let me know</a:t>
            </a:r>
          </a:p>
          <a:p>
            <a:endParaRPr lang="en-US"/>
          </a:p>
          <a:p>
            <a:r>
              <a:rPr lang="en-US"/>
              <a:t>Lab 1 tomorrow</a:t>
            </a:r>
          </a:p>
          <a:p>
            <a:r>
              <a:rPr lang="en-US"/>
              <a:t>Project 1 is available on the course web site</a:t>
            </a:r>
          </a:p>
          <a:p>
            <a:pPr lvl="1"/>
            <a:r>
              <a:rPr lang="en-US"/>
              <a:t>Let's look...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a Program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593388" cy="5056794"/>
          </a:xfrm>
        </p:spPr>
        <p:txBody>
          <a:bodyPr/>
          <a:lstStyle/>
          <a:p>
            <a:r>
              <a:rPr lang="en-US"/>
              <a:t>A program is a complex entity</a:t>
            </a:r>
            <a:endParaRPr lang="en-US" dirty="0"/>
          </a:p>
          <a:p>
            <a:pPr lvl="1"/>
            <a:r>
              <a:rPr lang="en-US"/>
              <a:t>It has to be written by a human in a language that humans can learn</a:t>
            </a:r>
          </a:p>
          <a:p>
            <a:pPr lvl="1"/>
            <a:r>
              <a:rPr lang="en-US"/>
              <a:t>It has to be written in a language that can be easily converted into a form that the computer understands (what?)</a:t>
            </a:r>
          </a:p>
          <a:p>
            <a:pPr lvl="1"/>
            <a:r>
              <a:rPr lang="en-US"/>
              <a:t>It generally is represented as text: a sequence of characters from some pre-defined set of symbols.</a:t>
            </a:r>
          </a:p>
          <a:p>
            <a:r>
              <a:rPr lang="en-US"/>
              <a:t>How does all of that work?</a:t>
            </a:r>
          </a:p>
          <a:p>
            <a:pPr lvl="1"/>
            <a:r>
              <a:rPr lang="en-US"/>
              <a:t>We need to talk about compilers and interpreters...</a:t>
            </a:r>
          </a:p>
        </p:txBody>
      </p:sp>
    </p:spTree>
    <p:extLst>
      <p:ext uri="{BB962C8B-B14F-4D97-AF65-F5344CB8AC3E}">
        <p14:creationId xmlns:p14="http://schemas.microsoft.com/office/powerpoint/2010/main" val="23895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Language Translation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09800" y="1774826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 l="13440" t="13631" r="13440" b="13631"/>
          <a:stretch>
            <a:fillRect/>
          </a:stretch>
        </p:blipFill>
        <p:spPr bwMode="auto">
          <a:xfrm>
            <a:off x="9067801" y="3496921"/>
            <a:ext cx="1218819" cy="119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14"/>
          <p:cNvGrpSpPr/>
          <p:nvPr/>
        </p:nvGrpSpPr>
        <p:grpSpPr>
          <a:xfrm>
            <a:off x="9122983" y="3581400"/>
            <a:ext cx="452436" cy="76200"/>
            <a:chOff x="7396164" y="3581400"/>
            <a:chExt cx="452436" cy="76200"/>
          </a:xfrm>
        </p:grpSpPr>
        <p:cxnSp>
          <p:nvCxnSpPr>
            <p:cNvPr id="11" name="Straight Connector 10"/>
            <p:cNvCxnSpPr>
              <a:stCxn id="7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15"/>
          <p:cNvGrpSpPr/>
          <p:nvPr/>
        </p:nvGrpSpPr>
        <p:grpSpPr>
          <a:xfrm flipH="1">
            <a:off x="9323008" y="4486275"/>
            <a:ext cx="452436" cy="76200"/>
            <a:chOff x="7396164" y="3581400"/>
            <a:chExt cx="452436" cy="76200"/>
          </a:xfrm>
        </p:grpSpPr>
        <p:cxnSp>
          <p:nvCxnSpPr>
            <p:cNvPr id="17" name="Straight Connector 16"/>
            <p:cNvCxnSpPr>
              <a:stCxn id="18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18"/>
          <p:cNvGrpSpPr/>
          <p:nvPr/>
        </p:nvGrpSpPr>
        <p:grpSpPr>
          <a:xfrm rot="16200000" flipH="1">
            <a:off x="9056308" y="4000500"/>
            <a:ext cx="452436" cy="76200"/>
            <a:chOff x="7396164" y="3581400"/>
            <a:chExt cx="452436" cy="76200"/>
          </a:xfrm>
        </p:grpSpPr>
        <p:cxnSp>
          <p:nvCxnSpPr>
            <p:cNvPr id="20" name="Straight Connector 19"/>
            <p:cNvCxnSpPr>
              <a:stCxn id="21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21"/>
          <p:cNvGrpSpPr/>
          <p:nvPr/>
        </p:nvGrpSpPr>
        <p:grpSpPr>
          <a:xfrm rot="16200000" flipH="1">
            <a:off x="9961183" y="3867150"/>
            <a:ext cx="452436" cy="76200"/>
            <a:chOff x="7396164" y="3581400"/>
            <a:chExt cx="452436" cy="76200"/>
          </a:xfrm>
        </p:grpSpPr>
        <p:cxnSp>
          <p:nvCxnSpPr>
            <p:cNvPr id="23" name="Straight Connector 22"/>
            <p:cNvCxnSpPr>
              <a:stCxn id="24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24"/>
          <p:cNvGrpSpPr/>
          <p:nvPr/>
        </p:nvGrpSpPr>
        <p:grpSpPr>
          <a:xfrm rot="5400000" flipH="1" flipV="1">
            <a:off x="9827833" y="4019550"/>
            <a:ext cx="452436" cy="76200"/>
            <a:chOff x="7396164" y="3581400"/>
            <a:chExt cx="452436" cy="76200"/>
          </a:xfrm>
        </p:grpSpPr>
        <p:cxnSp>
          <p:nvCxnSpPr>
            <p:cNvPr id="26" name="Straight Connector 25"/>
            <p:cNvCxnSpPr>
              <a:stCxn id="27" idx="2"/>
            </p:cNvCxnSpPr>
            <p:nvPr/>
          </p:nvCxnSpPr>
          <p:spPr>
            <a:xfrm rot="10800000">
              <a:off x="7396164" y="3619500"/>
              <a:ext cx="376237" cy="1588"/>
            </a:xfrm>
            <a:prstGeom prst="line">
              <a:avLst/>
            </a:prstGeom>
            <a:ln w="25400">
              <a:gradFill flip="none"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lin ang="0" scaled="1"/>
                <a:tileRect/>
              </a:gra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772400" y="3581400"/>
              <a:ext cx="76200" cy="76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9680194" y="3705225"/>
            <a:ext cx="361950" cy="1588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  <a:alpha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10008808" y="4424363"/>
            <a:ext cx="295275" cy="1588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  <a:alpha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44700" y="1970783"/>
            <a:ext cx="176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Source Code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10200" y="1981201"/>
            <a:ext cx="176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Machine Code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10600" y="2463225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Hardware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0541-FAF2-976E-CC9B-7136FE09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01F57-1F31-A603-9D04-034BF5650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There are historically two varieties of how this happens:</a:t>
            </a:r>
          </a:p>
          <a:p>
            <a:r>
              <a:rPr lang="en-US"/>
              <a:t>Compilers</a:t>
            </a:r>
          </a:p>
          <a:p>
            <a:pPr lvl="1"/>
            <a:r>
              <a:rPr lang="en-US"/>
              <a:t>Translate an entire program to machine code and save the translation to an executable file (e.g., </a:t>
            </a:r>
            <a:r>
              <a:rPr lang="en-US">
                <a:solidFill>
                  <a:srgbClr val="C00000"/>
                </a:solidFill>
              </a:rPr>
              <a:t>Hello.exe</a:t>
            </a:r>
            <a:r>
              <a:rPr lang="en-US"/>
              <a:t>)</a:t>
            </a:r>
          </a:p>
          <a:p>
            <a:r>
              <a:rPr lang="en-US"/>
              <a:t>Interpreters</a:t>
            </a:r>
          </a:p>
          <a:p>
            <a:pPr lvl="1"/>
            <a:r>
              <a:rPr lang="en-US"/>
              <a:t>Translate a program to machine code (on the fly) as they execute the translation (no saved file)</a:t>
            </a:r>
          </a:p>
          <a:p>
            <a:r>
              <a:rPr lang="en-US"/>
              <a:t>Pros &amp; Cons?</a:t>
            </a:r>
          </a:p>
        </p:txBody>
      </p:sp>
    </p:spTree>
    <p:extLst>
      <p:ext uri="{BB962C8B-B14F-4D97-AF65-F5344CB8AC3E}">
        <p14:creationId xmlns:p14="http://schemas.microsoft.com/office/powerpoint/2010/main" val="2641153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What's Java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Java is more complicated</a:t>
            </a:r>
          </a:p>
          <a:p>
            <a:r>
              <a:rPr lang="en-US" dirty="0"/>
              <a:t>Java runs on a virtual machine, called the </a:t>
            </a:r>
            <a:r>
              <a:rPr lang="en-US" b="1" dirty="0"/>
              <a:t>JVM</a:t>
            </a:r>
          </a:p>
          <a:p>
            <a:r>
              <a:rPr lang="en-US" dirty="0"/>
              <a:t>Java is compiled to an intermediate stage called </a:t>
            </a:r>
            <a:r>
              <a:rPr lang="en-US" b="1" dirty="0" err="1"/>
              <a:t>bytecode</a:t>
            </a:r>
            <a:r>
              <a:rPr lang="en-US" dirty="0"/>
              <a:t>, which is </a:t>
            </a:r>
            <a:r>
              <a:rPr lang="en-US"/>
              <a:t>platform </a:t>
            </a:r>
            <a:r>
              <a:rPr lang="en-US" i="1"/>
              <a:t>independent</a:t>
            </a:r>
            <a:r>
              <a:rPr lang="en-US"/>
              <a:t> (e.g., </a:t>
            </a:r>
            <a:r>
              <a:rPr lang="en-US">
                <a:solidFill>
                  <a:srgbClr val="C00000"/>
                </a:solidFill>
              </a:rPr>
              <a:t>Hello.class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Then, the </a:t>
            </a:r>
            <a:r>
              <a:rPr lang="en-US" b="1" dirty="0"/>
              <a:t>JVM</a:t>
            </a:r>
            <a:r>
              <a:rPr lang="en-US" dirty="0"/>
              <a:t> runs a </a:t>
            </a:r>
            <a:r>
              <a:rPr lang="en-US"/>
              <a:t>just-in-time interpreter </a:t>
            </a:r>
            <a:r>
              <a:rPr lang="en-US" dirty="0"/>
              <a:t>whenever you run a Java program, to turn the </a:t>
            </a:r>
            <a:r>
              <a:rPr lang="en-US" b="1" dirty="0" err="1"/>
              <a:t>bytecode</a:t>
            </a:r>
            <a:r>
              <a:rPr lang="en-US" dirty="0"/>
              <a:t> into platform </a:t>
            </a:r>
            <a:r>
              <a:rPr lang="en-US" i="1" dirty="0"/>
              <a:t>dependent</a:t>
            </a:r>
            <a:r>
              <a:rPr lang="en-US" dirty="0"/>
              <a:t> machine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1676400" y="2057400"/>
            <a:ext cx="3733800" cy="4038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6629400" y="2057400"/>
            <a:ext cx="3886200" cy="403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067800" y="3429000"/>
            <a:ext cx="1371600" cy="13716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Compilation </a:t>
            </a:r>
            <a:r>
              <a:rPr lang="en-US"/>
              <a:t>and execution </a:t>
            </a:r>
            <a:r>
              <a:rPr lang="en-US" dirty="0"/>
              <a:t>for Java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104540"/>
              </p:ext>
            </p:extLst>
          </p:nvPr>
        </p:nvGraphicFramePr>
        <p:xfrm>
          <a:off x="1828800" y="1752601"/>
          <a:ext cx="853402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4"/>
          <p:cNvGrpSpPr/>
          <p:nvPr/>
        </p:nvGrpSpPr>
        <p:grpSpPr>
          <a:xfrm>
            <a:off x="9144001" y="3528914"/>
            <a:ext cx="1218819" cy="1195487"/>
            <a:chOff x="7340981" y="3496920"/>
            <a:chExt cx="1218819" cy="1195487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 l="13440" t="13631" r="13440" b="13631"/>
            <a:stretch>
              <a:fillRect/>
            </a:stretch>
          </p:blipFill>
          <p:spPr bwMode="auto">
            <a:xfrm>
              <a:off x="7340981" y="3496920"/>
              <a:ext cx="1218819" cy="1195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5" name="Group 14"/>
            <p:cNvGrpSpPr/>
            <p:nvPr/>
          </p:nvGrpSpPr>
          <p:grpSpPr>
            <a:xfrm>
              <a:off x="7396164" y="3581400"/>
              <a:ext cx="452436" cy="76200"/>
              <a:chOff x="7396164" y="3581400"/>
              <a:chExt cx="452436" cy="76200"/>
            </a:xfrm>
          </p:grpSpPr>
          <p:cxnSp>
            <p:nvCxnSpPr>
              <p:cNvPr id="11" name="Straight Connector 10"/>
              <p:cNvCxnSpPr>
                <a:stCxn id="7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15"/>
            <p:cNvGrpSpPr/>
            <p:nvPr/>
          </p:nvGrpSpPr>
          <p:grpSpPr>
            <a:xfrm flipH="1">
              <a:off x="7596189" y="4486275"/>
              <a:ext cx="452436" cy="76200"/>
              <a:chOff x="7396164" y="3581400"/>
              <a:chExt cx="452436" cy="76200"/>
            </a:xfrm>
          </p:grpSpPr>
          <p:cxnSp>
            <p:nvCxnSpPr>
              <p:cNvPr id="17" name="Straight Connector 16"/>
              <p:cNvCxnSpPr>
                <a:stCxn id="18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18"/>
            <p:cNvGrpSpPr/>
            <p:nvPr/>
          </p:nvGrpSpPr>
          <p:grpSpPr>
            <a:xfrm rot="16200000" flipH="1">
              <a:off x="7329489" y="4000500"/>
              <a:ext cx="452436" cy="76200"/>
              <a:chOff x="7396164" y="3581400"/>
              <a:chExt cx="452436" cy="76200"/>
            </a:xfrm>
          </p:grpSpPr>
          <p:cxnSp>
            <p:nvCxnSpPr>
              <p:cNvPr id="20" name="Straight Connector 19"/>
              <p:cNvCxnSpPr>
                <a:stCxn id="21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Oval 20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 rot="16200000" flipH="1">
              <a:off x="8234364" y="3867150"/>
              <a:ext cx="452436" cy="76200"/>
              <a:chOff x="7396164" y="3581400"/>
              <a:chExt cx="452436" cy="76200"/>
            </a:xfrm>
          </p:grpSpPr>
          <p:cxnSp>
            <p:nvCxnSpPr>
              <p:cNvPr id="23" name="Straight Connector 22"/>
              <p:cNvCxnSpPr>
                <a:stCxn id="24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23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4"/>
            <p:cNvGrpSpPr/>
            <p:nvPr/>
          </p:nvGrpSpPr>
          <p:grpSpPr>
            <a:xfrm rot="5400000" flipH="1" flipV="1">
              <a:off x="8101014" y="4019550"/>
              <a:ext cx="452436" cy="76200"/>
              <a:chOff x="7396164" y="3581400"/>
              <a:chExt cx="452436" cy="76200"/>
            </a:xfrm>
          </p:grpSpPr>
          <p:cxnSp>
            <p:nvCxnSpPr>
              <p:cNvPr id="26" name="Straight Connector 25"/>
              <p:cNvCxnSpPr>
                <a:stCxn id="27" idx="2"/>
              </p:cNvCxnSpPr>
              <p:nvPr/>
            </p:nvCxnSpPr>
            <p:spPr>
              <a:xfrm rot="10800000">
                <a:off x="7396164" y="3619500"/>
                <a:ext cx="376237" cy="1588"/>
              </a:xfrm>
              <a:prstGeom prst="line">
                <a:avLst/>
              </a:prstGeom>
              <a:ln w="25400">
                <a:gradFill flip="none" rotWithShape="1"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7772400" y="3581400"/>
                <a:ext cx="76200" cy="7620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/>
            <p:nvPr/>
          </p:nvCxnSpPr>
          <p:spPr>
            <a:xfrm>
              <a:off x="7953375" y="3705225"/>
              <a:ext cx="361950" cy="1588"/>
            </a:xfrm>
            <a:prstGeom prst="line">
              <a:avLst/>
            </a:prstGeom>
            <a:ln>
              <a:solidFill>
                <a:schemeClr val="accent3">
                  <a:lumMod val="20000"/>
                  <a:lumOff val="80000"/>
                  <a:alpha val="75000"/>
                </a:schemeClr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8281988" y="4424363"/>
              <a:ext cx="295275" cy="1588"/>
            </a:xfrm>
            <a:prstGeom prst="line">
              <a:avLst/>
            </a:prstGeom>
            <a:ln>
              <a:solidFill>
                <a:schemeClr val="accent3">
                  <a:lumMod val="20000"/>
                  <a:lumOff val="80000"/>
                  <a:alpha val="75000"/>
                </a:schemeClr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447800" y="2057401"/>
            <a:ext cx="1917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Java </a:t>
            </a:r>
          </a:p>
          <a:p>
            <a:pPr algn="ctr"/>
            <a:r>
              <a:rPr lang="en-US" sz="2400" b="1" dirty="0"/>
              <a:t>Source</a:t>
            </a:r>
          </a:p>
          <a:p>
            <a:pPr algn="ctr"/>
            <a:r>
              <a:rPr lang="en-US" sz="2400" b="1" dirty="0"/>
              <a:t>Code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88100" y="2438401"/>
            <a:ext cx="176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Machine Code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39200" y="2743201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Hardware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86200" y="2445604"/>
            <a:ext cx="1765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Java </a:t>
            </a:r>
            <a:r>
              <a:rPr lang="en-US" sz="2400" b="1" dirty="0" err="1"/>
              <a:t>Bytecode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133600" y="4953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1"/>
                  </a:outerShdw>
                </a:effectLst>
              </a:rPr>
              <a:t>Platform</a:t>
            </a:r>
          </a:p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1"/>
                  </a:outerShdw>
                </a:effectLst>
              </a:rPr>
              <a:t>Independent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162800" y="49530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5">
                      <a:lumMod val="50000"/>
                    </a:schemeClr>
                  </a:outerShdw>
                </a:effectLst>
              </a:rPr>
              <a:t>Platform</a:t>
            </a:r>
          </a:p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schemeClr val="accent5">
                      <a:lumMod val="50000"/>
                    </a:schemeClr>
                  </a:outerShdw>
                </a:effectLst>
              </a:rPr>
              <a:t>Dependent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DCF90-1C9D-53E9-60E5-1EE90BE23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6ECDF-88E8-D422-E7C0-14FD34F7E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Just like in English, individual letters in a sentence don't have specific meaning, but groups of letter called words do...</a:t>
            </a:r>
          </a:p>
          <a:p>
            <a:r>
              <a:rPr lang="en-US"/>
              <a:t>in programming languages groups of characters are referred to as tokens, and it is the tokens that carry meaning in the language.</a:t>
            </a:r>
          </a:p>
        </p:txBody>
      </p:sp>
    </p:spTree>
    <p:extLst>
      <p:ext uri="{BB962C8B-B14F-4D97-AF65-F5344CB8AC3E}">
        <p14:creationId xmlns:p14="http://schemas.microsoft.com/office/powerpoint/2010/main" val="293742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1727</TotalTime>
  <Words>715</Words>
  <Application>Microsoft Office PowerPoint</Application>
  <PresentationFormat>Widescreen</PresentationFormat>
  <Paragraphs>215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Courier New</vt:lpstr>
      <vt:lpstr>Helvetica Neue</vt:lpstr>
      <vt:lpstr>Segoe UI</vt:lpstr>
      <vt:lpstr>Tahoma</vt:lpstr>
      <vt:lpstr>Times New Roman</vt:lpstr>
      <vt:lpstr>Tw Cen MT</vt:lpstr>
      <vt:lpstr>Wingdings</vt:lpstr>
      <vt:lpstr>Circuit</vt:lpstr>
      <vt:lpstr>Whirlpool</vt:lpstr>
      <vt:lpstr>COMP 1600 Introduction to Programming</vt:lpstr>
      <vt:lpstr>To understand a program, you must become both the computer and the program.</vt:lpstr>
      <vt:lpstr>Alerts</vt:lpstr>
      <vt:lpstr>Understanding a Program</vt:lpstr>
      <vt:lpstr>Language Translation</vt:lpstr>
      <vt:lpstr>Language Translation</vt:lpstr>
      <vt:lpstr>What's Java do?</vt:lpstr>
      <vt:lpstr>Compilation and execution for Java</vt:lpstr>
      <vt:lpstr>Tokenization</vt:lpstr>
      <vt:lpstr>Tokenization</vt:lpstr>
      <vt:lpstr>Java Reserved words/Keywords</vt:lpstr>
      <vt:lpstr>Tokenization</vt:lpstr>
      <vt:lpstr>Java Operators</vt:lpstr>
      <vt:lpstr>Tokenization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23</cp:revision>
  <dcterms:created xsi:type="dcterms:W3CDTF">2001-05-01T04:07:56Z</dcterms:created>
  <dcterms:modified xsi:type="dcterms:W3CDTF">2025-08-24T21:52:25Z</dcterms:modified>
</cp:coreProperties>
</file>