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960" r:id="rId1"/>
  </p:sldMasterIdLst>
  <p:notesMasterIdLst>
    <p:notesMasterId r:id="rId11"/>
  </p:notesMasterIdLst>
  <p:sldIdLst>
    <p:sldId id="257" r:id="rId2"/>
    <p:sldId id="258" r:id="rId3"/>
    <p:sldId id="262" r:id="rId4"/>
    <p:sldId id="259" r:id="rId5"/>
    <p:sldId id="260" r:id="rId6"/>
    <p:sldId id="263" r:id="rId7"/>
    <p:sldId id="261" r:id="rId8"/>
    <p:sldId id="264" r:id="rId9"/>
    <p:sldId id="265" r:id="rId10"/>
  </p:sldIdLst>
  <p:sldSz cx="9144000" cy="6858000" type="screen4x3"/>
  <p:notesSz cx="6858000" cy="9144000"/>
  <p:embeddedFontLst>
    <p:embeddedFont>
      <p:font typeface="Agency FB" panose="020B0503020202020204" pitchFamily="34" charset="0"/>
      <p:regular r:id="rId12"/>
      <p:bold r:id="rId13"/>
    </p:embeddedFont>
    <p:embeddedFont>
      <p:font typeface="Aparajita" panose="020B0604020202020204" pitchFamily="34" charset="0"/>
      <p:regular r:id="rId14"/>
      <p:bold r:id="rId15"/>
      <p:italic r:id="rId16"/>
      <p:boldItalic r:id="rId17"/>
    </p:embeddedFont>
    <p:embeddedFont>
      <p:font typeface="Calibri" panose="020F0502020204030204" pitchFamily="34" charset="0"/>
      <p:regular r:id="rId18"/>
      <p:bold r:id="rId19"/>
      <p:italic r:id="rId20"/>
      <p:boldItalic r:id="rId21"/>
    </p:embeddedFont>
    <p:embeddedFont>
      <p:font typeface="Corbel" panose="020B0503020204020204" pitchFamily="34" charset="0"/>
      <p:regular r:id="rId22"/>
      <p:bold r:id="rId23"/>
      <p:italic r:id="rId24"/>
      <p:boldItalic r:id="rId25"/>
    </p:embeddedFont>
    <p:embeddedFont>
      <p:font typeface="High Tower Text" panose="02040502050506030303" pitchFamily="18" charset="0"/>
      <p:regular r:id="rId26"/>
      <p:italic r:id="rId2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5" d="100"/>
          <a:sy n="85" d="100"/>
        </p:scale>
        <p:origin x="39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26" Type="http://schemas.openxmlformats.org/officeDocument/2006/relationships/font" Target="fonts/font15.fntdata"/><Relationship Id="rId3" Type="http://schemas.openxmlformats.org/officeDocument/2006/relationships/slide" Target="slides/slide2.xml"/><Relationship Id="rId21" Type="http://schemas.openxmlformats.org/officeDocument/2006/relationships/font" Target="fonts/font10.fntdata"/><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5" Type="http://schemas.openxmlformats.org/officeDocument/2006/relationships/font" Target="fonts/font14.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font" Target="fonts/font9.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24" Type="http://schemas.openxmlformats.org/officeDocument/2006/relationships/font" Target="fonts/font13.fntdata"/><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font" Target="fonts/font12.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8.fntdata"/><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font" Target="fonts/font11.fntdata"/><Relationship Id="rId27" Type="http://schemas.openxmlformats.org/officeDocument/2006/relationships/font" Target="fonts/font16.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1ED215-35BB-4108-A3A3-D4D717BDEF1A}" type="datetimeFigureOut">
              <a:rPr lang="en-US" smtClean="0"/>
              <a:t>2/10/2017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5D7F30-AB31-4F2C-A523-BCFA8F3B0F31}" type="slidenum">
              <a:rPr lang="en-US" smtClean="0"/>
              <a:t>‹#›</a:t>
            </a:fld>
            <a:endParaRPr lang="en-US"/>
          </a:p>
        </p:txBody>
      </p:sp>
    </p:spTree>
    <p:extLst>
      <p:ext uri="{BB962C8B-B14F-4D97-AF65-F5344CB8AC3E}">
        <p14:creationId xmlns:p14="http://schemas.microsoft.com/office/powerpoint/2010/main" val="2000751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5D7F30-AB31-4F2C-A523-BCFA8F3B0F31}" type="slidenum">
              <a:rPr lang="en-US" smtClean="0"/>
              <a:t>2</a:t>
            </a:fld>
            <a:endParaRPr lang="en-US" dirty="0"/>
          </a:p>
        </p:txBody>
      </p:sp>
    </p:spTree>
    <p:extLst>
      <p:ext uri="{BB962C8B-B14F-4D97-AF65-F5344CB8AC3E}">
        <p14:creationId xmlns:p14="http://schemas.microsoft.com/office/powerpoint/2010/main" val="2814190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5D7F30-AB31-4F2C-A523-BCFA8F3B0F31}" type="slidenum">
              <a:rPr lang="en-US" smtClean="0"/>
              <a:t>3</a:t>
            </a:fld>
            <a:endParaRPr lang="en-US" dirty="0"/>
          </a:p>
        </p:txBody>
      </p:sp>
    </p:spTree>
    <p:extLst>
      <p:ext uri="{BB962C8B-B14F-4D97-AF65-F5344CB8AC3E}">
        <p14:creationId xmlns:p14="http://schemas.microsoft.com/office/powerpoint/2010/main" val="2814190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5D7F30-AB31-4F2C-A523-BCFA8F3B0F31}" type="slidenum">
              <a:rPr lang="en-US" smtClean="0"/>
              <a:t>4</a:t>
            </a:fld>
            <a:endParaRPr lang="en-US" dirty="0"/>
          </a:p>
        </p:txBody>
      </p:sp>
    </p:spTree>
    <p:extLst>
      <p:ext uri="{BB962C8B-B14F-4D97-AF65-F5344CB8AC3E}">
        <p14:creationId xmlns:p14="http://schemas.microsoft.com/office/powerpoint/2010/main" val="28141904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5D7F30-AB31-4F2C-A523-BCFA8F3B0F31}" type="slidenum">
              <a:rPr lang="en-US" smtClean="0"/>
              <a:t>5</a:t>
            </a:fld>
            <a:endParaRPr lang="en-US" dirty="0"/>
          </a:p>
        </p:txBody>
      </p:sp>
    </p:spTree>
    <p:extLst>
      <p:ext uri="{BB962C8B-B14F-4D97-AF65-F5344CB8AC3E}">
        <p14:creationId xmlns:p14="http://schemas.microsoft.com/office/powerpoint/2010/main" val="2814190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5D7F30-AB31-4F2C-A523-BCFA8F3B0F31}" type="slidenum">
              <a:rPr lang="en-US" smtClean="0"/>
              <a:t>6</a:t>
            </a:fld>
            <a:endParaRPr lang="en-US" dirty="0"/>
          </a:p>
        </p:txBody>
      </p:sp>
    </p:spTree>
    <p:extLst>
      <p:ext uri="{BB962C8B-B14F-4D97-AF65-F5344CB8AC3E}">
        <p14:creationId xmlns:p14="http://schemas.microsoft.com/office/powerpoint/2010/main" val="28141904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5D7F30-AB31-4F2C-A523-BCFA8F3B0F31}" type="slidenum">
              <a:rPr lang="en-US" smtClean="0"/>
              <a:t>7</a:t>
            </a:fld>
            <a:endParaRPr lang="en-US" dirty="0"/>
          </a:p>
        </p:txBody>
      </p:sp>
    </p:spTree>
    <p:extLst>
      <p:ext uri="{BB962C8B-B14F-4D97-AF65-F5344CB8AC3E}">
        <p14:creationId xmlns:p14="http://schemas.microsoft.com/office/powerpoint/2010/main" val="28141904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5D7F30-AB31-4F2C-A523-BCFA8F3B0F31}" type="slidenum">
              <a:rPr lang="en-US" smtClean="0"/>
              <a:t>8</a:t>
            </a:fld>
            <a:endParaRPr lang="en-US" dirty="0"/>
          </a:p>
        </p:txBody>
      </p:sp>
    </p:spTree>
    <p:extLst>
      <p:ext uri="{BB962C8B-B14F-4D97-AF65-F5344CB8AC3E}">
        <p14:creationId xmlns:p14="http://schemas.microsoft.com/office/powerpoint/2010/main" val="28141904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5D7F30-AB31-4F2C-A523-BCFA8F3B0F31}" type="slidenum">
              <a:rPr lang="en-US" smtClean="0"/>
              <a:t>9</a:t>
            </a:fld>
            <a:endParaRPr lang="en-US" dirty="0"/>
          </a:p>
        </p:txBody>
      </p:sp>
    </p:spTree>
    <p:extLst>
      <p:ext uri="{BB962C8B-B14F-4D97-AF65-F5344CB8AC3E}">
        <p14:creationId xmlns:p14="http://schemas.microsoft.com/office/powerpoint/2010/main" val="28141904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atin typeface="Agency FB" panose="020B0503020202020204" pitchFamily="34" charset="0"/>
              </a:defRPr>
            </a:lvl1pPr>
          </a:lstStyle>
          <a:p>
            <a:r>
              <a:rPr lang="en-US" dirty="0"/>
              <a:t>Click to edit Master title style</a:t>
            </a:r>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8A432C8-69A7-458B-9684-2BFA64B31948}" type="datetime2">
              <a:rPr lang="en-US" smtClean="0"/>
              <a:t>Friday, February 10,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C057FC-95B6-4D89-AFDA-ABA33EE921E5}" type="datetime2">
              <a:rPr lang="en-US" smtClean="0"/>
              <a:t>Friday, February 10,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Friday, February 10,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96A3A3-94A6-4E5B-AF39-173ACA3E61CC}" type="datetime2">
              <a:rPr lang="en-US" smtClean="0"/>
              <a:t>Friday, February 10,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Friday, February 10,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Friday, February 10, 2017</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Friday, February 10, 2017</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79CD4847-11EF-4466-A8AD-85CDB7B49118}" type="datetime2">
              <a:rPr lang="en-US" smtClean="0"/>
              <a:t>Friday, February 10, 2017</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Friday, February 10, 2017</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Friday, February 10, 2017</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Friday, February 10, 2017</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Friday, February 10, 2017</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663700"/>
          </a:xfrm>
        </p:spPr>
        <p:txBody>
          <a:bodyPr>
            <a:normAutofit/>
          </a:bodyPr>
          <a:lstStyle/>
          <a:p>
            <a:r>
              <a:rPr lang="en-US" sz="4400" dirty="0">
                <a:latin typeface="Agency FB" panose="020B0503020202020204" pitchFamily="34" charset="0"/>
                <a:cs typeface="Aparajita" panose="020B0604020202020204" pitchFamily="34" charset="0"/>
              </a:rPr>
              <a:t>What does it mean to be human?</a:t>
            </a:r>
          </a:p>
        </p:txBody>
      </p:sp>
      <p:sp>
        <p:nvSpPr>
          <p:cNvPr id="3" name="Content Placeholder 2"/>
          <p:cNvSpPr>
            <a:spLocks noGrp="1"/>
          </p:cNvSpPr>
          <p:nvPr>
            <p:ph idx="1"/>
          </p:nvPr>
        </p:nvSpPr>
        <p:spPr>
          <a:xfrm>
            <a:off x="457200" y="2175163"/>
            <a:ext cx="7922712" cy="4375949"/>
          </a:xfrm>
        </p:spPr>
        <p:txBody>
          <a:bodyPr>
            <a:normAutofit/>
          </a:bodyPr>
          <a:lstStyle/>
          <a:p>
            <a:endParaRPr lang="en-US" sz="3600" dirty="0">
              <a:latin typeface="Corbel"/>
              <a:cs typeface="Corbel"/>
            </a:endParaRPr>
          </a:p>
          <a:p>
            <a:pPr marL="463550" indent="0" algn="ctr">
              <a:buNone/>
            </a:pPr>
            <a:r>
              <a:rPr lang="en-US" sz="3600" dirty="0">
                <a:solidFill>
                  <a:schemeClr val="tx2">
                    <a:lumMod val="75000"/>
                  </a:schemeClr>
                </a:solidFill>
                <a:latin typeface="High Tower Text" panose="02040502050506030303" pitchFamily="18" charset="0"/>
                <a:cs typeface="Corbel"/>
              </a:rPr>
              <a:t>“We are the first species that represents our reasons, and can reason with each other. The planet has grown a nervous system."</a:t>
            </a:r>
            <a:br>
              <a:rPr lang="en-US" sz="3600" dirty="0">
                <a:solidFill>
                  <a:schemeClr val="tx2">
                    <a:lumMod val="75000"/>
                  </a:schemeClr>
                </a:solidFill>
                <a:latin typeface="High Tower Text" panose="02040502050506030303" pitchFamily="18" charset="0"/>
                <a:cs typeface="Corbel"/>
              </a:rPr>
            </a:br>
            <a:r>
              <a:rPr lang="en-US" sz="3600" dirty="0">
                <a:solidFill>
                  <a:schemeClr val="tx2">
                    <a:lumMod val="75000"/>
                  </a:schemeClr>
                </a:solidFill>
                <a:latin typeface="High Tower Text" panose="02040502050506030303" pitchFamily="18" charset="0"/>
                <a:cs typeface="Corbel"/>
              </a:rPr>
              <a:t>—Daniel Dennett—</a:t>
            </a:r>
          </a:p>
        </p:txBody>
      </p:sp>
    </p:spTree>
    <p:custDataLst>
      <p:tags r:id="rId1"/>
    </p:custDataLst>
    <p:extLst>
      <p:ext uri="{BB962C8B-B14F-4D97-AF65-F5344CB8AC3E}">
        <p14:creationId xmlns:p14="http://schemas.microsoft.com/office/powerpoint/2010/main" val="615924982"/>
      </p:ext>
    </p:extLst>
  </p:cSld>
  <p:clrMapOvr>
    <a:masterClrMapping/>
  </p:clrMapOvr>
  <mc:AlternateContent xmlns:mc="http://schemas.openxmlformats.org/markup-compatibility/2006">
    <mc:Choice xmlns:p14="http://schemas.microsoft.com/office/powerpoint/2010/main" Requires="p14">
      <p:transition spd="slow" p14:dur="2000" advClick="0" advTm="6789"/>
    </mc:Choice>
    <mc:Fallback>
      <p:transition spd="slow" advClick="0" advTm="678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663700"/>
          </a:xfrm>
        </p:spPr>
        <p:txBody>
          <a:bodyPr>
            <a:normAutofit/>
          </a:bodyPr>
          <a:lstStyle/>
          <a:p>
            <a:r>
              <a:rPr lang="en-US" sz="4400" dirty="0">
                <a:latin typeface="Agency FB" panose="020B0503020202020204" pitchFamily="34" charset="0"/>
                <a:cs typeface="Aparajita" panose="020B0604020202020204" pitchFamily="34" charset="0"/>
              </a:rPr>
              <a:t>What does it mean to be human?</a:t>
            </a:r>
          </a:p>
        </p:txBody>
      </p:sp>
      <p:sp>
        <p:nvSpPr>
          <p:cNvPr id="3" name="Content Placeholder 2"/>
          <p:cNvSpPr>
            <a:spLocks noGrp="1"/>
          </p:cNvSpPr>
          <p:nvPr>
            <p:ph idx="1"/>
          </p:nvPr>
        </p:nvSpPr>
        <p:spPr>
          <a:xfrm>
            <a:off x="457199" y="2175163"/>
            <a:ext cx="8120743" cy="4375949"/>
          </a:xfrm>
        </p:spPr>
        <p:txBody>
          <a:bodyPr>
            <a:normAutofit/>
          </a:bodyPr>
          <a:lstStyle/>
          <a:p>
            <a:endParaRPr lang="en-US" sz="3600" dirty="0">
              <a:latin typeface="Corbel"/>
              <a:cs typeface="Corbel"/>
            </a:endParaRPr>
          </a:p>
          <a:p>
            <a:pPr marL="463550" indent="0" algn="ctr">
              <a:buNone/>
            </a:pPr>
            <a:r>
              <a:rPr lang="en-US" sz="3600" dirty="0">
                <a:solidFill>
                  <a:schemeClr val="tx2">
                    <a:lumMod val="75000"/>
                  </a:schemeClr>
                </a:solidFill>
                <a:latin typeface="High Tower Text" panose="02040502050506030303" pitchFamily="18" charset="0"/>
                <a:cs typeface="Corbel"/>
              </a:rPr>
              <a:t>“We do something other species can’t: We remember. We have cultures, ways of transmitting information.”</a:t>
            </a:r>
            <a:br>
              <a:rPr lang="en-US" sz="3600" dirty="0">
                <a:solidFill>
                  <a:schemeClr val="tx2">
                    <a:lumMod val="75000"/>
                  </a:schemeClr>
                </a:solidFill>
                <a:latin typeface="High Tower Text" panose="02040502050506030303" pitchFamily="18" charset="0"/>
                <a:cs typeface="Corbel"/>
              </a:rPr>
            </a:br>
            <a:r>
              <a:rPr lang="en-US" sz="3600" dirty="0">
                <a:solidFill>
                  <a:schemeClr val="tx2">
                    <a:lumMod val="75000"/>
                  </a:schemeClr>
                </a:solidFill>
                <a:latin typeface="High Tower Text" panose="02040502050506030303" pitchFamily="18" charset="0"/>
                <a:cs typeface="Corbel"/>
              </a:rPr>
              <a:t>—Marvin Minsky—</a:t>
            </a:r>
          </a:p>
        </p:txBody>
      </p:sp>
    </p:spTree>
    <p:custDataLst>
      <p:tags r:id="rId1"/>
    </p:custDataLst>
    <p:extLst>
      <p:ext uri="{BB962C8B-B14F-4D97-AF65-F5344CB8AC3E}">
        <p14:creationId xmlns:p14="http://schemas.microsoft.com/office/powerpoint/2010/main" val="4092249273"/>
      </p:ext>
    </p:extLst>
  </p:cSld>
  <p:clrMapOvr>
    <a:masterClrMapping/>
  </p:clrMapOvr>
  <mc:AlternateContent xmlns:mc="http://schemas.openxmlformats.org/markup-compatibility/2006">
    <mc:Choice xmlns:p14="http://schemas.microsoft.com/office/powerpoint/2010/main" Requires="p14">
      <p:transition spd="slow" p14:dur="2000" advClick="0" advTm="11819"/>
    </mc:Choice>
    <mc:Fallback>
      <p:transition spd="slow" advClick="0" advTm="1181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663700"/>
          </a:xfrm>
        </p:spPr>
        <p:txBody>
          <a:bodyPr>
            <a:normAutofit/>
          </a:bodyPr>
          <a:lstStyle/>
          <a:p>
            <a:r>
              <a:rPr lang="en-US" sz="4400" dirty="0">
                <a:latin typeface="Agency FB" panose="020B0503020202020204" pitchFamily="34" charset="0"/>
                <a:cs typeface="Aparajita" panose="020B0604020202020204" pitchFamily="34" charset="0"/>
              </a:rPr>
              <a:t>What does it mean to be human?</a:t>
            </a:r>
          </a:p>
        </p:txBody>
      </p:sp>
      <p:sp>
        <p:nvSpPr>
          <p:cNvPr id="3" name="Content Placeholder 2"/>
          <p:cNvSpPr>
            <a:spLocks noGrp="1"/>
          </p:cNvSpPr>
          <p:nvPr>
            <p:ph idx="1"/>
          </p:nvPr>
        </p:nvSpPr>
        <p:spPr>
          <a:xfrm>
            <a:off x="457199" y="2175163"/>
            <a:ext cx="8120743" cy="4375949"/>
          </a:xfrm>
        </p:spPr>
        <p:txBody>
          <a:bodyPr>
            <a:normAutofit fontScale="85000" lnSpcReduction="10000"/>
          </a:bodyPr>
          <a:lstStyle/>
          <a:p>
            <a:pPr marL="463550" indent="0" algn="ctr">
              <a:buNone/>
            </a:pPr>
            <a:r>
              <a:rPr lang="en-US" sz="3600" dirty="0">
                <a:solidFill>
                  <a:schemeClr val="tx2">
                    <a:lumMod val="75000"/>
                  </a:schemeClr>
                </a:solidFill>
                <a:latin typeface="High Tower Text" panose="02040502050506030303" pitchFamily="18" charset="0"/>
                <a:cs typeface="Corbel"/>
              </a:rPr>
              <a:t>“[The human is] markedly distinguished from all other living beings by his technical predisposition for manipulating things (mechanically joined with consciousness), by his pragmatic predisposition (to use other human beings skillfully for his purposes), and by the moral predisposition in his being (to treat himself and others according to the principle of freedom under the laws).”</a:t>
            </a:r>
            <a:br>
              <a:rPr lang="en-US" sz="3600" dirty="0">
                <a:solidFill>
                  <a:schemeClr val="tx2">
                    <a:lumMod val="75000"/>
                  </a:schemeClr>
                </a:solidFill>
                <a:latin typeface="High Tower Text" panose="02040502050506030303" pitchFamily="18" charset="0"/>
                <a:cs typeface="Corbel"/>
              </a:rPr>
            </a:br>
            <a:r>
              <a:rPr lang="en-US" sz="3600" dirty="0">
                <a:solidFill>
                  <a:schemeClr val="tx2">
                    <a:lumMod val="75000"/>
                  </a:schemeClr>
                </a:solidFill>
                <a:latin typeface="High Tower Text" panose="02040502050506030303" pitchFamily="18" charset="0"/>
                <a:cs typeface="Corbel"/>
              </a:rPr>
              <a:t>—Immanuel Kant—</a:t>
            </a:r>
          </a:p>
        </p:txBody>
      </p:sp>
    </p:spTree>
    <p:custDataLst>
      <p:tags r:id="rId1"/>
    </p:custDataLst>
    <p:extLst>
      <p:ext uri="{BB962C8B-B14F-4D97-AF65-F5344CB8AC3E}">
        <p14:creationId xmlns:p14="http://schemas.microsoft.com/office/powerpoint/2010/main" val="2399211353"/>
      </p:ext>
    </p:extLst>
  </p:cSld>
  <p:clrMapOvr>
    <a:masterClrMapping/>
  </p:clrMapOvr>
  <mc:AlternateContent xmlns:mc="http://schemas.openxmlformats.org/markup-compatibility/2006">
    <mc:Choice xmlns:p14="http://schemas.microsoft.com/office/powerpoint/2010/main" Requires="p14">
      <p:transition spd="slow" p14:dur="2000" advClick="0" advTm="25625"/>
    </mc:Choice>
    <mc:Fallback>
      <p:transition spd="slow" advClick="0" advTm="2562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663700"/>
          </a:xfrm>
        </p:spPr>
        <p:txBody>
          <a:bodyPr>
            <a:normAutofit/>
          </a:bodyPr>
          <a:lstStyle/>
          <a:p>
            <a:r>
              <a:rPr lang="en-US" sz="4400" dirty="0">
                <a:latin typeface="Agency FB" panose="020B0503020202020204" pitchFamily="34" charset="0"/>
                <a:cs typeface="Aparajita" panose="020B0604020202020204" pitchFamily="34" charset="0"/>
              </a:rPr>
              <a:t>What does it mean to be human?</a:t>
            </a:r>
          </a:p>
        </p:txBody>
      </p:sp>
      <p:sp>
        <p:nvSpPr>
          <p:cNvPr id="3" name="Content Placeholder 2"/>
          <p:cNvSpPr>
            <a:spLocks noGrp="1"/>
          </p:cNvSpPr>
          <p:nvPr>
            <p:ph idx="1"/>
          </p:nvPr>
        </p:nvSpPr>
        <p:spPr>
          <a:xfrm>
            <a:off x="457199" y="2175163"/>
            <a:ext cx="8120743" cy="4375949"/>
          </a:xfrm>
        </p:spPr>
        <p:txBody>
          <a:bodyPr>
            <a:normAutofit lnSpcReduction="10000"/>
          </a:bodyPr>
          <a:lstStyle/>
          <a:p>
            <a:endParaRPr lang="en-US" sz="3600" dirty="0">
              <a:latin typeface="Corbel"/>
              <a:cs typeface="Corbel"/>
            </a:endParaRPr>
          </a:p>
          <a:p>
            <a:pPr marL="463550" indent="0" algn="ctr">
              <a:buNone/>
            </a:pPr>
            <a:r>
              <a:rPr lang="en-US" sz="3600" dirty="0">
                <a:solidFill>
                  <a:schemeClr val="tx2">
                    <a:lumMod val="75000"/>
                  </a:schemeClr>
                </a:solidFill>
                <a:latin typeface="High Tower Text" panose="02040502050506030303" pitchFamily="18" charset="0"/>
                <a:cs typeface="Corbel"/>
              </a:rPr>
              <a:t>“How did we develop empathy? Appreciate our mortality? And we should admit that there are areas that might not submit to material analysis: beauty, inspiration. We shouldn’t dismiss these as epiphenomenal froth.”</a:t>
            </a:r>
            <a:br>
              <a:rPr lang="en-US" sz="3600" dirty="0">
                <a:solidFill>
                  <a:schemeClr val="tx2">
                    <a:lumMod val="75000"/>
                  </a:schemeClr>
                </a:solidFill>
                <a:latin typeface="High Tower Text" panose="02040502050506030303" pitchFamily="18" charset="0"/>
                <a:cs typeface="Corbel"/>
              </a:rPr>
            </a:br>
            <a:r>
              <a:rPr lang="en-US" sz="3600" dirty="0">
                <a:solidFill>
                  <a:schemeClr val="tx2">
                    <a:lumMod val="75000"/>
                  </a:schemeClr>
                </a:solidFill>
                <a:latin typeface="High Tower Text" panose="02040502050506030303" pitchFamily="18" charset="0"/>
                <a:cs typeface="Corbel"/>
              </a:rPr>
              <a:t>—Francis Collins—</a:t>
            </a:r>
          </a:p>
        </p:txBody>
      </p:sp>
    </p:spTree>
    <p:custDataLst>
      <p:tags r:id="rId1"/>
    </p:custDataLst>
    <p:extLst>
      <p:ext uri="{BB962C8B-B14F-4D97-AF65-F5344CB8AC3E}">
        <p14:creationId xmlns:p14="http://schemas.microsoft.com/office/powerpoint/2010/main" val="1718558025"/>
      </p:ext>
    </p:extLst>
  </p:cSld>
  <p:clrMapOvr>
    <a:masterClrMapping/>
  </p:clrMapOvr>
  <mc:AlternateContent xmlns:mc="http://schemas.openxmlformats.org/markup-compatibility/2006">
    <mc:Choice xmlns:p14="http://schemas.microsoft.com/office/powerpoint/2010/main" Requires="p14">
      <p:transition spd="slow" p14:dur="2000" advClick="0" advTm="13637"/>
    </mc:Choice>
    <mc:Fallback>
      <p:transition spd="slow" advClick="0" advTm="1363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663700"/>
          </a:xfrm>
        </p:spPr>
        <p:txBody>
          <a:bodyPr>
            <a:normAutofit/>
          </a:bodyPr>
          <a:lstStyle/>
          <a:p>
            <a:r>
              <a:rPr lang="en-US" sz="4400" dirty="0">
                <a:latin typeface="Agency FB" panose="020B0503020202020204" pitchFamily="34" charset="0"/>
                <a:cs typeface="Aparajita" panose="020B0604020202020204" pitchFamily="34" charset="0"/>
              </a:rPr>
              <a:t>What does it mean to be human?</a:t>
            </a:r>
          </a:p>
        </p:txBody>
      </p:sp>
      <p:sp>
        <p:nvSpPr>
          <p:cNvPr id="3" name="Content Placeholder 2"/>
          <p:cNvSpPr>
            <a:spLocks noGrp="1"/>
          </p:cNvSpPr>
          <p:nvPr>
            <p:ph idx="1"/>
          </p:nvPr>
        </p:nvSpPr>
        <p:spPr>
          <a:xfrm>
            <a:off x="457199" y="2175163"/>
            <a:ext cx="8120743" cy="4375949"/>
          </a:xfrm>
        </p:spPr>
        <p:txBody>
          <a:bodyPr>
            <a:normAutofit/>
          </a:bodyPr>
          <a:lstStyle/>
          <a:p>
            <a:endParaRPr lang="en-US" sz="3600" dirty="0">
              <a:latin typeface="Corbel"/>
              <a:cs typeface="Corbel"/>
            </a:endParaRPr>
          </a:p>
          <a:p>
            <a:pPr marL="463550" indent="0" algn="ctr">
              <a:buNone/>
            </a:pPr>
            <a:r>
              <a:rPr lang="en-US" sz="3600" dirty="0">
                <a:solidFill>
                  <a:schemeClr val="tx2">
                    <a:lumMod val="75000"/>
                  </a:schemeClr>
                </a:solidFill>
                <a:latin typeface="High Tower Text" panose="02040502050506030303" pitchFamily="18" charset="0"/>
                <a:cs typeface="Corbel"/>
              </a:rPr>
              <a:t>“Our ability to generate hypotheses and make measurements.”</a:t>
            </a:r>
            <a:br>
              <a:rPr lang="en-US" sz="3600" dirty="0">
                <a:solidFill>
                  <a:schemeClr val="tx2">
                    <a:lumMod val="75000"/>
                  </a:schemeClr>
                </a:solidFill>
                <a:latin typeface="High Tower Text" panose="02040502050506030303" pitchFamily="18" charset="0"/>
                <a:cs typeface="Corbel"/>
              </a:rPr>
            </a:br>
            <a:r>
              <a:rPr lang="en-US" sz="3600" dirty="0">
                <a:solidFill>
                  <a:schemeClr val="tx2">
                    <a:lumMod val="75000"/>
                  </a:schemeClr>
                </a:solidFill>
                <a:latin typeface="High Tower Text" panose="02040502050506030303" pitchFamily="18" charset="0"/>
                <a:cs typeface="Corbel"/>
              </a:rPr>
              <a:t>—Harold Varmus—</a:t>
            </a:r>
          </a:p>
        </p:txBody>
      </p:sp>
    </p:spTree>
    <p:custDataLst>
      <p:tags r:id="rId1"/>
    </p:custDataLst>
    <p:extLst>
      <p:ext uri="{BB962C8B-B14F-4D97-AF65-F5344CB8AC3E}">
        <p14:creationId xmlns:p14="http://schemas.microsoft.com/office/powerpoint/2010/main" val="1917777530"/>
      </p:ext>
    </p:extLst>
  </p:cSld>
  <p:clrMapOvr>
    <a:masterClrMapping/>
  </p:clrMapOvr>
  <mc:AlternateContent xmlns:mc="http://schemas.openxmlformats.org/markup-compatibility/2006">
    <mc:Choice xmlns:p14="http://schemas.microsoft.com/office/powerpoint/2010/main" Requires="p14">
      <p:transition spd="slow" p14:dur="2000" advClick="0" advTm="7334"/>
    </mc:Choice>
    <mc:Fallback>
      <p:transition spd="slow" advClick="0" advTm="733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663700"/>
          </a:xfrm>
        </p:spPr>
        <p:txBody>
          <a:bodyPr>
            <a:normAutofit/>
          </a:bodyPr>
          <a:lstStyle/>
          <a:p>
            <a:r>
              <a:rPr lang="en-US" sz="4400" dirty="0">
                <a:latin typeface="Agency FB" panose="020B0503020202020204" pitchFamily="34" charset="0"/>
                <a:cs typeface="Aparajita" panose="020B0604020202020204" pitchFamily="34" charset="0"/>
              </a:rPr>
              <a:t>What does it mean to be human?</a:t>
            </a:r>
          </a:p>
        </p:txBody>
      </p:sp>
      <p:sp>
        <p:nvSpPr>
          <p:cNvPr id="3" name="Content Placeholder 2"/>
          <p:cNvSpPr>
            <a:spLocks noGrp="1"/>
          </p:cNvSpPr>
          <p:nvPr>
            <p:ph idx="1"/>
          </p:nvPr>
        </p:nvSpPr>
        <p:spPr>
          <a:xfrm>
            <a:off x="457199" y="2175163"/>
            <a:ext cx="8120743" cy="4375949"/>
          </a:xfrm>
        </p:spPr>
        <p:txBody>
          <a:bodyPr>
            <a:normAutofit/>
          </a:bodyPr>
          <a:lstStyle/>
          <a:p>
            <a:endParaRPr lang="en-US" sz="3600" dirty="0">
              <a:latin typeface="Corbel"/>
              <a:cs typeface="Corbel"/>
            </a:endParaRPr>
          </a:p>
          <a:p>
            <a:pPr marL="463550" indent="0" algn="ctr">
              <a:buNone/>
            </a:pPr>
            <a:r>
              <a:rPr lang="en-US" sz="3600" dirty="0">
                <a:solidFill>
                  <a:schemeClr val="tx2">
                    <a:lumMod val="75000"/>
                  </a:schemeClr>
                </a:solidFill>
                <a:latin typeface="High Tower Text" panose="02040502050506030303" pitchFamily="18" charset="0"/>
                <a:cs typeface="Corbel"/>
              </a:rPr>
              <a:t>“All are of the dust, </a:t>
            </a:r>
            <a:br>
              <a:rPr lang="en-US" sz="3600" dirty="0">
                <a:solidFill>
                  <a:schemeClr val="tx2">
                    <a:lumMod val="75000"/>
                  </a:schemeClr>
                </a:solidFill>
                <a:latin typeface="High Tower Text" panose="02040502050506030303" pitchFamily="18" charset="0"/>
                <a:cs typeface="Corbel"/>
              </a:rPr>
            </a:br>
            <a:r>
              <a:rPr lang="en-US" sz="3600" dirty="0">
                <a:solidFill>
                  <a:schemeClr val="tx2">
                    <a:lumMod val="75000"/>
                  </a:schemeClr>
                </a:solidFill>
                <a:latin typeface="High Tower Text" panose="02040502050506030303" pitchFamily="18" charset="0"/>
                <a:cs typeface="Corbel"/>
              </a:rPr>
              <a:t>and all turn to dust again.”</a:t>
            </a:r>
            <a:br>
              <a:rPr lang="en-US" sz="3600" dirty="0">
                <a:solidFill>
                  <a:schemeClr val="tx2">
                    <a:lumMod val="75000"/>
                  </a:schemeClr>
                </a:solidFill>
                <a:latin typeface="High Tower Text" panose="02040502050506030303" pitchFamily="18" charset="0"/>
                <a:cs typeface="Corbel"/>
              </a:rPr>
            </a:br>
            <a:r>
              <a:rPr lang="en-US" sz="3600" dirty="0">
                <a:solidFill>
                  <a:schemeClr val="tx2">
                    <a:lumMod val="75000"/>
                  </a:schemeClr>
                </a:solidFill>
                <a:latin typeface="High Tower Text" panose="02040502050506030303" pitchFamily="18" charset="0"/>
                <a:cs typeface="Corbel"/>
              </a:rPr>
              <a:t>—Ecclesiastes 3.20—</a:t>
            </a:r>
          </a:p>
        </p:txBody>
      </p:sp>
    </p:spTree>
    <p:custDataLst>
      <p:tags r:id="rId1"/>
    </p:custDataLst>
    <p:extLst>
      <p:ext uri="{BB962C8B-B14F-4D97-AF65-F5344CB8AC3E}">
        <p14:creationId xmlns:p14="http://schemas.microsoft.com/office/powerpoint/2010/main" val="4164299240"/>
      </p:ext>
    </p:extLst>
  </p:cSld>
  <p:clrMapOvr>
    <a:masterClrMapping/>
  </p:clrMapOvr>
  <mc:AlternateContent xmlns:mc="http://schemas.openxmlformats.org/markup-compatibility/2006">
    <mc:Choice xmlns:p14="http://schemas.microsoft.com/office/powerpoint/2010/main" Requires="p14">
      <p:transition spd="slow" p14:dur="2000" advClick="0" advTm="7985"/>
    </mc:Choice>
    <mc:Fallback>
      <p:transition spd="slow" advClick="0" advTm="798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663700"/>
          </a:xfrm>
        </p:spPr>
        <p:txBody>
          <a:bodyPr>
            <a:normAutofit/>
          </a:bodyPr>
          <a:lstStyle/>
          <a:p>
            <a:r>
              <a:rPr lang="en-US" sz="4400" dirty="0">
                <a:latin typeface="Agency FB" panose="020B0503020202020204" pitchFamily="34" charset="0"/>
                <a:cs typeface="Aparajita" panose="020B0604020202020204" pitchFamily="34" charset="0"/>
              </a:rPr>
              <a:t>What does it mean to be human?</a:t>
            </a:r>
          </a:p>
        </p:txBody>
      </p:sp>
      <p:sp>
        <p:nvSpPr>
          <p:cNvPr id="3" name="Content Placeholder 2"/>
          <p:cNvSpPr>
            <a:spLocks noGrp="1"/>
          </p:cNvSpPr>
          <p:nvPr>
            <p:ph idx="1"/>
          </p:nvPr>
        </p:nvSpPr>
        <p:spPr>
          <a:xfrm>
            <a:off x="457199" y="2175163"/>
            <a:ext cx="8120743" cy="4375949"/>
          </a:xfrm>
        </p:spPr>
        <p:txBody>
          <a:bodyPr>
            <a:normAutofit fontScale="85000" lnSpcReduction="10000"/>
          </a:bodyPr>
          <a:lstStyle/>
          <a:p>
            <a:pPr marL="463550" indent="0" algn="ctr">
              <a:buNone/>
            </a:pPr>
            <a:r>
              <a:rPr lang="en-US" sz="3600" dirty="0">
                <a:solidFill>
                  <a:schemeClr val="tx2">
                    <a:lumMod val="75000"/>
                  </a:schemeClr>
                </a:solidFill>
                <a:latin typeface="High Tower Text" panose="02040502050506030303" pitchFamily="18" charset="0"/>
                <a:cs typeface="Corbel"/>
              </a:rPr>
              <a:t>“The critical unique factor is language. Creativity. The religious and scientific impulse. And our social organization, which has developed to a prodigious degree. We have a record of history, moral behavior, economics, political and social institutions. We’re probably unique in our ability to investigate the future, imagine outcomes, and display images in our minds.”</a:t>
            </a:r>
            <a:br>
              <a:rPr lang="en-US" sz="3600" dirty="0">
                <a:solidFill>
                  <a:schemeClr val="tx2">
                    <a:lumMod val="75000"/>
                  </a:schemeClr>
                </a:solidFill>
                <a:latin typeface="High Tower Text" panose="02040502050506030303" pitchFamily="18" charset="0"/>
                <a:cs typeface="Corbel"/>
              </a:rPr>
            </a:br>
            <a:r>
              <a:rPr lang="en-US" sz="3600" dirty="0">
                <a:solidFill>
                  <a:schemeClr val="tx2">
                    <a:lumMod val="75000"/>
                  </a:schemeClr>
                </a:solidFill>
                <a:latin typeface="High Tower Text" panose="02040502050506030303" pitchFamily="18" charset="0"/>
                <a:cs typeface="Corbel"/>
              </a:rPr>
              <a:t>—Antonio </a:t>
            </a:r>
            <a:r>
              <a:rPr lang="en-US" sz="3600" dirty="0" err="1">
                <a:solidFill>
                  <a:schemeClr val="tx2">
                    <a:lumMod val="75000"/>
                  </a:schemeClr>
                </a:solidFill>
                <a:latin typeface="High Tower Text" panose="02040502050506030303" pitchFamily="18" charset="0"/>
                <a:cs typeface="Corbel"/>
              </a:rPr>
              <a:t>Damasio</a:t>
            </a:r>
            <a:r>
              <a:rPr lang="en-US" sz="3600" dirty="0">
                <a:solidFill>
                  <a:schemeClr val="tx2">
                    <a:lumMod val="75000"/>
                  </a:schemeClr>
                </a:solidFill>
                <a:latin typeface="High Tower Text" panose="02040502050506030303" pitchFamily="18" charset="0"/>
                <a:cs typeface="Corbel"/>
              </a:rPr>
              <a:t>—</a:t>
            </a:r>
          </a:p>
        </p:txBody>
      </p:sp>
    </p:spTree>
    <p:custDataLst>
      <p:tags r:id="rId1"/>
    </p:custDataLst>
    <p:extLst>
      <p:ext uri="{BB962C8B-B14F-4D97-AF65-F5344CB8AC3E}">
        <p14:creationId xmlns:p14="http://schemas.microsoft.com/office/powerpoint/2010/main" val="1807142878"/>
      </p:ext>
    </p:extLst>
  </p:cSld>
  <p:clrMapOvr>
    <a:masterClrMapping/>
  </p:clrMapOvr>
  <mc:AlternateContent xmlns:mc="http://schemas.openxmlformats.org/markup-compatibility/2006">
    <mc:Choice xmlns:p14="http://schemas.microsoft.com/office/powerpoint/2010/main" Requires="p14">
      <p:transition spd="slow" p14:dur="2000" advClick="0" advTm="22013"/>
    </mc:Choice>
    <mc:Fallback>
      <p:transition spd="slow" advClick="0" advTm="2201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663700"/>
          </a:xfrm>
        </p:spPr>
        <p:txBody>
          <a:bodyPr>
            <a:normAutofit/>
          </a:bodyPr>
          <a:lstStyle/>
          <a:p>
            <a:r>
              <a:rPr lang="en-US" sz="4400" dirty="0">
                <a:latin typeface="Agency FB" panose="020B0503020202020204" pitchFamily="34" charset="0"/>
                <a:cs typeface="Aparajita" panose="020B0604020202020204" pitchFamily="34" charset="0"/>
              </a:rPr>
              <a:t>What does it mean to be human?</a:t>
            </a:r>
          </a:p>
        </p:txBody>
      </p:sp>
      <p:sp>
        <p:nvSpPr>
          <p:cNvPr id="3" name="Content Placeholder 2"/>
          <p:cNvSpPr>
            <a:spLocks noGrp="1"/>
          </p:cNvSpPr>
          <p:nvPr>
            <p:ph idx="1"/>
          </p:nvPr>
        </p:nvSpPr>
        <p:spPr>
          <a:xfrm>
            <a:off x="728135" y="2175163"/>
            <a:ext cx="7648223" cy="4375949"/>
          </a:xfrm>
        </p:spPr>
        <p:txBody>
          <a:bodyPr>
            <a:normAutofit lnSpcReduction="10000"/>
          </a:bodyPr>
          <a:lstStyle/>
          <a:p>
            <a:pPr marL="463550" indent="0" algn="ctr">
              <a:buNone/>
            </a:pPr>
            <a:r>
              <a:rPr lang="en-US" sz="3600" dirty="0">
                <a:solidFill>
                  <a:schemeClr val="tx2">
                    <a:lumMod val="75000"/>
                  </a:schemeClr>
                </a:solidFill>
                <a:latin typeface="High Tower Text" panose="02040502050506030303" pitchFamily="18" charset="0"/>
                <a:cs typeface="Corbel"/>
              </a:rPr>
              <a:t>“The innate disposition to produce art and the innate appetite for art is not only a distinctive attribute of the human species - it’s also one of the principal means by which we keep trying to answer [this] fundamental question.”</a:t>
            </a:r>
            <a:br>
              <a:rPr lang="en-US" sz="3600" dirty="0">
                <a:solidFill>
                  <a:schemeClr val="tx2">
                    <a:lumMod val="75000"/>
                  </a:schemeClr>
                </a:solidFill>
                <a:latin typeface="High Tower Text" panose="02040502050506030303" pitchFamily="18" charset="0"/>
                <a:cs typeface="Corbel"/>
              </a:rPr>
            </a:br>
            <a:r>
              <a:rPr lang="en-US" sz="3600" dirty="0">
                <a:solidFill>
                  <a:schemeClr val="tx2">
                    <a:lumMod val="75000"/>
                  </a:schemeClr>
                </a:solidFill>
                <a:latin typeface="High Tower Text" panose="02040502050506030303" pitchFamily="18" charset="0"/>
                <a:cs typeface="Corbel"/>
              </a:rPr>
              <a:t>—Kiernan Ryan—</a:t>
            </a:r>
          </a:p>
        </p:txBody>
      </p:sp>
    </p:spTree>
    <p:custDataLst>
      <p:tags r:id="rId1"/>
    </p:custDataLst>
    <p:extLst>
      <p:ext uri="{BB962C8B-B14F-4D97-AF65-F5344CB8AC3E}">
        <p14:creationId xmlns:p14="http://schemas.microsoft.com/office/powerpoint/2010/main" val="4206424792"/>
      </p:ext>
    </p:extLst>
  </p:cSld>
  <p:clrMapOvr>
    <a:masterClrMapping/>
  </p:clrMapOvr>
  <mc:AlternateContent xmlns:mc="http://schemas.openxmlformats.org/markup-compatibility/2006">
    <mc:Choice xmlns:p14="http://schemas.microsoft.com/office/powerpoint/2010/main" Requires="p14">
      <p:transition spd="slow" p14:dur="2000" advClick="0" advTm="16033"/>
    </mc:Choice>
    <mc:Fallback>
      <p:transition spd="slow" advClick="0" advTm="1603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663700"/>
          </a:xfrm>
        </p:spPr>
        <p:txBody>
          <a:bodyPr>
            <a:normAutofit/>
          </a:bodyPr>
          <a:lstStyle/>
          <a:p>
            <a:r>
              <a:rPr lang="en-US" sz="4400" dirty="0">
                <a:latin typeface="Agency FB" panose="020B0503020202020204" pitchFamily="34" charset="0"/>
                <a:cs typeface="Aparajita" panose="020B0604020202020204" pitchFamily="34" charset="0"/>
              </a:rPr>
              <a:t>What does it mean to be human?</a:t>
            </a:r>
          </a:p>
        </p:txBody>
      </p:sp>
      <p:sp>
        <p:nvSpPr>
          <p:cNvPr id="3" name="Content Placeholder 2"/>
          <p:cNvSpPr>
            <a:spLocks noGrp="1"/>
          </p:cNvSpPr>
          <p:nvPr>
            <p:ph idx="1"/>
          </p:nvPr>
        </p:nvSpPr>
        <p:spPr>
          <a:xfrm>
            <a:off x="457199" y="2175163"/>
            <a:ext cx="8120743" cy="4375949"/>
          </a:xfrm>
        </p:spPr>
        <p:txBody>
          <a:bodyPr>
            <a:normAutofit fontScale="92500" lnSpcReduction="10000"/>
          </a:bodyPr>
          <a:lstStyle/>
          <a:p>
            <a:pPr marL="463550" indent="0" algn="ctr">
              <a:buNone/>
            </a:pPr>
            <a:r>
              <a:rPr lang="en-US" sz="3600" dirty="0">
                <a:solidFill>
                  <a:schemeClr val="tx2">
                    <a:lumMod val="75000"/>
                  </a:schemeClr>
                </a:solidFill>
                <a:latin typeface="High Tower Text" panose="02040502050506030303" pitchFamily="18" charset="0"/>
                <a:cs typeface="Corbel"/>
              </a:rPr>
              <a:t>“It is a never-ending quest that threatens to vanish in the present climate of sound bites and slogans that produce only the shallowest of perspectives. We have a mission to transmit the best that has been wondered, and to elicit serious and thoughtful responses from our students. Let us proceed with passion.”</a:t>
            </a:r>
            <a:br>
              <a:rPr lang="en-US" sz="3600" dirty="0">
                <a:solidFill>
                  <a:schemeClr val="tx2">
                    <a:lumMod val="75000"/>
                  </a:schemeClr>
                </a:solidFill>
                <a:latin typeface="High Tower Text" panose="02040502050506030303" pitchFamily="18" charset="0"/>
                <a:cs typeface="Corbel"/>
              </a:rPr>
            </a:br>
            <a:r>
              <a:rPr lang="en-US" sz="3600" dirty="0">
                <a:solidFill>
                  <a:schemeClr val="tx2">
                    <a:lumMod val="75000"/>
                  </a:schemeClr>
                </a:solidFill>
                <a:latin typeface="High Tower Text" panose="02040502050506030303" pitchFamily="18" charset="0"/>
                <a:cs typeface="Corbel"/>
              </a:rPr>
              <a:t>—John Dexter Marble—</a:t>
            </a:r>
          </a:p>
        </p:txBody>
      </p:sp>
    </p:spTree>
    <p:custDataLst>
      <p:tags r:id="rId1"/>
    </p:custDataLst>
    <p:extLst>
      <p:ext uri="{BB962C8B-B14F-4D97-AF65-F5344CB8AC3E}">
        <p14:creationId xmlns:p14="http://schemas.microsoft.com/office/powerpoint/2010/main" val="3414165504"/>
      </p:ext>
    </p:extLst>
  </p:cSld>
  <p:clrMapOvr>
    <a:masterClrMapping/>
  </p:clrMapOvr>
  <mc:AlternateContent xmlns:mc="http://schemas.openxmlformats.org/markup-compatibility/2006">
    <mc:Choice xmlns:p14="http://schemas.microsoft.com/office/powerpoint/2010/main" Requires="p14">
      <p:transition spd="slow" p14:dur="2000" advClick="0" advTm="21712"/>
    </mc:Choice>
    <mc:Fallback>
      <p:transition spd="slow" advClick="0" advTm="2171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4"/>
</p:tagLst>
</file>

<file path=ppt/tags/tag2.xml><?xml version="1.0" encoding="utf-8"?>
<p:tagLst xmlns:a="http://schemas.openxmlformats.org/drawingml/2006/main" xmlns:r="http://schemas.openxmlformats.org/officeDocument/2006/relationships" xmlns:p="http://schemas.openxmlformats.org/presentationml/2006/main">
  <p:tag name="TIMING" val="|0.9"/>
</p:tagLst>
</file>

<file path=ppt/tags/tag3.xml><?xml version="1.0" encoding="utf-8"?>
<p:tagLst xmlns:a="http://schemas.openxmlformats.org/drawingml/2006/main" xmlns:r="http://schemas.openxmlformats.org/officeDocument/2006/relationships" xmlns:p="http://schemas.openxmlformats.org/presentationml/2006/main">
  <p:tag name="TIMING" val="|0.9"/>
</p:tagLst>
</file>

<file path=ppt/tags/tag4.xml><?xml version="1.0" encoding="utf-8"?>
<p:tagLst xmlns:a="http://schemas.openxmlformats.org/drawingml/2006/main" xmlns:r="http://schemas.openxmlformats.org/officeDocument/2006/relationships" xmlns:p="http://schemas.openxmlformats.org/presentationml/2006/main">
  <p:tag name="TIMING" val="|1.4"/>
</p:tagLst>
</file>

<file path=ppt/tags/tag5.xml><?xml version="1.0" encoding="utf-8"?>
<p:tagLst xmlns:a="http://schemas.openxmlformats.org/drawingml/2006/main" xmlns:r="http://schemas.openxmlformats.org/officeDocument/2006/relationships" xmlns:p="http://schemas.openxmlformats.org/presentationml/2006/main">
  <p:tag name="TIMING" val="|1.3"/>
</p:tagLst>
</file>

<file path=ppt/tags/tag6.xml><?xml version="1.0" encoding="utf-8"?>
<p:tagLst xmlns:a="http://schemas.openxmlformats.org/drawingml/2006/main" xmlns:r="http://schemas.openxmlformats.org/officeDocument/2006/relationships" xmlns:p="http://schemas.openxmlformats.org/presentationml/2006/main">
  <p:tag name="TIMING" val="|1.1"/>
</p:tagLst>
</file>

<file path=ppt/tags/tag7.xml><?xml version="1.0" encoding="utf-8"?>
<p:tagLst xmlns:a="http://schemas.openxmlformats.org/drawingml/2006/main" xmlns:r="http://schemas.openxmlformats.org/officeDocument/2006/relationships" xmlns:p="http://schemas.openxmlformats.org/presentationml/2006/main">
  <p:tag name="TIMING" val="|1.3"/>
</p:tagLst>
</file>

<file path=ppt/tags/tag8.xml><?xml version="1.0" encoding="utf-8"?>
<p:tagLst xmlns:a="http://schemas.openxmlformats.org/drawingml/2006/main" xmlns:r="http://schemas.openxmlformats.org/officeDocument/2006/relationships" xmlns:p="http://schemas.openxmlformats.org/presentationml/2006/main">
  <p:tag name="TIMING" val="|1.1"/>
</p:tagLst>
</file>

<file path=ppt/tags/tag9.xml><?xml version="1.0" encoding="utf-8"?>
<p:tagLst xmlns:a="http://schemas.openxmlformats.org/drawingml/2006/main" xmlns:r="http://schemas.openxmlformats.org/officeDocument/2006/relationships" xmlns:p="http://schemas.openxmlformats.org/presentationml/2006/main">
  <p:tag name="TIMING" val="|1.7"/>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4772</TotalTime>
  <Words>414</Words>
  <Application>Microsoft Office PowerPoint</Application>
  <PresentationFormat>On-screen Show (4:3)</PresentationFormat>
  <Paragraphs>31</Paragraphs>
  <Slides>9</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Agency FB</vt:lpstr>
      <vt:lpstr>Aparajita</vt:lpstr>
      <vt:lpstr>Calibri</vt:lpstr>
      <vt:lpstr>Corbel</vt:lpstr>
      <vt:lpstr>High Tower Text</vt:lpstr>
      <vt:lpstr>Arial</vt:lpstr>
      <vt:lpstr>Clarity</vt:lpstr>
      <vt:lpstr>What does it mean to be human?</vt:lpstr>
      <vt:lpstr>What does it mean to be human?</vt:lpstr>
      <vt:lpstr>What does it mean to be human?</vt:lpstr>
      <vt:lpstr>What does it mean to be human?</vt:lpstr>
      <vt:lpstr>What does it mean to be human?</vt:lpstr>
      <vt:lpstr>What does it mean to be human?</vt:lpstr>
      <vt:lpstr>What does it mean to be human?</vt:lpstr>
      <vt:lpstr>What does it mean to be human?</vt:lpstr>
      <vt:lpstr>What does it mean to be human?</vt:lpstr>
    </vt:vector>
  </TitlesOfParts>
  <Company>Otterbein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Machine Intelligence</dc:title>
  <dc:creator>David Stucki</dc:creator>
  <cp:lastModifiedBy>Stucki, David</cp:lastModifiedBy>
  <cp:revision>53</cp:revision>
  <dcterms:created xsi:type="dcterms:W3CDTF">2013-10-29T15:52:47Z</dcterms:created>
  <dcterms:modified xsi:type="dcterms:W3CDTF">2017-02-10T14:17:46Z</dcterms:modified>
</cp:coreProperties>
</file>