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960" r:id="rId1"/>
  </p:sldMasterIdLst>
  <p:sldIdLst>
    <p:sldId id="256" r:id="rId2"/>
    <p:sldId id="257" r:id="rId3"/>
    <p:sldId id="258" r:id="rId4"/>
    <p:sldId id="259" r:id="rId5"/>
    <p:sldId id="264" r:id="rId6"/>
    <p:sldId id="265" r:id="rId7"/>
    <p:sldId id="263" r:id="rId8"/>
  </p:sldIdLst>
  <p:sldSz cx="9144000" cy="6858000" type="screen4x3"/>
  <p:notesSz cx="6858000" cy="9144000"/>
  <p:embeddedFontLst>
    <p:embeddedFont>
      <p:font typeface="Agency FB" panose="020B0503020202020204" pitchFamily="34" charset="0"/>
      <p:regular r:id="rId9"/>
      <p:bold r:id="rId10"/>
    </p:embeddedFont>
    <p:embeddedFont>
      <p:font typeface="Aparajita" panose="020B0604020202020204" pitchFamily="34" charset="0"/>
      <p:regular r:id="rId11"/>
      <p:bold r:id="rId12"/>
      <p:italic r:id="rId13"/>
      <p:boldItalic r:id="rId14"/>
    </p:embeddedFont>
    <p:embeddedFont>
      <p:font typeface="Corbel" panose="020B0503020204020204" pitchFamily="34" charset="0"/>
      <p:regular r:id="rId15"/>
      <p:bold r:id="rId16"/>
      <p:italic r:id="rId17"/>
      <p:boldItalic r:id="rId18"/>
    </p:embeddedFont>
    <p:embeddedFont>
      <p:font typeface="High Tower Text" panose="02040502050506030303" pitchFamily="18" charset="0"/>
      <p:regular r:id="rId19"/>
      <p:italic r:id="rId2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9" d="100"/>
          <a:sy n="99" d="100"/>
        </p:scale>
        <p:origin x="186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5.fntdata"/><Relationship Id="rId18" Type="http://schemas.openxmlformats.org/officeDocument/2006/relationships/font" Target="fonts/font10.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font" Target="fonts/font4.fntdata"/><Relationship Id="rId17" Type="http://schemas.openxmlformats.org/officeDocument/2006/relationships/font" Target="fonts/font9.fntdata"/><Relationship Id="rId2" Type="http://schemas.openxmlformats.org/officeDocument/2006/relationships/slide" Target="slides/slide1.xml"/><Relationship Id="rId16" Type="http://schemas.openxmlformats.org/officeDocument/2006/relationships/font" Target="fonts/font8.fntdata"/><Relationship Id="rId20" Type="http://schemas.openxmlformats.org/officeDocument/2006/relationships/font" Target="fonts/font1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7.fntdata"/><Relationship Id="rId23" Type="http://schemas.openxmlformats.org/officeDocument/2006/relationships/theme" Target="theme/theme1.xml"/><Relationship Id="rId10" Type="http://schemas.openxmlformats.org/officeDocument/2006/relationships/font" Target="fonts/font2.fntdata"/><Relationship Id="rId19" Type="http://schemas.openxmlformats.org/officeDocument/2006/relationships/font" Target="fonts/font11.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atin typeface="Agency FB" panose="020B0503020202020204" pitchFamily="34" charset="0"/>
              </a:defRPr>
            </a:lvl1pPr>
          </a:lstStyle>
          <a:p>
            <a:r>
              <a:rPr lang="en-US" dirty="0"/>
              <a:t>Click to edit Master title style</a:t>
            </a:r>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C8A432C8-69A7-458B-9684-2BFA64B31948}" type="datetime2">
              <a:rPr lang="en-US" smtClean="0"/>
              <a:t>Wednesday, January 18,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C057FC-95B6-4D89-AFDA-ABA33EE921E5}" type="datetime2">
              <a:rPr lang="en-US" smtClean="0"/>
              <a:t>Wednesday, January 18,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Wednesday, January 18,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96A3A3-94A6-4E5B-AF39-173ACA3E61CC}" type="datetime2">
              <a:rPr lang="en-US" smtClean="0"/>
              <a:t>Wednesday, January 18,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Wednesday, January 18,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Wednesday, January 18, 2017</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Wednesday, January 18, 2017</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79CD4847-11EF-4466-A8AD-85CDB7B49118}" type="datetime2">
              <a:rPr lang="en-US" smtClean="0"/>
              <a:t>Wednesday, January 18, 2017</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Wednesday, January 18, 2017</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Wednesday, January 18, 2017</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Wednesday, January 18, 2017</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Wednesday, January 18, 2017</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B7vEb5ywQuU" TargetMode="External"/><Relationship Id="rId7" Type="http://schemas.openxmlformats.org/officeDocument/2006/relationships/image" Target="../media/image3.png"/><Relationship Id="rId2" Type="http://schemas.openxmlformats.org/officeDocument/2006/relationships/hyperlink" Target="http://www.robocup.org/objective/" TargetMode="External"/><Relationship Id="rId1" Type="http://schemas.openxmlformats.org/officeDocument/2006/relationships/slideLayout" Target="../slideLayouts/slideLayout2.xml"/><Relationship Id="rId6" Type="http://schemas.openxmlformats.org/officeDocument/2006/relationships/hyperlink" Target="http://www.math.unipd.it/~frossi/BeyondTuring2015/" TargetMode="External"/><Relationship Id="rId5" Type="http://schemas.openxmlformats.org/officeDocument/2006/relationships/hyperlink" Target="http://www.businesswire.com/news/home/20140728005207/en/Nuance-Announces-Winograd-Schema-Challenge-Advance-Artificial#.VLiNZIrF8T8" TargetMode="External"/><Relationship Id="rId4" Type="http://schemas.openxmlformats.org/officeDocument/2006/relationships/hyperlink" Target="https://www.youtube.com/watch?v=j9arXtrhZBo"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267211"/>
            <a:ext cx="9144000" cy="4590790"/>
          </a:xfrm>
          <a:prstGeom prst="rect">
            <a:avLst/>
          </a:prstGeom>
        </p:spPr>
      </p:pic>
      <p:sp>
        <p:nvSpPr>
          <p:cNvPr id="2" name="Title 1"/>
          <p:cNvSpPr>
            <a:spLocks noGrp="1"/>
          </p:cNvSpPr>
          <p:nvPr>
            <p:ph type="ctrTitle"/>
          </p:nvPr>
        </p:nvSpPr>
        <p:spPr>
          <a:xfrm>
            <a:off x="685800" y="1022823"/>
            <a:ext cx="7848600" cy="1081550"/>
          </a:xfrm>
        </p:spPr>
        <p:txBody>
          <a:bodyPr/>
          <a:lstStyle/>
          <a:p>
            <a:r>
              <a:rPr lang="en-US" sz="6000" cap="none" dirty="0">
                <a:cs typeface="Aparajita" panose="020B0604020202020204" pitchFamily="34" charset="0"/>
              </a:rPr>
              <a:t>The Imitation Game</a:t>
            </a:r>
          </a:p>
        </p:txBody>
      </p:sp>
      <p:sp>
        <p:nvSpPr>
          <p:cNvPr id="3" name="Subtitle 2"/>
          <p:cNvSpPr>
            <a:spLocks noGrp="1"/>
          </p:cNvSpPr>
          <p:nvPr>
            <p:ph type="subTitle" idx="1"/>
          </p:nvPr>
        </p:nvSpPr>
        <p:spPr>
          <a:xfrm>
            <a:off x="34447" y="5448821"/>
            <a:ext cx="2696227" cy="1362205"/>
          </a:xfrm>
        </p:spPr>
        <p:txBody>
          <a:bodyPr>
            <a:normAutofit lnSpcReduction="10000"/>
          </a:bodyPr>
          <a:lstStyle/>
          <a:p>
            <a:pPr>
              <a:spcBef>
                <a:spcPts val="0"/>
              </a:spcBef>
            </a:pPr>
            <a:r>
              <a:rPr lang="en-US" sz="2800" b="1" dirty="0">
                <a:solidFill>
                  <a:schemeClr val="tx2">
                    <a:lumMod val="40000"/>
                    <a:lumOff val="60000"/>
                  </a:schemeClr>
                </a:solidFill>
                <a:latin typeface="Corbel"/>
                <a:cs typeface="Corbel"/>
              </a:rPr>
              <a:t>INST 4200</a:t>
            </a:r>
          </a:p>
          <a:p>
            <a:pPr>
              <a:spcBef>
                <a:spcPts val="0"/>
              </a:spcBef>
            </a:pPr>
            <a:r>
              <a:rPr lang="en-US" sz="2800" b="1" dirty="0">
                <a:solidFill>
                  <a:schemeClr val="tx2">
                    <a:lumMod val="40000"/>
                    <a:lumOff val="60000"/>
                  </a:schemeClr>
                </a:solidFill>
                <a:latin typeface="Corbel"/>
                <a:cs typeface="Corbel"/>
              </a:rPr>
              <a:t>David J Stucki</a:t>
            </a:r>
          </a:p>
          <a:p>
            <a:pPr>
              <a:spcBef>
                <a:spcPts val="0"/>
              </a:spcBef>
            </a:pPr>
            <a:r>
              <a:rPr lang="en-US" sz="2800" b="1" dirty="0">
                <a:solidFill>
                  <a:schemeClr val="tx2">
                    <a:lumMod val="40000"/>
                    <a:lumOff val="60000"/>
                  </a:schemeClr>
                </a:solidFill>
                <a:latin typeface="Corbel"/>
                <a:cs typeface="Corbel"/>
              </a:rPr>
              <a:t>Spring 2015</a:t>
            </a:r>
          </a:p>
        </p:txBody>
      </p:sp>
    </p:spTree>
    <p:extLst>
      <p:ext uri="{BB962C8B-B14F-4D97-AF65-F5344CB8AC3E}">
        <p14:creationId xmlns:p14="http://schemas.microsoft.com/office/powerpoint/2010/main" val="2914358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663700"/>
          </a:xfrm>
        </p:spPr>
        <p:txBody>
          <a:bodyPr>
            <a:normAutofit/>
          </a:bodyPr>
          <a:lstStyle/>
          <a:p>
            <a:r>
              <a:rPr lang="en-US" sz="3600" dirty="0">
                <a:latin typeface="Agency FB" panose="020B0503020202020204" pitchFamily="34" charset="0"/>
                <a:cs typeface="Aparajita" panose="020B0604020202020204" pitchFamily="34" charset="0"/>
              </a:rPr>
              <a:t>What is the Turing Test?</a:t>
            </a:r>
          </a:p>
        </p:txBody>
      </p:sp>
      <p:sp>
        <p:nvSpPr>
          <p:cNvPr id="3" name="Content Placeholder 2"/>
          <p:cNvSpPr>
            <a:spLocks noGrp="1"/>
          </p:cNvSpPr>
          <p:nvPr>
            <p:ph idx="1"/>
          </p:nvPr>
        </p:nvSpPr>
        <p:spPr>
          <a:xfrm>
            <a:off x="457200" y="2175163"/>
            <a:ext cx="7922712" cy="4375949"/>
          </a:xfrm>
        </p:spPr>
        <p:txBody>
          <a:bodyPr>
            <a:normAutofit/>
          </a:bodyPr>
          <a:lstStyle/>
          <a:p>
            <a:r>
              <a:rPr lang="en-US" dirty="0">
                <a:latin typeface="Corbel"/>
                <a:cs typeface="Corbel"/>
              </a:rPr>
              <a:t>Activity 1…</a:t>
            </a:r>
          </a:p>
          <a:p>
            <a:r>
              <a:rPr lang="en-US" dirty="0">
                <a:latin typeface="Corbel"/>
                <a:cs typeface="Corbel"/>
              </a:rPr>
              <a:t>Reflections</a:t>
            </a:r>
          </a:p>
          <a:p>
            <a:endParaRPr lang="en-US" dirty="0">
              <a:latin typeface="Corbel"/>
              <a:cs typeface="Corbel"/>
            </a:endParaRPr>
          </a:p>
          <a:p>
            <a:pPr marL="463550" indent="0" algn="ctr">
              <a:buNone/>
            </a:pPr>
            <a:r>
              <a:rPr lang="en-US" dirty="0">
                <a:solidFill>
                  <a:schemeClr val="tx2">
                    <a:lumMod val="75000"/>
                  </a:schemeClr>
                </a:solidFill>
                <a:latin typeface="High Tower Text" panose="02040502050506030303" pitchFamily="18" charset="0"/>
                <a:cs typeface="Corbel"/>
              </a:rPr>
              <a:t>“I believe that in about fifty years’ time it will be possible to </a:t>
            </a:r>
            <a:r>
              <a:rPr lang="en-US" dirty="0" err="1">
                <a:solidFill>
                  <a:schemeClr val="tx2">
                    <a:lumMod val="75000"/>
                  </a:schemeClr>
                </a:solidFill>
                <a:latin typeface="High Tower Text" panose="02040502050506030303" pitchFamily="18" charset="0"/>
                <a:cs typeface="Corbel"/>
              </a:rPr>
              <a:t>programme</a:t>
            </a:r>
            <a:r>
              <a:rPr lang="en-US" dirty="0">
                <a:solidFill>
                  <a:schemeClr val="tx2">
                    <a:lumMod val="75000"/>
                  </a:schemeClr>
                </a:solidFill>
                <a:latin typeface="High Tower Text" panose="02040502050506030303" pitchFamily="18" charset="0"/>
                <a:cs typeface="Corbel"/>
              </a:rPr>
              <a:t> computers, with a storage capacity of about 10</a:t>
            </a:r>
            <a:r>
              <a:rPr lang="en-US" baseline="30000" dirty="0">
                <a:solidFill>
                  <a:schemeClr val="tx2">
                    <a:lumMod val="75000"/>
                  </a:schemeClr>
                </a:solidFill>
                <a:latin typeface="High Tower Text" panose="02040502050506030303" pitchFamily="18" charset="0"/>
                <a:cs typeface="Corbel"/>
              </a:rPr>
              <a:t>9</a:t>
            </a:r>
            <a:r>
              <a:rPr lang="en-US" dirty="0">
                <a:solidFill>
                  <a:schemeClr val="tx2">
                    <a:lumMod val="75000"/>
                  </a:schemeClr>
                </a:solidFill>
                <a:latin typeface="High Tower Text" panose="02040502050506030303" pitchFamily="18" charset="0"/>
                <a:cs typeface="Corbel"/>
              </a:rPr>
              <a:t>, to make them play the imitation game so well that an average interrogator will not have more than 70 per cent chance of making the right identification after five minutes of questioning.”</a:t>
            </a:r>
            <a:br>
              <a:rPr lang="en-US" dirty="0">
                <a:solidFill>
                  <a:schemeClr val="tx2">
                    <a:lumMod val="75000"/>
                  </a:schemeClr>
                </a:solidFill>
                <a:latin typeface="High Tower Text" panose="02040502050506030303" pitchFamily="18" charset="0"/>
                <a:cs typeface="Corbel"/>
              </a:rPr>
            </a:br>
            <a:r>
              <a:rPr lang="en-US" dirty="0">
                <a:solidFill>
                  <a:schemeClr val="tx2">
                    <a:lumMod val="75000"/>
                  </a:schemeClr>
                </a:solidFill>
                <a:latin typeface="High Tower Text" panose="02040502050506030303" pitchFamily="18" charset="0"/>
                <a:cs typeface="Corbel"/>
              </a:rPr>
              <a:t>—Alan Turing —</a:t>
            </a:r>
          </a:p>
        </p:txBody>
      </p:sp>
    </p:spTree>
    <p:extLst>
      <p:ext uri="{BB962C8B-B14F-4D97-AF65-F5344CB8AC3E}">
        <p14:creationId xmlns:p14="http://schemas.microsoft.com/office/powerpoint/2010/main" val="615924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Agency FB" panose="020B0503020202020204" pitchFamily="34" charset="0"/>
                <a:cs typeface="Aparajita" panose="020B0604020202020204" pitchFamily="34" charset="0"/>
              </a:rPr>
              <a:t>A brief history…</a:t>
            </a:r>
          </a:p>
        </p:txBody>
      </p:sp>
      <p:sp>
        <p:nvSpPr>
          <p:cNvPr id="3" name="Content Placeholder 2"/>
          <p:cNvSpPr>
            <a:spLocks noGrp="1"/>
          </p:cNvSpPr>
          <p:nvPr>
            <p:ph idx="1"/>
          </p:nvPr>
        </p:nvSpPr>
        <p:spPr>
          <a:xfrm>
            <a:off x="457200" y="1523999"/>
            <a:ext cx="8229600" cy="5413233"/>
          </a:xfrm>
        </p:spPr>
        <p:txBody>
          <a:bodyPr>
            <a:normAutofit/>
          </a:bodyPr>
          <a:lstStyle/>
          <a:p>
            <a:r>
              <a:rPr lang="en-US" dirty="0">
                <a:latin typeface="Corbel"/>
                <a:cs typeface="Corbel"/>
              </a:rPr>
              <a:t>1936	Turing first describes modern computers</a:t>
            </a:r>
          </a:p>
          <a:p>
            <a:r>
              <a:rPr lang="en-US" dirty="0">
                <a:latin typeface="Corbel"/>
                <a:cs typeface="Corbel"/>
              </a:rPr>
              <a:t>1941	Konrad </a:t>
            </a:r>
            <a:r>
              <a:rPr lang="en-US" dirty="0" err="1">
                <a:latin typeface="Corbel"/>
                <a:cs typeface="Corbel"/>
              </a:rPr>
              <a:t>Zuse’s</a:t>
            </a:r>
            <a:r>
              <a:rPr lang="en-US" dirty="0">
                <a:latin typeface="Corbel"/>
                <a:cs typeface="Corbel"/>
              </a:rPr>
              <a:t> Z3 – 1</a:t>
            </a:r>
            <a:r>
              <a:rPr lang="en-US" baseline="30000" dirty="0">
                <a:latin typeface="Corbel"/>
                <a:cs typeface="Corbel"/>
              </a:rPr>
              <a:t>st</a:t>
            </a:r>
            <a:r>
              <a:rPr lang="en-US" dirty="0">
                <a:latin typeface="Corbel"/>
                <a:cs typeface="Corbel"/>
              </a:rPr>
              <a:t> electromechanical, programmable, fully automatic, digital computer</a:t>
            </a:r>
          </a:p>
          <a:p>
            <a:r>
              <a:rPr lang="en-US" dirty="0">
                <a:latin typeface="Corbel"/>
                <a:cs typeface="Corbel"/>
              </a:rPr>
              <a:t>1943	Colossus: 1</a:t>
            </a:r>
            <a:r>
              <a:rPr lang="en-US" baseline="30000" dirty="0">
                <a:latin typeface="Corbel"/>
                <a:cs typeface="Corbel"/>
              </a:rPr>
              <a:t>st</a:t>
            </a:r>
            <a:r>
              <a:rPr lang="en-US" dirty="0">
                <a:latin typeface="Corbel"/>
                <a:cs typeface="Corbel"/>
              </a:rPr>
              <a:t> electronic digital programmable computer</a:t>
            </a:r>
          </a:p>
          <a:p>
            <a:r>
              <a:rPr lang="en-US" dirty="0">
                <a:latin typeface="Corbel"/>
                <a:cs typeface="Corbel"/>
              </a:rPr>
              <a:t>1946	ENIAC: made in the USA by Eckert &amp; </a:t>
            </a:r>
            <a:r>
              <a:rPr lang="en-US" dirty="0" err="1">
                <a:latin typeface="Corbel"/>
                <a:cs typeface="Corbel"/>
              </a:rPr>
              <a:t>Mauchly</a:t>
            </a:r>
            <a:endParaRPr lang="en-US" dirty="0">
              <a:latin typeface="Corbel"/>
              <a:cs typeface="Corbel"/>
            </a:endParaRPr>
          </a:p>
          <a:p>
            <a:r>
              <a:rPr lang="en-US" dirty="0">
                <a:latin typeface="Corbel"/>
                <a:cs typeface="Corbel"/>
              </a:rPr>
              <a:t>1950	Turing’s </a:t>
            </a:r>
            <a:r>
              <a:rPr lang="en-US" i="1" dirty="0">
                <a:latin typeface="Corbel"/>
                <a:cs typeface="Corbel"/>
              </a:rPr>
              <a:t>Computing Machinery and Intelligence</a:t>
            </a:r>
          </a:p>
          <a:p>
            <a:r>
              <a:rPr lang="en-US" dirty="0">
                <a:latin typeface="Corbel"/>
                <a:cs typeface="Corbel"/>
              </a:rPr>
              <a:t>1954	Turing’s death</a:t>
            </a:r>
          </a:p>
          <a:p>
            <a:r>
              <a:rPr lang="en-US" dirty="0">
                <a:latin typeface="Corbel"/>
                <a:cs typeface="Corbel"/>
              </a:rPr>
              <a:t>1956	Dartmouth Conference: A.I. is born</a:t>
            </a:r>
          </a:p>
          <a:p>
            <a:pPr marL="463550" indent="0" algn="ctr">
              <a:buNone/>
            </a:pPr>
            <a:r>
              <a:rPr lang="en-US" i="1" dirty="0">
                <a:solidFill>
                  <a:schemeClr val="tx2">
                    <a:lumMod val="75000"/>
                  </a:schemeClr>
                </a:solidFill>
                <a:latin typeface="High Tower Text" panose="02040502050506030303" pitchFamily="18" charset="0"/>
                <a:cs typeface="Corbel"/>
              </a:rPr>
              <a:t>For thirty years the motivating question driving A.I. research was “Can the Turing Test be passed?”</a:t>
            </a:r>
          </a:p>
          <a:p>
            <a:r>
              <a:rPr lang="en-US" dirty="0">
                <a:latin typeface="Corbel"/>
                <a:cs typeface="Corbel"/>
              </a:rPr>
              <a:t>1980	John Searle publishes the Chinese Room</a:t>
            </a:r>
          </a:p>
        </p:txBody>
      </p:sp>
    </p:spTree>
    <p:extLst>
      <p:ext uri="{BB962C8B-B14F-4D97-AF65-F5344CB8AC3E}">
        <p14:creationId xmlns:p14="http://schemas.microsoft.com/office/powerpoint/2010/main" val="3339520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gency FB" panose="020B0503020202020204" pitchFamily="34" charset="0"/>
                <a:cs typeface="Aparajita" panose="020B0604020202020204" pitchFamily="34" charset="0"/>
              </a:rPr>
              <a:t>Chinese Room</a:t>
            </a:r>
          </a:p>
        </p:txBody>
      </p:sp>
      <p:sp>
        <p:nvSpPr>
          <p:cNvPr id="3" name="Content Placeholder 2"/>
          <p:cNvSpPr>
            <a:spLocks noGrp="1"/>
          </p:cNvSpPr>
          <p:nvPr>
            <p:ph idx="1"/>
          </p:nvPr>
        </p:nvSpPr>
        <p:spPr/>
        <p:txBody>
          <a:bodyPr>
            <a:normAutofit/>
          </a:bodyPr>
          <a:lstStyle/>
          <a:p>
            <a:r>
              <a:rPr lang="en-US" dirty="0">
                <a:latin typeface="Corbel"/>
                <a:cs typeface="Corbel"/>
              </a:rPr>
              <a:t>Activity 2…</a:t>
            </a:r>
          </a:p>
          <a:p>
            <a:r>
              <a:rPr lang="en-US" dirty="0">
                <a:latin typeface="Corbel"/>
                <a:cs typeface="Corbel"/>
              </a:rPr>
              <a:t>Reflections</a:t>
            </a:r>
          </a:p>
          <a:p>
            <a:endParaRPr lang="en-US" dirty="0">
              <a:latin typeface="Corbel"/>
              <a:cs typeface="Corbel"/>
            </a:endParaRPr>
          </a:p>
          <a:p>
            <a:r>
              <a:rPr lang="en-US" dirty="0">
                <a:latin typeface="Corbel"/>
                <a:cs typeface="Corbel"/>
              </a:rPr>
              <a:t>Turing himself had suggested some possible objections to machine intelligence. He gave them the following titles:</a:t>
            </a:r>
          </a:p>
          <a:p>
            <a:pPr lvl="1"/>
            <a:r>
              <a:rPr lang="en-US" dirty="0">
                <a:latin typeface="Corbel"/>
                <a:cs typeface="Corbel"/>
              </a:rPr>
              <a:t>Theological, “Heads in the Sand”, Mathematical, Consciousness, Various Disabilities, Lady Lovelace’s Objection (originality), Continuity in the Nervous System, Informality of </a:t>
            </a:r>
            <a:r>
              <a:rPr lang="en-US" dirty="0" err="1">
                <a:latin typeface="Corbel"/>
                <a:cs typeface="Corbel"/>
              </a:rPr>
              <a:t>Behaviour</a:t>
            </a:r>
            <a:r>
              <a:rPr lang="en-US" dirty="0">
                <a:latin typeface="Corbel"/>
                <a:cs typeface="Corbel"/>
              </a:rPr>
              <a:t>, and ESP.</a:t>
            </a:r>
          </a:p>
          <a:p>
            <a:r>
              <a:rPr lang="en-US" dirty="0">
                <a:latin typeface="Corbel"/>
                <a:cs typeface="Corbel"/>
              </a:rPr>
              <a:t>Searle’s argument appeared to be new, and was a death knell for interest in the Turing Test, at least for a decade.</a:t>
            </a:r>
          </a:p>
        </p:txBody>
      </p:sp>
    </p:spTree>
    <p:extLst>
      <p:ext uri="{BB962C8B-B14F-4D97-AF65-F5344CB8AC3E}">
        <p14:creationId xmlns:p14="http://schemas.microsoft.com/office/powerpoint/2010/main" val="1443024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gency FB" panose="020B0503020202020204" pitchFamily="34" charset="0"/>
                <a:cs typeface="Aparajita" panose="020B0604020202020204" pitchFamily="34" charset="0"/>
              </a:rPr>
              <a:t>Hugh </a:t>
            </a:r>
            <a:r>
              <a:rPr lang="en-US" dirty="0" err="1">
                <a:latin typeface="Agency FB" panose="020B0503020202020204" pitchFamily="34" charset="0"/>
                <a:cs typeface="Aparajita" panose="020B0604020202020204" pitchFamily="34" charset="0"/>
              </a:rPr>
              <a:t>Loebner</a:t>
            </a:r>
            <a:r>
              <a:rPr lang="en-US" dirty="0">
                <a:latin typeface="Agency FB" panose="020B0503020202020204" pitchFamily="34" charset="0"/>
                <a:cs typeface="Aparajita" panose="020B0604020202020204" pitchFamily="34" charset="0"/>
              </a:rPr>
              <a:t> &amp; Beyond</a:t>
            </a:r>
          </a:p>
        </p:txBody>
      </p:sp>
      <p:sp>
        <p:nvSpPr>
          <p:cNvPr id="3" name="Content Placeholder 2"/>
          <p:cNvSpPr>
            <a:spLocks noGrp="1"/>
          </p:cNvSpPr>
          <p:nvPr>
            <p:ph idx="1"/>
          </p:nvPr>
        </p:nvSpPr>
        <p:spPr/>
        <p:txBody>
          <a:bodyPr>
            <a:normAutofit/>
          </a:bodyPr>
          <a:lstStyle/>
          <a:p>
            <a:r>
              <a:rPr lang="en-US" dirty="0" err="1">
                <a:latin typeface="Corbel"/>
                <a:cs typeface="Corbel"/>
              </a:rPr>
              <a:t>Loebner</a:t>
            </a:r>
            <a:r>
              <a:rPr lang="en-US" dirty="0">
                <a:latin typeface="Corbel"/>
                <a:cs typeface="Corbel"/>
              </a:rPr>
              <a:t> Prize</a:t>
            </a:r>
          </a:p>
          <a:p>
            <a:pPr lvl="1"/>
            <a:r>
              <a:rPr lang="en-US" dirty="0">
                <a:latin typeface="Corbel"/>
                <a:cs typeface="Corbel"/>
              </a:rPr>
              <a:t>1991-present: Brian Christian participated in 2009 in Brighton, UK</a:t>
            </a:r>
          </a:p>
          <a:p>
            <a:pPr lvl="1"/>
            <a:r>
              <a:rPr lang="en-US" dirty="0">
                <a:latin typeface="Corbel"/>
                <a:cs typeface="Corbel"/>
              </a:rPr>
              <a:t>2014: held at Bletchley Park in honor of Turing centenary</a:t>
            </a:r>
          </a:p>
          <a:p>
            <a:pPr lvl="1"/>
            <a:endParaRPr lang="en-US" dirty="0">
              <a:latin typeface="Corbel"/>
              <a:cs typeface="Corbel"/>
            </a:endParaRPr>
          </a:p>
          <a:p>
            <a:r>
              <a:rPr lang="en-US" dirty="0">
                <a:latin typeface="Corbel"/>
                <a:cs typeface="Corbel"/>
              </a:rPr>
              <a:t>In recent years, an increasing dissatisfaction with the TT has led many researchers to seek an alternative</a:t>
            </a:r>
          </a:p>
          <a:p>
            <a:endParaRPr lang="en-US" dirty="0">
              <a:latin typeface="Corbel"/>
              <a:cs typeface="Corbel"/>
            </a:endParaRPr>
          </a:p>
          <a:p>
            <a:pPr lvl="1">
              <a:tabLst>
                <a:tab pos="1941513" algn="l"/>
              </a:tabLst>
            </a:pPr>
            <a:r>
              <a:rPr lang="en-US" dirty="0">
                <a:latin typeface="Corbel"/>
                <a:cs typeface="Corbel"/>
                <a:hlinkClick r:id="rId2"/>
              </a:rPr>
              <a:t>RoboCup</a:t>
            </a:r>
            <a:r>
              <a:rPr lang="en-US" dirty="0">
                <a:latin typeface="Corbel"/>
                <a:cs typeface="Corbel"/>
              </a:rPr>
              <a:t>	</a:t>
            </a:r>
            <a:r>
              <a:rPr lang="en-US" dirty="0">
                <a:latin typeface="Corbel"/>
                <a:cs typeface="Corbel"/>
                <a:hlinkClick r:id="rId3"/>
              </a:rPr>
              <a:t>2013 Teaser</a:t>
            </a:r>
            <a:r>
              <a:rPr lang="en-US" dirty="0">
                <a:latin typeface="Corbel"/>
                <a:cs typeface="Corbel"/>
              </a:rPr>
              <a:t>	</a:t>
            </a:r>
            <a:r>
              <a:rPr lang="en-US" dirty="0">
                <a:latin typeface="Corbel"/>
                <a:cs typeface="Corbel"/>
                <a:hlinkClick r:id="rId4"/>
              </a:rPr>
              <a:t>Bloopers</a:t>
            </a:r>
            <a:endParaRPr lang="en-US" dirty="0">
              <a:latin typeface="Corbel"/>
              <a:cs typeface="Corbel"/>
            </a:endParaRPr>
          </a:p>
          <a:p>
            <a:pPr lvl="1">
              <a:tabLst>
                <a:tab pos="1941513" algn="l"/>
              </a:tabLst>
            </a:pPr>
            <a:endParaRPr lang="en-US" dirty="0">
              <a:latin typeface="Corbel"/>
              <a:cs typeface="Corbel"/>
            </a:endParaRPr>
          </a:p>
          <a:p>
            <a:pPr lvl="1">
              <a:tabLst>
                <a:tab pos="1941513" algn="l"/>
              </a:tabLst>
            </a:pPr>
            <a:r>
              <a:rPr lang="en-US" dirty="0">
                <a:latin typeface="Corbel"/>
                <a:cs typeface="Corbel"/>
                <a:hlinkClick r:id="rId5"/>
              </a:rPr>
              <a:t>Winograd Schema </a:t>
            </a:r>
            <a:r>
              <a:rPr lang="en-US" dirty="0" err="1">
                <a:latin typeface="Corbel"/>
                <a:cs typeface="Corbel"/>
                <a:hlinkClick r:id="rId5"/>
              </a:rPr>
              <a:t>Challege</a:t>
            </a:r>
            <a:endParaRPr lang="en-US" dirty="0">
              <a:latin typeface="Corbel"/>
              <a:cs typeface="Corbel"/>
            </a:endParaRPr>
          </a:p>
          <a:p>
            <a:pPr lvl="1">
              <a:tabLst>
                <a:tab pos="1941513" algn="l"/>
              </a:tabLst>
            </a:pPr>
            <a:endParaRPr lang="en-US" dirty="0">
              <a:latin typeface="Corbel"/>
              <a:cs typeface="Corbel"/>
            </a:endParaRPr>
          </a:p>
          <a:p>
            <a:pPr lvl="1">
              <a:tabLst>
                <a:tab pos="1941513" algn="l"/>
              </a:tabLst>
            </a:pPr>
            <a:r>
              <a:rPr lang="en-US" dirty="0">
                <a:latin typeface="Corbel"/>
                <a:cs typeface="Corbel"/>
                <a:hlinkClick r:id="rId6"/>
              </a:rPr>
              <a:t>Beyond Turing 2015</a:t>
            </a:r>
            <a:endParaRPr lang="en-US" dirty="0">
              <a:latin typeface="Corbel"/>
              <a:cs typeface="Corbel"/>
            </a:endParaRPr>
          </a:p>
        </p:txBody>
      </p:sp>
      <p:pic>
        <p:nvPicPr>
          <p:cNvPr id="4" name="Picture 3"/>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6488482" y="3588392"/>
            <a:ext cx="2655518" cy="3269607"/>
          </a:xfrm>
          <a:prstGeom prst="rect">
            <a:avLst/>
          </a:prstGeom>
        </p:spPr>
      </p:pic>
    </p:spTree>
    <p:extLst>
      <p:ext uri="{BB962C8B-B14F-4D97-AF65-F5344CB8AC3E}">
        <p14:creationId xmlns:p14="http://schemas.microsoft.com/office/powerpoint/2010/main" val="1402260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fade">
                                      <p:cBhvr>
                                        <p:cTn id="3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gency FB" panose="020B0503020202020204" pitchFamily="34" charset="0"/>
                <a:cs typeface="Aparajita" panose="020B0604020202020204" pitchFamily="34" charset="0"/>
              </a:rPr>
              <a:t>The Most Human </a:t>
            </a:r>
            <a:r>
              <a:rPr lang="en-US" dirty="0" err="1">
                <a:latin typeface="Agency FB" panose="020B0503020202020204" pitchFamily="34" charset="0"/>
                <a:cs typeface="Aparajita" panose="020B0604020202020204" pitchFamily="34" charset="0"/>
              </a:rPr>
              <a:t>Human</a:t>
            </a:r>
            <a:endParaRPr lang="en-US" dirty="0">
              <a:latin typeface="Agency FB" panose="020B0503020202020204" pitchFamily="34" charset="0"/>
              <a:cs typeface="Aparajita" panose="020B0604020202020204" pitchFamily="34" charset="0"/>
            </a:endParaRPr>
          </a:p>
        </p:txBody>
      </p:sp>
      <p:sp>
        <p:nvSpPr>
          <p:cNvPr id="3" name="Content Placeholder 2"/>
          <p:cNvSpPr>
            <a:spLocks noGrp="1"/>
          </p:cNvSpPr>
          <p:nvPr>
            <p:ph idx="1"/>
          </p:nvPr>
        </p:nvSpPr>
        <p:spPr/>
        <p:txBody>
          <a:bodyPr>
            <a:normAutofit/>
          </a:bodyPr>
          <a:lstStyle/>
          <a:p>
            <a:r>
              <a:rPr lang="en-US" dirty="0">
                <a:latin typeface="Corbel"/>
                <a:cs typeface="Corbel"/>
              </a:rPr>
              <a:t>Activity 3…</a:t>
            </a:r>
          </a:p>
          <a:p>
            <a:r>
              <a:rPr lang="en-US" dirty="0">
                <a:latin typeface="Corbel"/>
                <a:cs typeface="Corbel"/>
              </a:rPr>
              <a:t>Reflections</a:t>
            </a:r>
          </a:p>
          <a:p>
            <a:endParaRPr lang="en-US" dirty="0">
              <a:latin typeface="Corbel"/>
              <a:cs typeface="Corbel"/>
            </a:endParaRPr>
          </a:p>
        </p:txBody>
      </p:sp>
      <p:pic>
        <p:nvPicPr>
          <p:cNvPr id="4" name="Picture 3"/>
          <p:cNvPicPr>
            <a:picLocks noChangeAspect="1"/>
          </p:cNvPicPr>
          <p:nvPr/>
        </p:nvPicPr>
        <p:blipFill>
          <a:blip r:embed="rId2"/>
          <a:stretch>
            <a:fillRect/>
          </a:stretch>
        </p:blipFill>
        <p:spPr>
          <a:xfrm>
            <a:off x="3718273" y="1524000"/>
            <a:ext cx="3486150" cy="5162550"/>
          </a:xfrm>
          <a:prstGeom prst="rect">
            <a:avLst/>
          </a:prstGeom>
        </p:spPr>
      </p:pic>
    </p:spTree>
    <p:extLst>
      <p:ext uri="{BB962C8B-B14F-4D97-AF65-F5344CB8AC3E}">
        <p14:creationId xmlns:p14="http://schemas.microsoft.com/office/powerpoint/2010/main" val="972057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gency FB" panose="020B0503020202020204" pitchFamily="34" charset="0"/>
              </a:rPr>
              <a:t>Next Time…</a:t>
            </a:r>
          </a:p>
        </p:txBody>
      </p:sp>
      <p:sp>
        <p:nvSpPr>
          <p:cNvPr id="3" name="Content Placeholder 2"/>
          <p:cNvSpPr>
            <a:spLocks noGrp="1"/>
          </p:cNvSpPr>
          <p:nvPr>
            <p:ph idx="1"/>
          </p:nvPr>
        </p:nvSpPr>
        <p:spPr/>
        <p:txBody>
          <a:bodyPr/>
          <a:lstStyle/>
          <a:p>
            <a:r>
              <a:rPr lang="en-US" dirty="0"/>
              <a:t>Levesque, Chapter 2 (A Procedure for Thinking)</a:t>
            </a:r>
          </a:p>
          <a:p>
            <a:endParaRPr lang="en-US" dirty="0"/>
          </a:p>
          <a:p>
            <a:r>
              <a:rPr lang="en-US" dirty="0"/>
              <a:t>Research Paper details…</a:t>
            </a:r>
          </a:p>
          <a:p>
            <a:endParaRPr lang="en-US" dirty="0"/>
          </a:p>
          <a:p>
            <a:endParaRPr lang="en-US" dirty="0"/>
          </a:p>
        </p:txBody>
      </p:sp>
    </p:spTree>
    <p:extLst>
      <p:ext uri="{BB962C8B-B14F-4D97-AF65-F5344CB8AC3E}">
        <p14:creationId xmlns:p14="http://schemas.microsoft.com/office/powerpoint/2010/main" val="13788356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4742</TotalTime>
  <Words>239</Words>
  <Application>Microsoft Office PowerPoint</Application>
  <PresentationFormat>On-screen Show (4:3)</PresentationFormat>
  <Paragraphs>45</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Agency FB</vt:lpstr>
      <vt:lpstr>Aparajita</vt:lpstr>
      <vt:lpstr>Corbel</vt:lpstr>
      <vt:lpstr>High Tower Text</vt:lpstr>
      <vt:lpstr>Arial</vt:lpstr>
      <vt:lpstr>Clarity</vt:lpstr>
      <vt:lpstr>The Imitation Game</vt:lpstr>
      <vt:lpstr>What is the Turing Test?</vt:lpstr>
      <vt:lpstr>A brief history…</vt:lpstr>
      <vt:lpstr>Chinese Room</vt:lpstr>
      <vt:lpstr>Hugh Loebner &amp; Beyond</vt:lpstr>
      <vt:lpstr>The Most Human Human</vt:lpstr>
      <vt:lpstr>Next Time…</vt:lpstr>
    </vt:vector>
  </TitlesOfParts>
  <Company>Otterbein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Machine Intelligence</dc:title>
  <dc:creator>David Stucki</dc:creator>
  <cp:lastModifiedBy>Stucki, David</cp:lastModifiedBy>
  <cp:revision>48</cp:revision>
  <dcterms:created xsi:type="dcterms:W3CDTF">2013-10-29T15:52:47Z</dcterms:created>
  <dcterms:modified xsi:type="dcterms:W3CDTF">2017-01-18T15:28:45Z</dcterms:modified>
</cp:coreProperties>
</file>