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Synchro LET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15" autoAdjust="0"/>
  </p:normalViewPr>
  <p:slideViewPr>
    <p:cSldViewPr snapToGrid="0" snapToObjects="1">
      <p:cViewPr varScale="1">
        <p:scale>
          <a:sx n="95" d="100"/>
          <a:sy n="95" d="100"/>
        </p:scale>
        <p:origin x="19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43A08-F9D8-47DB-BFB7-0D12A6742C5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74349-D11A-48E3-A10D-B26B416D1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7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Marriott, Shell, Nike, Playboy, Pepsi, Atari</a:t>
            </a:r>
          </a:p>
          <a:p>
            <a:r>
              <a:rPr lang="en-US" dirty="0"/>
              <a:t>, Toyota, Prudential, AT&amp;T, Plymouth, Adobe</a:t>
            </a:r>
          </a:p>
          <a:p>
            <a:r>
              <a:rPr lang="en-US" dirty="0"/>
              <a:t>John Deere, McDonalds, United, Honda, Cubs, Yahoo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74349-D11A-48E3-A10D-B26B416D17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9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January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January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January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January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January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January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January 11,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January 11,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January 11,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January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January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January 11,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thumb.pn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60" y="2026498"/>
            <a:ext cx="9153460" cy="4860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2719"/>
            <a:ext cx="7848600" cy="1918416"/>
          </a:xfrm>
        </p:spPr>
        <p:txBody>
          <a:bodyPr/>
          <a:lstStyle/>
          <a:p>
            <a:r>
              <a:rPr lang="en-US" sz="6000" dirty="0">
                <a:latin typeface="Synchro LET"/>
                <a:cs typeface="Synchro LET"/>
              </a:rPr>
              <a:t>Thinking &amp; </a:t>
            </a:r>
            <a:r>
              <a:rPr lang="en-US" sz="6000" dirty="0">
                <a:solidFill>
                  <a:schemeClr val="bg1"/>
                </a:solidFill>
                <a:latin typeface="Synchro LET"/>
                <a:cs typeface="Synchro LET"/>
              </a:rPr>
              <a:t>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rPr>
              <a:t>INST 4200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rPr>
              <a:t>Spring 2017</a:t>
            </a: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674252"/>
            <a:ext cx="7715250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5549607"/>
            <a:ext cx="75533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5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3" y="653329"/>
            <a:ext cx="77533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7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8" y="654196"/>
            <a:ext cx="77247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9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61" y="660115"/>
            <a:ext cx="76771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2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33" y="660542"/>
            <a:ext cx="7677150" cy="5629275"/>
          </a:xfrm>
          <a:prstGeom prst="rect">
            <a:avLst/>
          </a:prstGeom>
        </p:spPr>
      </p:pic>
      <p:pic>
        <p:nvPicPr>
          <p:cNvPr id="1026" name="Picture 2" descr="https://i.ytimg.com/vi/FPCzEP0oD7I/hq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7" b="14029"/>
          <a:stretch/>
        </p:blipFill>
        <p:spPr bwMode="auto">
          <a:xfrm>
            <a:off x="130629" y="1517300"/>
            <a:ext cx="3114989" cy="171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2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 pitchFamily="2" charset="0"/>
              </a:rPr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Human Human, Chapter 1</a:t>
            </a:r>
          </a:p>
          <a:p>
            <a:endParaRPr lang="en-US" dirty="0"/>
          </a:p>
          <a:p>
            <a:r>
              <a:rPr lang="en-US" dirty="0"/>
              <a:t>Movie Assignment Handout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3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637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Synchro LET"/>
                <a:cs typeface="Synchro LET"/>
              </a:rPr>
              <a:t>SyMBoLIc</a:t>
            </a:r>
            <a:br>
              <a:rPr lang="en-US" sz="3600" dirty="0">
                <a:latin typeface="Synchro LET"/>
                <a:cs typeface="Synchro LET"/>
              </a:rPr>
            </a:br>
            <a:r>
              <a:rPr lang="en-US" sz="3600" dirty="0" err="1">
                <a:latin typeface="Synchro LET"/>
                <a:cs typeface="Synchro LET"/>
              </a:rPr>
              <a:t>REPRESENTaTIoN</a:t>
            </a:r>
            <a:endParaRPr lang="en-US" sz="3600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5163"/>
            <a:ext cx="8229600" cy="4682837"/>
          </a:xfrm>
        </p:spPr>
        <p:txBody>
          <a:bodyPr>
            <a:normAutofit/>
          </a:bodyPr>
          <a:lstStyle/>
          <a:p>
            <a:r>
              <a:rPr lang="en-US" dirty="0">
                <a:latin typeface="Corbel"/>
                <a:cs typeface="Corbel"/>
              </a:rPr>
              <a:t>“When some thing is allowed to stand for another”</a:t>
            </a:r>
          </a:p>
          <a:p>
            <a:pPr lvl="1"/>
            <a:r>
              <a:rPr lang="en-US" dirty="0">
                <a:latin typeface="Corbel"/>
                <a:cs typeface="Corbel"/>
              </a:rPr>
              <a:t>What does this mean?</a:t>
            </a:r>
          </a:p>
          <a:p>
            <a:r>
              <a:rPr lang="en-US" dirty="0">
                <a:latin typeface="Corbel"/>
                <a:cs typeface="Corbel"/>
              </a:rPr>
              <a:t>Examples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Corporate Logos	Flags		Mathematics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Road Signs	Music		Facial Expressions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Language	Mascots		Art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rPr>
              <a:t>Others?</a:t>
            </a:r>
          </a:p>
          <a:p>
            <a:r>
              <a:rPr lang="en-US" dirty="0">
                <a:latin typeface="Corbel"/>
                <a:cs typeface="Corbel"/>
              </a:rPr>
              <a:t>Every aspect of human culture relies on the power of symbolic representation: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Communication	Education		Business/Commerce</a:t>
            </a:r>
          </a:p>
          <a:p>
            <a:pPr marL="461963" lvl="1" indent="0">
              <a:buNone/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History	Government		Technology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rbel"/>
                <a:cs typeface="Corbel"/>
              </a:rPr>
              <a:t>Others?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05" y="408275"/>
            <a:ext cx="5090195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Synchro LET"/>
                <a:cs typeface="Synchro LET"/>
              </a:rPr>
              <a:t>ABSTRacTIoN</a:t>
            </a:r>
            <a:endParaRPr lang="en-US" sz="3600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7162800" cy="5413233"/>
          </a:xfrm>
        </p:spPr>
        <p:txBody>
          <a:bodyPr>
            <a:normAutofit/>
          </a:bodyPr>
          <a:lstStyle/>
          <a:p>
            <a:r>
              <a:rPr lang="en-US" dirty="0">
                <a:latin typeface="Corbel"/>
                <a:cs typeface="Corbel"/>
              </a:rPr>
              <a:t>A process of simplification that proceeds by 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ignoring irrelevant detail while focusing on 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what is important</a:t>
            </a:r>
          </a:p>
          <a:p>
            <a:r>
              <a:rPr lang="en-US" dirty="0">
                <a:latin typeface="Corbel"/>
                <a:cs typeface="Corbel"/>
              </a:rPr>
              <a:t>One of the fundamental concepts in 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computer science</a:t>
            </a:r>
          </a:p>
          <a:p>
            <a:r>
              <a:rPr lang="en-US" dirty="0">
                <a:latin typeface="Corbel"/>
                <a:cs typeface="Corbel"/>
              </a:rPr>
              <a:t>It is itself a by-product of symbolic representation,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since symbols allow abstraction to take place</a:t>
            </a:r>
          </a:p>
          <a:p>
            <a:endParaRPr lang="en-US" dirty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  <a:p>
            <a:endParaRPr lang="en-US" dirty="0">
              <a:latin typeface="Corbel"/>
              <a:cs typeface="Corbel"/>
            </a:endParaRPr>
          </a:p>
          <a:p>
            <a:r>
              <a:rPr lang="en-US" dirty="0">
                <a:latin typeface="Corbel"/>
                <a:cs typeface="Corbel"/>
              </a:rPr>
              <a:t>A road sign serves only as a compact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abstraction of the law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456" y="841232"/>
            <a:ext cx="31750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16428" r="28297" b="16950"/>
          <a:stretch/>
        </p:blipFill>
        <p:spPr>
          <a:xfrm>
            <a:off x="3151908" y="4359563"/>
            <a:ext cx="1754909" cy="17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nchro LET"/>
                <a:cs typeface="Synchro LET"/>
              </a:rPr>
              <a:t>THoUgHT</a:t>
            </a:r>
            <a:endParaRPr lang="en-US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Without symbolic representation would these be possible?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Imagination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Creativity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Love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Faith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Thought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In other words, symbolic representation appears to be central to what it means to be human…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dirty="0">
              <a:latin typeface="Corbel"/>
              <a:cs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33" y="2071251"/>
            <a:ext cx="6757128" cy="30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7" y="366534"/>
            <a:ext cx="3851565" cy="1984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112"/>
            <a:ext cx="8229600" cy="4876800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Perhaps the most important, and certainly one of the most sophisticated forms of symbolic representation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Phonology	:	Sound, Stress, &amp; Intonation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Syntax	:	Structure or Form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Semantics	:	Meaning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Pragmatics	:	Use or Intention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Since the dawn of recorded history, until the middle of the 20</a:t>
            </a:r>
            <a:r>
              <a:rPr lang="en-US" baseline="30000" dirty="0">
                <a:latin typeface="Corbel"/>
                <a:cs typeface="Corbel"/>
              </a:rPr>
              <a:t>th</a:t>
            </a:r>
            <a:r>
              <a:rPr lang="en-US" dirty="0">
                <a:latin typeface="Corbel"/>
                <a:cs typeface="Corbel"/>
              </a:rPr>
              <a:t> century, symbolic representation &amp; language have been artifacts of living creatures, most notably humans.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Only recently has this monopoly been broken….</a:t>
            </a:r>
          </a:p>
        </p:txBody>
      </p:sp>
    </p:spTree>
    <p:extLst>
      <p:ext uri="{BB962C8B-B14F-4D97-AF65-F5344CB8AC3E}">
        <p14:creationId xmlns:p14="http://schemas.microsoft.com/office/powerpoint/2010/main" val="37723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ynchro LET"/>
                <a:cs typeface="Synchro LET"/>
              </a:rPr>
              <a:t>CoMPUTaTIoN</a:t>
            </a:r>
            <a:endParaRPr lang="en-US" dirty="0">
              <a:latin typeface="Synchro LET"/>
              <a:cs typeface="Synchro LE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Machines historically have been designed with a specific purpose, which they are then dedicated to for as long as they function.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It wasn’t until Charles Babbage and Ada Lovelace worked on the Analytic Engine in the 1830s that this changed.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The Analytical Engine represents the simultaneous birth of general purpose computing and programming!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Unfortunately, it would be another 100 years</a:t>
            </a:r>
            <a:br>
              <a:rPr lang="en-US" sz="2200" dirty="0">
                <a:latin typeface="Corbel"/>
                <a:cs typeface="Corbel"/>
              </a:rPr>
            </a:br>
            <a:r>
              <a:rPr lang="en-US" sz="2200" dirty="0">
                <a:latin typeface="Corbel"/>
                <a:cs typeface="Corbel"/>
              </a:rPr>
              <a:t>before Alan Turing would resurrect this idea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Today there are almost as many artificial</a:t>
            </a:r>
            <a:br>
              <a:rPr lang="en-US" sz="2200" dirty="0">
                <a:latin typeface="Corbel"/>
                <a:cs typeface="Corbel"/>
              </a:rPr>
            </a:br>
            <a:r>
              <a:rPr lang="en-US" sz="2200" dirty="0">
                <a:latin typeface="Corbel"/>
                <a:cs typeface="Corbel"/>
              </a:rPr>
              <a:t>computer languages as there are natural</a:t>
            </a:r>
            <a:br>
              <a:rPr lang="en-US" sz="2200" dirty="0">
                <a:latin typeface="Corbel"/>
                <a:cs typeface="Corbel"/>
              </a:rPr>
            </a:br>
            <a:r>
              <a:rPr lang="en-US" sz="2200" dirty="0">
                <a:latin typeface="Corbel"/>
                <a:cs typeface="Corbel"/>
              </a:rPr>
              <a:t>human languages.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55" y="3760716"/>
            <a:ext cx="3084945" cy="30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154289"/>
          </a:xfrm>
        </p:spPr>
        <p:txBody>
          <a:bodyPr/>
          <a:lstStyle/>
          <a:p>
            <a:r>
              <a:rPr lang="en-US" sz="4400" dirty="0">
                <a:latin typeface="Synchro LET"/>
                <a:cs typeface="Synchro LET"/>
              </a:rPr>
              <a:t>Questions?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123950"/>
            <a:ext cx="4476750" cy="573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773" y="3574472"/>
            <a:ext cx="3621504" cy="3117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What questions do you have after reading Chapter 1 of Levesque?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was the most interesting thing you learned?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Levesque’s argument for the relation between Thinking &amp; Computing?</a:t>
            </a:r>
          </a:p>
        </p:txBody>
      </p:sp>
    </p:spTree>
    <p:extLst>
      <p:ext uri="{BB962C8B-B14F-4D97-AF65-F5344CB8AC3E}">
        <p14:creationId xmlns:p14="http://schemas.microsoft.com/office/powerpoint/2010/main" val="38578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11" y="712930"/>
            <a:ext cx="77152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8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666750"/>
            <a:ext cx="77628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5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4642</TotalTime>
  <Words>238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Corbel</vt:lpstr>
      <vt:lpstr>Arial</vt:lpstr>
      <vt:lpstr>Synchro LET</vt:lpstr>
      <vt:lpstr>Clarity</vt:lpstr>
      <vt:lpstr>Thinking &amp; Computation</vt:lpstr>
      <vt:lpstr>SyMBoLIc REPRESENTaTIoN</vt:lpstr>
      <vt:lpstr>ABSTRacTIoN</vt:lpstr>
      <vt:lpstr>THoUgHT</vt:lpstr>
      <vt:lpstr> </vt:lpstr>
      <vt:lpstr>CoMPUTaTIoN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TIME…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35</cp:revision>
  <dcterms:created xsi:type="dcterms:W3CDTF">2013-10-29T15:52:47Z</dcterms:created>
  <dcterms:modified xsi:type="dcterms:W3CDTF">2017-01-11T05:58:22Z</dcterms:modified>
</cp:coreProperties>
</file>