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99" r:id="rId2"/>
    <p:sldId id="300" r:id="rId3"/>
    <p:sldId id="302" r:id="rId4"/>
    <p:sldId id="301" r:id="rId5"/>
    <p:sldId id="303" r:id="rId6"/>
    <p:sldId id="304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6600"/>
    <a:srgbClr val="FF9966"/>
    <a:srgbClr val="9999FF"/>
    <a:srgbClr val="FF9900"/>
    <a:srgbClr val="C41F0E"/>
    <a:srgbClr val="CC99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8" autoAdjust="0"/>
    <p:restoredTop sz="94660"/>
  </p:normalViewPr>
  <p:slideViewPr>
    <p:cSldViewPr>
      <p:cViewPr varScale="1">
        <p:scale>
          <a:sx n="92" d="100"/>
          <a:sy n="92" d="100"/>
        </p:scale>
        <p:origin x="11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FB7FC-84BA-44F3-81E9-22066EBDDCD6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4F5C3-572A-496B-A5AA-2D7EDA6CC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75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968EC-DE3F-4741-83CD-9596236D73F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47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latin typeface="Agency FB" panose="020B0503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692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2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11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1354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3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16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6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30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Wednesday, April 22,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1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80CB818-7379-467D-8E76-EF9D9074A26C}" type="datetime2">
              <a:rPr lang="en-US" smtClean="0"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Wednesday, April 22, 2015</a:t>
            </a:fld>
            <a:endParaRPr lang="en-US" dirty="0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CFEC368-1D7A-4F81-ABF6-AE0E36BAF64C}" type="slidenum">
              <a:rPr lang="en-US" smtClean="0">
                <a:latin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571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Bzon0p4BH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34900"/>
            <a:ext cx="8229600" cy="1081550"/>
          </a:xfrm>
        </p:spPr>
        <p:txBody>
          <a:bodyPr/>
          <a:lstStyle/>
          <a:p>
            <a:r>
              <a:rPr lang="en-US" sz="6000" cap="none" dirty="0" smtClean="0">
                <a:cs typeface="Aparajita" panose="020B0604020202020204" pitchFamily="34" charset="0"/>
              </a:rPr>
              <a:t>Thinking as Computation</a:t>
            </a:r>
            <a:endParaRPr lang="en-US" sz="6000" cap="none" dirty="0">
              <a:cs typeface="Aparajita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79" y="5560636"/>
            <a:ext cx="2080681" cy="128894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rbel"/>
                <a:cs typeface="Corbel"/>
              </a:rPr>
              <a:t>INST 4200</a:t>
            </a: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rbel"/>
                <a:cs typeface="Corbel"/>
              </a:rPr>
              <a:t>David J Stucki</a:t>
            </a:r>
          </a:p>
          <a:p>
            <a:pPr>
              <a:spcBef>
                <a:spcPts val="0"/>
              </a:spcBef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rbel"/>
                <a:cs typeface="Corbel"/>
              </a:rPr>
              <a:t>Spring 2015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rbel"/>
              <a:cs typeface="Corbe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199" y="1563547"/>
            <a:ext cx="4104409" cy="5265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6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The Argument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Thesis: 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rgbClr val="CC9900"/>
                </a:solidFill>
                <a:latin typeface="Corbel" panose="020B0503020204020204" pitchFamily="34" charset="0"/>
              </a:rPr>
              <a:t>Thinking can be usefully understood</a:t>
            </a:r>
            <a:br>
              <a:rPr lang="en-US" i="1" dirty="0" smtClean="0">
                <a:solidFill>
                  <a:srgbClr val="CC9900"/>
                </a:solidFill>
                <a:latin typeface="Corbel" panose="020B0503020204020204" pitchFamily="34" charset="0"/>
              </a:rPr>
            </a:br>
            <a:r>
              <a:rPr lang="en-US" i="1" dirty="0" smtClean="0">
                <a:solidFill>
                  <a:srgbClr val="CC9900"/>
                </a:solidFill>
                <a:latin typeface="Corbel" panose="020B0503020204020204" pitchFamily="34" charset="0"/>
              </a:rPr>
              <a:t>as a computational process.</a:t>
            </a:r>
          </a:p>
          <a:p>
            <a:pPr marL="0" indent="0" algn="ctr">
              <a:buNone/>
            </a:pPr>
            <a:endParaRPr lang="en-US" i="1" dirty="0" smtClean="0">
              <a:solidFill>
                <a:srgbClr val="CC9900"/>
              </a:solidFill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In other words…</a:t>
            </a:r>
          </a:p>
          <a:p>
            <a:pPr marL="0" indent="0" algn="ctr">
              <a:buNone/>
            </a:pPr>
            <a:r>
              <a:rPr lang="en-US" dirty="0" smtClean="0">
                <a:latin typeface="Corbel" panose="020B0503020204020204" pitchFamily="34" charset="0"/>
              </a:rPr>
              <a:t>The </a:t>
            </a:r>
            <a:r>
              <a:rPr lang="en-US" dirty="0" smtClean="0">
                <a:solidFill>
                  <a:srgbClr val="C41F0E"/>
                </a:solidFill>
                <a:latin typeface="Corbel" panose="020B0503020204020204" pitchFamily="34" charset="0"/>
              </a:rPr>
              <a:t>process of thinking </a:t>
            </a:r>
            <a:r>
              <a:rPr lang="en-US" dirty="0" smtClean="0">
                <a:latin typeface="Corbel" panose="020B0503020204020204" pitchFamily="34" charset="0"/>
              </a:rPr>
              <a:t>can be usefully understood</a:t>
            </a:r>
            <a:br>
              <a:rPr lang="en-US" dirty="0" smtClean="0">
                <a:latin typeface="Corbel" panose="020B0503020204020204" pitchFamily="34" charset="0"/>
              </a:rPr>
            </a:br>
            <a:r>
              <a:rPr lang="en-US" dirty="0" smtClean="0">
                <a:latin typeface="Corbel" panose="020B0503020204020204" pitchFamily="34" charset="0"/>
              </a:rPr>
              <a:t> as a form of </a:t>
            </a:r>
            <a:r>
              <a:rPr lang="en-US" i="1" dirty="0" smtClean="0">
                <a:solidFill>
                  <a:srgbClr val="FF9900"/>
                </a:solidFill>
                <a:latin typeface="Corbel" panose="020B0503020204020204" pitchFamily="34" charset="0"/>
              </a:rPr>
              <a:t>symbol processing</a:t>
            </a:r>
            <a:r>
              <a:rPr lang="en-US" dirty="0" smtClean="0">
                <a:solidFill>
                  <a:srgbClr val="FF9900"/>
                </a:solidFill>
                <a:latin typeface="Corbel" panose="020B0503020204020204" pitchFamily="34" charset="0"/>
              </a:rPr>
              <a:t> </a:t>
            </a:r>
            <a:r>
              <a:rPr lang="en-US" dirty="0" smtClean="0">
                <a:latin typeface="Corbel" panose="020B0503020204020204" pitchFamily="34" charset="0"/>
              </a:rPr>
              <a:t/>
            </a:r>
            <a:br>
              <a:rPr lang="en-US" dirty="0" smtClean="0">
                <a:latin typeface="Corbel" panose="020B0503020204020204" pitchFamily="34" charset="0"/>
              </a:rPr>
            </a:br>
            <a:r>
              <a:rPr lang="en-US" dirty="0" smtClean="0">
                <a:latin typeface="Corbel" panose="020B0503020204020204" pitchFamily="34" charset="0"/>
              </a:rPr>
              <a:t>that can be carried out </a:t>
            </a:r>
            <a:r>
              <a:rPr lang="en-US" dirty="0" smtClean="0">
                <a:solidFill>
                  <a:srgbClr val="9999FF"/>
                </a:solidFill>
                <a:latin typeface="Corbel" panose="020B0503020204020204" pitchFamily="34" charset="0"/>
              </a:rPr>
              <a:t>mechanically</a:t>
            </a:r>
            <a:r>
              <a:rPr lang="en-US" dirty="0" smtClean="0">
                <a:latin typeface="Corbel" panose="020B0503020204020204" pitchFamily="34" charset="0"/>
              </a:rPr>
              <a:t> </a:t>
            </a:r>
            <a:br>
              <a:rPr lang="en-US" dirty="0" smtClean="0">
                <a:latin typeface="Corbel" panose="020B0503020204020204" pitchFamily="34" charset="0"/>
              </a:rPr>
            </a:br>
            <a:r>
              <a:rPr lang="en-US" b="1" dirty="0" smtClean="0">
                <a:solidFill>
                  <a:srgbClr val="FF9966"/>
                </a:solidFill>
                <a:latin typeface="Corbel" panose="020B0503020204020204" pitchFamily="34" charset="0"/>
              </a:rPr>
              <a:t>without having to know </a:t>
            </a:r>
            <a:r>
              <a:rPr lang="en-US" dirty="0" smtClean="0">
                <a:latin typeface="Corbel" panose="020B0503020204020204" pitchFamily="34" charset="0"/>
              </a:rPr>
              <a:t/>
            </a:r>
            <a:br>
              <a:rPr lang="en-US" dirty="0" smtClean="0">
                <a:latin typeface="Corbel" panose="020B0503020204020204" pitchFamily="34" charset="0"/>
              </a:rPr>
            </a:br>
            <a:r>
              <a:rPr lang="en-US" dirty="0" smtClean="0">
                <a:solidFill>
                  <a:srgbClr val="CC6600"/>
                </a:solidFill>
                <a:latin typeface="Agency FB" panose="020B0503020202020204" pitchFamily="34" charset="0"/>
              </a:rPr>
              <a:t>what the symbols stand for</a:t>
            </a:r>
            <a:r>
              <a:rPr lang="en-US" dirty="0" smtClean="0">
                <a:latin typeface="Corbel" panose="020B0503020204020204" pitchFamily="34" charset="0"/>
              </a:rPr>
              <a:t>.</a:t>
            </a:r>
            <a:endParaRPr lang="en-US" dirty="0">
              <a:latin typeface="Corbel" panose="020B0503020204020204" pitchFamily="34" charset="0"/>
            </a:endParaRP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98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Mechanisms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Knowledge Representation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Knowledge Base: captures or models some aspect of world or problem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Knowledge Engineering: construction of a knowledge base</a:t>
            </a:r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Back-chaining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A mechanism for searching knowledge base (i.e., a search space)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A process for deduction of entailments</a:t>
            </a:r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Unification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A pattern-matching process that allows two atoms to be recognized as equivalent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Syntactic procedure for propagating information in a program</a:t>
            </a:r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Queries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A way of probing the knowledge base for entailments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Evidence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Constraint Satisfaction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[Interpretation of Visual Scenes]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Natural Language Processing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Planning Courses of Action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Playing Strategic Games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[Explanation &amp; Learning]</a:t>
            </a:r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9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Verdict…?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Can we mechanize aspects of human thinking?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Do such mechanizations themselves qualify as thinking?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Is this </a:t>
            </a:r>
            <a:r>
              <a:rPr lang="en-US" dirty="0" smtClean="0">
                <a:latin typeface="Corbel" panose="020B0503020204020204" pitchFamily="34" charset="0"/>
                <a:hlinkClick r:id="rId2"/>
              </a:rPr>
              <a:t>ball </a:t>
            </a:r>
            <a:r>
              <a:rPr lang="en-US" dirty="0" smtClean="0">
                <a:latin typeface="Corbel" panose="020B0503020204020204" pitchFamily="34" charset="0"/>
              </a:rPr>
              <a:t>playing Bach?</a:t>
            </a:r>
            <a:endParaRPr lang="en-US" dirty="0">
              <a:latin typeface="Corbel" panose="020B0503020204020204" pitchFamily="34" charset="0"/>
            </a:endParaRP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i="1" dirty="0" smtClean="0">
                <a:latin typeface="Corbel" panose="020B0503020204020204" pitchFamily="34" charset="0"/>
              </a:rPr>
              <a:t>Where</a:t>
            </a:r>
            <a:r>
              <a:rPr lang="en-US" dirty="0" smtClean="0">
                <a:latin typeface="Corbel" panose="020B0503020204020204" pitchFamily="34" charset="0"/>
              </a:rPr>
              <a:t> is the thinking in the Prolog programs we have seen?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Is thinking a syntactic or semantic endeavor?</a:t>
            </a:r>
          </a:p>
          <a:p>
            <a:endParaRPr lang="en-US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4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gency FB" panose="020B0503020202020204" pitchFamily="34" charset="0"/>
              </a:rPr>
              <a:t>Hector’s Conclusion </a:t>
            </a:r>
            <a:r>
              <a:rPr lang="en-US" sz="2800" dirty="0" smtClean="0">
                <a:latin typeface="Agency FB" panose="020B0503020202020204" pitchFamily="34" charset="0"/>
              </a:rPr>
              <a:t>(Chapter 12)</a:t>
            </a:r>
            <a:endParaRPr lang="en-US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It is possible to get computers to do fairly impressive things even with small programs.</a:t>
            </a:r>
          </a:p>
          <a:p>
            <a:endParaRPr lang="en-US" dirty="0" smtClean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It is indeed possible to interpret at least some forms of thinking as computation.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latin typeface="Corbel" panose="020B0503020204020204" pitchFamily="34" charset="0"/>
              </a:rPr>
              <a:t>The real issue is not so much whether intelligent behavior can be produced at all but </a:t>
            </a:r>
            <a:r>
              <a:rPr lang="en-US" i="1" dirty="0" smtClean="0">
                <a:latin typeface="Corbel" panose="020B0503020204020204" pitchFamily="34" charset="0"/>
              </a:rPr>
              <a:t>how well</a:t>
            </a:r>
            <a:r>
              <a:rPr lang="en-US" dirty="0" smtClean="0">
                <a:latin typeface="Corbel" panose="020B0503020204020204" pitchFamily="34" charset="0"/>
              </a:rPr>
              <a:t>.</a:t>
            </a:r>
          </a:p>
          <a:p>
            <a:endParaRPr lang="en-US" dirty="0">
              <a:latin typeface="Corbel" panose="020B0503020204020204" pitchFamily="34" charset="0"/>
            </a:endParaRPr>
          </a:p>
          <a:p>
            <a:r>
              <a:rPr lang="en-US" dirty="0" smtClean="0">
                <a:solidFill>
                  <a:srgbClr val="FF5050"/>
                </a:solidFill>
                <a:latin typeface="Agency FB" panose="020B0503020202020204" pitchFamily="34" charset="0"/>
              </a:rPr>
              <a:t>He never commits himself one way or the other to the philosophical question, staying firmly within the safe zone of </a:t>
            </a:r>
            <a:r>
              <a:rPr lang="en-US" i="1" dirty="0" smtClean="0">
                <a:solidFill>
                  <a:srgbClr val="FF5050"/>
                </a:solidFill>
                <a:latin typeface="Agency FB" panose="020B0503020202020204" pitchFamily="34" charset="0"/>
              </a:rPr>
              <a:t>simulation</a:t>
            </a:r>
            <a:r>
              <a:rPr lang="en-US" dirty="0" smtClean="0">
                <a:solidFill>
                  <a:srgbClr val="FF5050"/>
                </a:solidFill>
                <a:latin typeface="Agency FB" panose="020B05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761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33 Information &amp; Communication</Template>
  <TotalTime>2342</TotalTime>
  <Words>241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Agency FB</vt:lpstr>
      <vt:lpstr>Aparajita</vt:lpstr>
      <vt:lpstr>Arial</vt:lpstr>
      <vt:lpstr>Calibri</vt:lpstr>
      <vt:lpstr>Corbel</vt:lpstr>
      <vt:lpstr>1_Clarity</vt:lpstr>
      <vt:lpstr>Thinking as Computation</vt:lpstr>
      <vt:lpstr>The Argument</vt:lpstr>
      <vt:lpstr>Mechanisms</vt:lpstr>
      <vt:lpstr>Evidence</vt:lpstr>
      <vt:lpstr>Verdict…?</vt:lpstr>
      <vt:lpstr>Hector’s Conclusion (Chapter 12)</vt:lpstr>
    </vt:vector>
  </TitlesOfParts>
  <Company>student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Consciousness:   The Hard Problem</dc:title>
  <dc:creator>kelly inglis sun</dc:creator>
  <cp:lastModifiedBy>dstucki</cp:lastModifiedBy>
  <cp:revision>57</cp:revision>
  <dcterms:created xsi:type="dcterms:W3CDTF">2007-11-02T04:19:36Z</dcterms:created>
  <dcterms:modified xsi:type="dcterms:W3CDTF">2015-04-22T17:35:41Z</dcterms:modified>
</cp:coreProperties>
</file>