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57" r:id="rId5"/>
    <p:sldId id="266" r:id="rId6"/>
    <p:sldId id="262" r:id="rId7"/>
    <p:sldId id="259" r:id="rId8"/>
    <p:sldId id="265" r:id="rId9"/>
    <p:sldId id="258" r:id="rId10"/>
    <p:sldId id="263" r:id="rId11"/>
    <p:sldId id="264" r:id="rId12"/>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Parchment" panose="03040602040708040804" pitchFamily="66" charset="0"/>
      <p:regular r:id="rId17"/>
    </p:embeddedFont>
    <p:embeddedFont>
      <p:font typeface="Algerian" panose="04020705040A02060702"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B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390" y="8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520" y="4956050"/>
            <a:ext cx="7772400" cy="997005"/>
          </a:xfrm>
          <a:effectLst>
            <a:outerShdw blurRad="50800" dist="38100" dir="2700000" algn="tl" rotWithShape="0">
              <a:prstClr val="black">
                <a:alpha val="40000"/>
              </a:prstClr>
            </a:outerShdw>
          </a:effectLst>
        </p:spPr>
        <p:txBody>
          <a:bodyPr>
            <a:normAutofit/>
          </a:bodyPr>
          <a:lstStyle>
            <a:lvl1pPr algn="l">
              <a:defRPr sz="3600">
                <a:solidFill>
                  <a:srgbClr val="FFECBD"/>
                </a:solidFill>
              </a:defRPr>
            </a:lvl1pPr>
          </a:lstStyle>
          <a:p>
            <a:r>
              <a:rPr lang="en-US" dirty="0"/>
              <a:t>Click to edit Master title style</a:t>
            </a:r>
          </a:p>
        </p:txBody>
      </p:sp>
      <p:sp>
        <p:nvSpPr>
          <p:cNvPr id="3" name="Subtitle 2"/>
          <p:cNvSpPr>
            <a:spLocks noGrp="1"/>
          </p:cNvSpPr>
          <p:nvPr>
            <p:ph type="subTitle" idx="1"/>
          </p:nvPr>
        </p:nvSpPr>
        <p:spPr>
          <a:xfrm>
            <a:off x="464520" y="5800350"/>
            <a:ext cx="6400800" cy="835455"/>
          </a:xfrm>
        </p:spPr>
        <p:txBody>
          <a:bodyPr>
            <a:normAutofit/>
          </a:bodyPr>
          <a:lstStyle>
            <a:lvl1pPr marL="0" indent="0" algn="l">
              <a:buNone/>
              <a:defRPr sz="28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1655"/>
            <a:ext cx="8229600" cy="1143000"/>
          </a:xfrm>
        </p:spPr>
        <p:txBody>
          <a:bodyPr>
            <a:normAutofit/>
          </a:bodyPr>
          <a:lstStyle>
            <a:lvl1pPr algn="l">
              <a:defRPr sz="3600">
                <a:solidFill>
                  <a:srgbClr val="FFECBD"/>
                </a:solidFill>
              </a:defRPr>
            </a:lvl1pPr>
          </a:lstStyle>
          <a:p>
            <a:r>
              <a:rPr lang="en-US" dirty="0"/>
              <a:t>Click to edit Master title style</a:t>
            </a:r>
          </a:p>
        </p:txBody>
      </p:sp>
      <p:sp>
        <p:nvSpPr>
          <p:cNvPr id="3" name="Content Placeholder 2"/>
          <p:cNvSpPr>
            <a:spLocks noGrp="1"/>
          </p:cNvSpPr>
          <p:nvPr>
            <p:ph idx="1"/>
          </p:nvPr>
        </p:nvSpPr>
        <p:spPr>
          <a:xfrm>
            <a:off x="457200" y="205465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427342"/>
            <a:ext cx="7016195" cy="1143000"/>
          </a:xfrm>
        </p:spPr>
        <p:txBody>
          <a:bodyPr>
            <a:normAutofit/>
          </a:bodyPr>
          <a:lstStyle>
            <a:lvl1pPr algn="l">
              <a:defRPr sz="3600">
                <a:solidFill>
                  <a:srgbClr val="FFECBD"/>
                </a:solidFill>
              </a:defRPr>
            </a:lvl1pPr>
          </a:lstStyle>
          <a:p>
            <a:r>
              <a:rPr lang="en-US" dirty="0"/>
              <a:t>Click to edit Master title style</a:t>
            </a:r>
          </a:p>
        </p:txBody>
      </p:sp>
      <p:sp>
        <p:nvSpPr>
          <p:cNvPr id="3" name="Content Placeholder 2"/>
          <p:cNvSpPr>
            <a:spLocks noGrp="1"/>
          </p:cNvSpPr>
          <p:nvPr>
            <p:ph idx="1"/>
          </p:nvPr>
        </p:nvSpPr>
        <p:spPr>
          <a:xfrm>
            <a:off x="1831545" y="1596540"/>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229600" cy="1143000"/>
          </a:xfrm>
        </p:spPr>
        <p:txBody>
          <a:bodyPr>
            <a:normAutofit/>
          </a:bodyPr>
          <a:lstStyle>
            <a:lvl1pPr algn="l">
              <a:defRPr sz="3600">
                <a:solidFill>
                  <a:srgbClr val="FFECBD"/>
                </a:solidFill>
              </a:defRPr>
            </a:lvl1pPr>
          </a:lstStyle>
          <a:p>
            <a:r>
              <a:rPr lang="en-US" dirty="0"/>
              <a:t>Click to edit Master title style</a:t>
            </a:r>
          </a:p>
        </p:txBody>
      </p:sp>
      <p:sp>
        <p:nvSpPr>
          <p:cNvPr id="3" name="Text Placeholder 2"/>
          <p:cNvSpPr>
            <a:spLocks noGrp="1"/>
          </p:cNvSpPr>
          <p:nvPr>
            <p:ph type="body" idx="1"/>
          </p:nvPr>
        </p:nvSpPr>
        <p:spPr>
          <a:xfrm>
            <a:off x="448965" y="200221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63207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00221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63207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kcZw7VoD8FM&amp;feature=player_embedd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tbm=isch&amp;tbs=rimg:CSoO2Y0FcpsGIjg-xRRx3Qkq5SJ9c3Oh8isbISF06odAky3Ucgf5CBCi1V8TQrCMD88AH7JC9QwLXHHfKhepa5F1dyoSCT7FFHHdCSrlEanTELR14JebKhIJIn1zc6HyKxsRGWGmcAObK14qEgkhIXTqh0CTLRGHMdS19u72pioSCdRyB_1kIEKLVEdmu0T6fCBh_1KhIJXxNCsIwPzwARvwfIM9UHaQAqEgkfskL1DAtccREm1qGWIg6fhioSCd8qF6lrkXV3EcS25X5cDR0p&amp;q=cool%20chess%20boards&amp;ei=4cXmVKCBNcqVNoP8gLgN&amp;ved=0CAkQ9C8wAA" TargetMode="Externa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6dp4j49-xB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JarxpYyoFI"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www.youtube.com/watch?v=y9UMt-8gfW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520" y="4776450"/>
            <a:ext cx="7772400" cy="997005"/>
          </a:xfrm>
        </p:spPr>
        <p:txBody>
          <a:bodyPr/>
          <a:lstStyle/>
          <a:p>
            <a:r>
              <a:rPr lang="en-US" dirty="0">
                <a:latin typeface="Algerian" panose="04020705040A02060702" pitchFamily="82" charset="0"/>
              </a:rPr>
              <a:t>The Game of Kings</a:t>
            </a:r>
          </a:p>
        </p:txBody>
      </p:sp>
      <p:sp>
        <p:nvSpPr>
          <p:cNvPr id="3" name="Subtitle 2"/>
          <p:cNvSpPr>
            <a:spLocks noGrp="1"/>
          </p:cNvSpPr>
          <p:nvPr>
            <p:ph type="subTitle" idx="1"/>
          </p:nvPr>
        </p:nvSpPr>
        <p:spPr>
          <a:xfrm>
            <a:off x="464520" y="5566870"/>
            <a:ext cx="6400800" cy="1221640"/>
          </a:xfrm>
        </p:spPr>
        <p:txBody>
          <a:bodyPr>
            <a:normAutofit fontScale="85000" lnSpcReduction="20000"/>
          </a:bodyPr>
          <a:lstStyle/>
          <a:p>
            <a:r>
              <a:rPr lang="en-US" dirty="0"/>
              <a:t>INST 4200 </a:t>
            </a:r>
          </a:p>
          <a:p>
            <a:r>
              <a:rPr lang="en-US" dirty="0"/>
              <a:t>David J Stucki</a:t>
            </a:r>
          </a:p>
          <a:p>
            <a:r>
              <a:rPr lang="en-US" dirty="0"/>
              <a:t>Spring 2017</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645"/>
            <a:ext cx="8229600" cy="1143000"/>
          </a:xfrm>
        </p:spPr>
        <p:txBody>
          <a:bodyPr/>
          <a:lstStyle/>
          <a:p>
            <a:r>
              <a:rPr lang="en-US" dirty="0">
                <a:latin typeface="Algerian" panose="04020705040A02060702" pitchFamily="82" charset="0"/>
              </a:rPr>
              <a:t>The Most Human </a:t>
            </a:r>
            <a:r>
              <a:rPr lang="en-US" dirty="0" err="1">
                <a:latin typeface="Algerian" panose="04020705040A02060702" pitchFamily="82" charset="0"/>
              </a:rPr>
              <a:t>Human</a:t>
            </a:r>
            <a:r>
              <a:rPr lang="en-US" dirty="0">
                <a:latin typeface="Algerian" panose="04020705040A02060702" pitchFamily="82" charset="0"/>
              </a:rPr>
              <a:t>…</a:t>
            </a:r>
          </a:p>
        </p:txBody>
      </p:sp>
      <p:sp>
        <p:nvSpPr>
          <p:cNvPr id="3" name="Content Placeholder 2"/>
          <p:cNvSpPr>
            <a:spLocks noGrp="1"/>
          </p:cNvSpPr>
          <p:nvPr>
            <p:ph idx="1"/>
          </p:nvPr>
        </p:nvSpPr>
        <p:spPr>
          <a:xfrm>
            <a:off x="457200" y="2360065"/>
            <a:ext cx="8390540" cy="4123035"/>
          </a:xfrm>
        </p:spPr>
        <p:txBody>
          <a:bodyPr>
            <a:normAutofit/>
          </a:bodyPr>
          <a:lstStyle/>
          <a:p>
            <a:pPr>
              <a:lnSpc>
                <a:spcPct val="150000"/>
              </a:lnSpc>
            </a:pPr>
            <a:r>
              <a:rPr lang="en-US" sz="2400" dirty="0"/>
              <a:t>Getting out of the book</a:t>
            </a:r>
          </a:p>
          <a:p>
            <a:pPr lvl="1">
              <a:lnSpc>
                <a:spcPct val="150000"/>
              </a:lnSpc>
            </a:pPr>
            <a:r>
              <a:rPr lang="en-US" sz="2400" dirty="0"/>
              <a:t>Chess, Dating, &amp; the Turing Test</a:t>
            </a:r>
          </a:p>
          <a:p>
            <a:pPr lvl="1">
              <a:lnSpc>
                <a:spcPct val="150000"/>
              </a:lnSpc>
            </a:pPr>
            <a:r>
              <a:rPr lang="en-US" sz="2400" dirty="0"/>
              <a:t>Openings &amp; Endings vs. the Gap</a:t>
            </a:r>
          </a:p>
          <a:p>
            <a:pPr lvl="2">
              <a:lnSpc>
                <a:spcPct val="150000"/>
              </a:lnSpc>
            </a:pPr>
            <a:r>
              <a:rPr lang="en-US" sz="2000" dirty="0"/>
              <a:t>Pure Technique vs. Site-specificity?</a:t>
            </a:r>
          </a:p>
          <a:p>
            <a:pPr lvl="2">
              <a:lnSpc>
                <a:spcPct val="150000"/>
              </a:lnSpc>
            </a:pPr>
            <a:r>
              <a:rPr lang="en-US" sz="2000" dirty="0"/>
              <a:t>Mechanical humans vs. Intelligent machines?</a:t>
            </a:r>
          </a:p>
          <a:p>
            <a:pPr lvl="1">
              <a:lnSpc>
                <a:spcPct val="150000"/>
              </a:lnSpc>
            </a:pPr>
            <a:r>
              <a:rPr lang="en-US" sz="2400" dirty="0"/>
              <a:t>“Doc, I’m a corpse…”</a:t>
            </a:r>
          </a:p>
        </p:txBody>
      </p:sp>
    </p:spTree>
    <p:extLst>
      <p:ext uri="{BB962C8B-B14F-4D97-AF65-F5344CB8AC3E}">
        <p14:creationId xmlns:p14="http://schemas.microsoft.com/office/powerpoint/2010/main" val="262589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645"/>
            <a:ext cx="8229600" cy="1143000"/>
          </a:xfrm>
        </p:spPr>
        <p:txBody>
          <a:bodyPr>
            <a:normAutofit/>
          </a:bodyPr>
          <a:lstStyle/>
          <a:p>
            <a:r>
              <a:rPr lang="en-US" sz="2400" dirty="0">
                <a:latin typeface="Algerian" panose="04020705040A02060702" pitchFamily="82" charset="0"/>
              </a:rPr>
              <a:t>And now for something completely different…</a:t>
            </a:r>
          </a:p>
        </p:txBody>
      </p:sp>
      <p:sp>
        <p:nvSpPr>
          <p:cNvPr id="3" name="Content Placeholder 2"/>
          <p:cNvSpPr>
            <a:spLocks noGrp="1"/>
          </p:cNvSpPr>
          <p:nvPr>
            <p:ph idx="1"/>
          </p:nvPr>
        </p:nvSpPr>
        <p:spPr>
          <a:xfrm>
            <a:off x="457200" y="2360065"/>
            <a:ext cx="8390540" cy="4123035"/>
          </a:xfrm>
        </p:spPr>
        <p:txBody>
          <a:bodyPr>
            <a:normAutofit/>
          </a:bodyPr>
          <a:lstStyle/>
          <a:p>
            <a:pPr lvl="1">
              <a:lnSpc>
                <a:spcPct val="150000"/>
              </a:lnSpc>
            </a:pPr>
            <a:r>
              <a:rPr lang="en-US" sz="2400" dirty="0">
                <a:hlinkClick r:id="rId2"/>
              </a:rPr>
              <a:t>Rubik’s Cube Robot</a:t>
            </a:r>
            <a:endParaRPr lang="en-US" sz="2400" dirty="0"/>
          </a:p>
        </p:txBody>
      </p:sp>
    </p:spTree>
    <p:extLst>
      <p:ext uri="{BB962C8B-B14F-4D97-AF65-F5344CB8AC3E}">
        <p14:creationId xmlns:p14="http://schemas.microsoft.com/office/powerpoint/2010/main" val="353368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latin typeface="Algerian" panose="04020705040A02060702" pitchFamily="82" charset="0"/>
              </a:rPr>
              <a:t>Chess</a:t>
            </a:r>
          </a:p>
        </p:txBody>
      </p:sp>
      <p:sp>
        <p:nvSpPr>
          <p:cNvPr id="5" name="Content Placeholder 4"/>
          <p:cNvSpPr>
            <a:spLocks noGrp="1"/>
          </p:cNvSpPr>
          <p:nvPr>
            <p:ph idx="1"/>
          </p:nvPr>
        </p:nvSpPr>
        <p:spPr>
          <a:xfrm>
            <a:off x="1831545" y="1596540"/>
            <a:ext cx="7016195" cy="5191970"/>
          </a:xfrm>
        </p:spPr>
        <p:txBody>
          <a:bodyPr>
            <a:normAutofit fontScale="92500" lnSpcReduction="20000"/>
          </a:bodyPr>
          <a:lstStyle/>
          <a:p>
            <a:r>
              <a:rPr lang="en-US" dirty="0"/>
              <a:t>Originated in India more than 1500 years ago</a:t>
            </a:r>
          </a:p>
          <a:p>
            <a:r>
              <a:rPr lang="en-US" dirty="0"/>
              <a:t>Modern game established in Europe circa 1500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hlinkClick r:id="rId3"/>
              </a:rPr>
              <a:t>Chess Pieces</a:t>
            </a:r>
            <a:endParaRPr lang="en-US" dirty="0"/>
          </a:p>
        </p:txBody>
      </p:sp>
      <p:pic>
        <p:nvPicPr>
          <p:cNvPr id="2050" name="Picture 2" descr="http://www.chesssetsbd.com/media/img/thechessstore/W1100-H560-Bffffff/chess_set_packages/parker_staunton_chess_set_burnt_boxwood_with_board_setup_1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604" y="2360065"/>
            <a:ext cx="7473395" cy="3804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hess1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70" t="14287" r="5085" b="27380"/>
          <a:stretch/>
        </p:blipFill>
        <p:spPr bwMode="auto">
          <a:xfrm>
            <a:off x="7589208" y="4650640"/>
            <a:ext cx="1554791" cy="152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81275" y="6159760"/>
            <a:ext cx="1630297" cy="738664"/>
          </a:xfrm>
          <a:prstGeom prst="rect">
            <a:avLst/>
          </a:prstGeom>
          <a:noFill/>
        </p:spPr>
        <p:txBody>
          <a:bodyPr wrap="square" rtlCol="0">
            <a:spAutoFit/>
          </a:bodyPr>
          <a:lstStyle/>
          <a:p>
            <a:r>
              <a:rPr lang="en-US" sz="1400" dirty="0">
                <a:solidFill>
                  <a:schemeClr val="bg1"/>
                </a:solidFill>
              </a:rPr>
              <a:t>Howard Staunton standardized pieces in 1849</a:t>
            </a:r>
          </a:p>
        </p:txBody>
      </p:sp>
    </p:spTree>
    <p:extLst>
      <p:ext uri="{BB962C8B-B14F-4D97-AF65-F5344CB8AC3E}">
        <p14:creationId xmlns:p14="http://schemas.microsoft.com/office/powerpoint/2010/main" val="78030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5"/>
            <a:ext cx="8229600" cy="1143000"/>
          </a:xfrm>
        </p:spPr>
        <p:txBody>
          <a:bodyPr/>
          <a:lstStyle/>
          <a:p>
            <a:r>
              <a:rPr lang="en-US" dirty="0">
                <a:latin typeface="Algerian" panose="04020705040A02060702" pitchFamily="82" charset="0"/>
              </a:rPr>
              <a:t>Chess Overview</a:t>
            </a:r>
          </a:p>
        </p:txBody>
      </p:sp>
      <p:pic>
        <p:nvPicPr>
          <p:cNvPr id="3074" name="Picture 2" descr="http://designindevelopment.com/wp-content/uploads/2010/04/chessboar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9152" y="1749246"/>
            <a:ext cx="5064660" cy="506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13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4" y="602799"/>
            <a:ext cx="3997226" cy="1559735"/>
          </a:xfrm>
        </p:spPr>
        <p:txBody>
          <a:bodyPr>
            <a:noAutofit/>
          </a:bodyPr>
          <a:lstStyle/>
          <a:p>
            <a:pPr algn="ctr"/>
            <a:r>
              <a:rPr lang="en-US" sz="5400" dirty="0">
                <a:latin typeface="Parchment" panose="03040602040708040804" pitchFamily="66" charset="0"/>
              </a:rPr>
              <a:t>Wolfgang von </a:t>
            </a:r>
            <a:r>
              <a:rPr lang="en-US" sz="5400" dirty="0" err="1">
                <a:latin typeface="Parchment" panose="03040602040708040804" pitchFamily="66" charset="0"/>
              </a:rPr>
              <a:t>Kempelen’s</a:t>
            </a:r>
            <a:r>
              <a:rPr lang="en-US" sz="5400" dirty="0">
                <a:latin typeface="Parchment" panose="03040602040708040804" pitchFamily="66" charset="0"/>
              </a:rPr>
              <a:t> </a:t>
            </a:r>
            <a:br>
              <a:rPr lang="en-US" sz="5400" dirty="0">
                <a:latin typeface="Parchment" panose="03040602040708040804" pitchFamily="66" charset="0"/>
              </a:rPr>
            </a:br>
            <a:r>
              <a:rPr lang="en-US" sz="5400" dirty="0">
                <a:latin typeface="Parchment" panose="03040602040708040804" pitchFamily="66" charset="0"/>
              </a:rPr>
              <a:t>Mechanical Turk</a:t>
            </a:r>
          </a:p>
        </p:txBody>
      </p:sp>
      <p:sp>
        <p:nvSpPr>
          <p:cNvPr id="3" name="Content Placeholder 2"/>
          <p:cNvSpPr>
            <a:spLocks noGrp="1"/>
          </p:cNvSpPr>
          <p:nvPr>
            <p:ph idx="1"/>
          </p:nvPr>
        </p:nvSpPr>
        <p:spPr>
          <a:xfrm>
            <a:off x="296260" y="2360065"/>
            <a:ext cx="3224771" cy="4275740"/>
          </a:xfrm>
        </p:spPr>
        <p:txBody>
          <a:bodyPr>
            <a:normAutofit/>
          </a:bodyPr>
          <a:lstStyle/>
          <a:p>
            <a:r>
              <a:rPr lang="en-US" altLang="en-US" sz="2400" dirty="0"/>
              <a:t>Constructed in 1770 to impress the Austro-Hungarian Empress</a:t>
            </a:r>
          </a:p>
          <a:p>
            <a:r>
              <a:rPr lang="en-US" altLang="en-US" sz="2400" dirty="0"/>
              <a:t>Toured Europe and America for 80+ years</a:t>
            </a:r>
          </a:p>
          <a:p>
            <a:r>
              <a:rPr lang="en-US" altLang="en-US" sz="2400" dirty="0"/>
              <a:t>Destroyed by fire in 1852</a:t>
            </a:r>
            <a:endParaRPr lang="en-US" sz="2400" dirty="0"/>
          </a:p>
          <a:p>
            <a:r>
              <a:rPr lang="en-US" sz="2400" dirty="0">
                <a:hlinkClick r:id="rId2"/>
              </a:rPr>
              <a:t>Video</a:t>
            </a:r>
            <a:endParaRPr lang="en-US" sz="2400" dirty="0"/>
          </a:p>
        </p:txBody>
      </p:sp>
      <p:pic>
        <p:nvPicPr>
          <p:cNvPr id="1026" name="Picture 2" descr="http://cdn.gajitz.com/wp-content/uploads/2009/12/automaton-chess-player-tu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031" y="1884020"/>
            <a:ext cx="5508669" cy="480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0310"/>
            <a:ext cx="8229600" cy="1143000"/>
          </a:xfrm>
        </p:spPr>
        <p:txBody>
          <a:bodyPr/>
          <a:lstStyle/>
          <a:p>
            <a:r>
              <a:rPr lang="en-US" dirty="0">
                <a:latin typeface="Algerian" panose="04020705040A02060702" pitchFamily="82" charset="0"/>
              </a:rPr>
              <a:t>HAL-9000</a:t>
            </a:r>
          </a:p>
        </p:txBody>
      </p:sp>
      <p:sp>
        <p:nvSpPr>
          <p:cNvPr id="3" name="Content Placeholder 2"/>
          <p:cNvSpPr>
            <a:spLocks noGrp="1"/>
          </p:cNvSpPr>
          <p:nvPr>
            <p:ph idx="1"/>
          </p:nvPr>
        </p:nvSpPr>
        <p:spPr>
          <a:xfrm>
            <a:off x="121080" y="1738803"/>
            <a:ext cx="5519855" cy="4744298"/>
          </a:xfrm>
        </p:spPr>
        <p:txBody>
          <a:bodyPr>
            <a:normAutofit fontScale="62500" lnSpcReduction="20000"/>
          </a:bodyPr>
          <a:lstStyle/>
          <a:p>
            <a:pPr marL="461963" indent="-461963">
              <a:lnSpc>
                <a:spcPct val="120000"/>
              </a:lnSpc>
              <a:spcBef>
                <a:spcPts val="600"/>
              </a:spcBef>
              <a:buNone/>
              <a:tabLst>
                <a:tab pos="230188" algn="l"/>
              </a:tabLst>
            </a:pPr>
            <a:r>
              <a:rPr lang="en-US" sz="2400" dirty="0"/>
              <a:t>Foreword 	by Arthur C. Clarke</a:t>
            </a:r>
          </a:p>
          <a:p>
            <a:pPr marL="461963" indent="-461963">
              <a:lnSpc>
                <a:spcPct val="120000"/>
              </a:lnSpc>
              <a:spcBef>
                <a:spcPts val="600"/>
              </a:spcBef>
              <a:buNone/>
              <a:tabLst>
                <a:tab pos="230188" algn="l"/>
              </a:tabLst>
            </a:pPr>
            <a:r>
              <a:rPr lang="en-US" sz="2400" dirty="0"/>
              <a:t>1	The Best-Informed Dream: HAL and the Vision of 2001 </a:t>
            </a:r>
            <a:br>
              <a:rPr lang="en-US" sz="2400" dirty="0"/>
            </a:br>
            <a:r>
              <a:rPr lang="en-US" sz="2400" dirty="0"/>
              <a:t>by David G. Stork</a:t>
            </a:r>
          </a:p>
          <a:p>
            <a:pPr marL="461963" indent="-461963">
              <a:lnSpc>
                <a:spcPct val="120000"/>
              </a:lnSpc>
              <a:spcBef>
                <a:spcPts val="600"/>
              </a:spcBef>
              <a:buNone/>
              <a:tabLst>
                <a:tab pos="230188" algn="l"/>
              </a:tabLst>
            </a:pPr>
            <a:r>
              <a:rPr lang="en-US" sz="2400" dirty="0"/>
              <a:t>2	 Scientist on the Set: An Interview with Marvin Minsky </a:t>
            </a:r>
            <a:br>
              <a:rPr lang="en-US" sz="2400" dirty="0"/>
            </a:br>
            <a:r>
              <a:rPr lang="en-US" sz="2400" dirty="0"/>
              <a:t>by David G. Stork</a:t>
            </a:r>
          </a:p>
          <a:p>
            <a:pPr marL="461963" indent="-461963">
              <a:lnSpc>
                <a:spcPct val="120000"/>
              </a:lnSpc>
              <a:spcBef>
                <a:spcPts val="600"/>
              </a:spcBef>
              <a:buNone/>
              <a:tabLst>
                <a:tab pos="230188" algn="l"/>
              </a:tabLst>
            </a:pPr>
            <a:r>
              <a:rPr lang="en-US" sz="2400" dirty="0"/>
              <a:t>3	 Could We Build HAL? Supercomputer Design by David J. </a:t>
            </a:r>
            <a:r>
              <a:rPr lang="en-US" sz="2400" dirty="0" err="1"/>
              <a:t>Kuck</a:t>
            </a:r>
            <a:endParaRPr lang="en-US" sz="2400" dirty="0"/>
          </a:p>
          <a:p>
            <a:pPr marL="461963" indent="-461963">
              <a:lnSpc>
                <a:spcPct val="120000"/>
              </a:lnSpc>
              <a:spcBef>
                <a:spcPts val="600"/>
              </a:spcBef>
              <a:buNone/>
              <a:tabLst>
                <a:tab pos="230188" algn="l"/>
              </a:tabLst>
            </a:pPr>
            <a:r>
              <a:rPr lang="en-US" sz="2400" dirty="0"/>
              <a:t>4	 "Foolproof and Incapable of Error?" Reliable Computing and Fault Tolerance by </a:t>
            </a:r>
            <a:r>
              <a:rPr lang="en-US" sz="2400" dirty="0" err="1"/>
              <a:t>Ravishankar</a:t>
            </a:r>
            <a:r>
              <a:rPr lang="en-US" sz="2400" dirty="0"/>
              <a:t> K. </a:t>
            </a:r>
            <a:r>
              <a:rPr lang="en-US" sz="2400" dirty="0" err="1"/>
              <a:t>Iyer</a:t>
            </a:r>
            <a:endParaRPr lang="en-US" sz="2400" dirty="0"/>
          </a:p>
          <a:p>
            <a:pPr marL="461963" indent="-461963">
              <a:lnSpc>
                <a:spcPct val="120000"/>
              </a:lnSpc>
              <a:spcBef>
                <a:spcPts val="600"/>
              </a:spcBef>
              <a:buNone/>
              <a:tabLst>
                <a:tab pos="230188" algn="l"/>
              </a:tabLst>
            </a:pPr>
            <a:r>
              <a:rPr lang="en-US" sz="2400" dirty="0"/>
              <a:t>5	 "An Enjoyable Game": How HAL Plays Chess </a:t>
            </a:r>
            <a:br>
              <a:rPr lang="en-US" sz="2400" dirty="0"/>
            </a:br>
            <a:r>
              <a:rPr lang="en-US" sz="2400" dirty="0"/>
              <a:t>by Murray S. Campbell</a:t>
            </a:r>
          </a:p>
          <a:p>
            <a:pPr marL="461963" indent="-461963">
              <a:lnSpc>
                <a:spcPct val="120000"/>
              </a:lnSpc>
              <a:spcBef>
                <a:spcPts val="600"/>
              </a:spcBef>
              <a:buNone/>
              <a:tabLst>
                <a:tab pos="230188" algn="l"/>
              </a:tabLst>
            </a:pPr>
            <a:r>
              <a:rPr lang="en-US" sz="2400" dirty="0"/>
              <a:t>6	 "The Talking Computer": Text to Speech Synthesis </a:t>
            </a:r>
            <a:br>
              <a:rPr lang="en-US" sz="2400" dirty="0"/>
            </a:br>
            <a:r>
              <a:rPr lang="en-US" sz="2400" dirty="0"/>
              <a:t>by Joseph P. Olive</a:t>
            </a:r>
          </a:p>
          <a:p>
            <a:pPr marL="461963" indent="-461963">
              <a:lnSpc>
                <a:spcPct val="120000"/>
              </a:lnSpc>
              <a:spcBef>
                <a:spcPts val="600"/>
              </a:spcBef>
              <a:buNone/>
              <a:tabLst>
                <a:tab pos="230188" algn="l"/>
              </a:tabLst>
            </a:pPr>
            <a:r>
              <a:rPr lang="en-US" sz="2400" dirty="0"/>
              <a:t>7	 When Will HAL Understand What We Are Saying? Computer Speech Recognition and Understanding by Raymond Kurzweil</a:t>
            </a:r>
          </a:p>
          <a:p>
            <a:pPr marL="461963" indent="-461963">
              <a:lnSpc>
                <a:spcPct val="120000"/>
              </a:lnSpc>
              <a:spcBef>
                <a:spcPts val="600"/>
              </a:spcBef>
              <a:buNone/>
              <a:tabLst>
                <a:tab pos="230188" algn="l"/>
              </a:tabLst>
            </a:pPr>
            <a:r>
              <a:rPr lang="en-US" sz="2400" dirty="0"/>
              <a:t>8	 "I'm sorry, Dave, I'm afraid I can't do that": How Could HAL Use Language? by Roger C. </a:t>
            </a:r>
            <a:r>
              <a:rPr lang="en-US" sz="2400" dirty="0" err="1"/>
              <a:t>Schank</a:t>
            </a:r>
            <a:endParaRPr lang="en-US" sz="2400" dirty="0"/>
          </a:p>
        </p:txBody>
      </p:sp>
      <p:pic>
        <p:nvPicPr>
          <p:cNvPr id="1026" name="Picture 2" descr="http://www.adrianberry.net/halb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35" y="1738802"/>
            <a:ext cx="3381985" cy="492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3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0310"/>
            <a:ext cx="8229600" cy="1143000"/>
          </a:xfrm>
        </p:spPr>
        <p:txBody>
          <a:bodyPr/>
          <a:lstStyle/>
          <a:p>
            <a:r>
              <a:rPr lang="en-US" dirty="0">
                <a:latin typeface="Algerian" panose="04020705040A02060702" pitchFamily="82" charset="0"/>
              </a:rPr>
              <a:t>HAL-9000</a:t>
            </a:r>
          </a:p>
        </p:txBody>
      </p:sp>
      <p:sp>
        <p:nvSpPr>
          <p:cNvPr id="3" name="Content Placeholder 2"/>
          <p:cNvSpPr>
            <a:spLocks noGrp="1"/>
          </p:cNvSpPr>
          <p:nvPr>
            <p:ph idx="1"/>
          </p:nvPr>
        </p:nvSpPr>
        <p:spPr>
          <a:xfrm>
            <a:off x="143556" y="1738803"/>
            <a:ext cx="5497380" cy="4744298"/>
          </a:xfrm>
        </p:spPr>
        <p:txBody>
          <a:bodyPr>
            <a:normAutofit fontScale="62500" lnSpcReduction="20000"/>
          </a:bodyPr>
          <a:lstStyle/>
          <a:p>
            <a:pPr marL="461963" indent="-461963">
              <a:lnSpc>
                <a:spcPct val="120000"/>
              </a:lnSpc>
              <a:spcBef>
                <a:spcPts val="600"/>
              </a:spcBef>
              <a:buNone/>
              <a:tabLst>
                <a:tab pos="230188" algn="l"/>
              </a:tabLst>
            </a:pPr>
            <a:r>
              <a:rPr lang="en-US" sz="2400" dirty="0"/>
              <a:t>9	 From 2001 to 2001: Common Sense and the Mind of HAL </a:t>
            </a:r>
            <a:br>
              <a:rPr lang="en-US" sz="2400" dirty="0"/>
            </a:br>
            <a:r>
              <a:rPr lang="en-US" sz="2400" dirty="0"/>
              <a:t>by Douglas B. </a:t>
            </a:r>
            <a:r>
              <a:rPr lang="en-US" sz="2400" dirty="0" err="1"/>
              <a:t>Lenat</a:t>
            </a:r>
            <a:endParaRPr lang="en-US" sz="2400" dirty="0"/>
          </a:p>
          <a:p>
            <a:pPr marL="461963" indent="-461963">
              <a:lnSpc>
                <a:spcPct val="120000"/>
              </a:lnSpc>
              <a:spcBef>
                <a:spcPts val="600"/>
              </a:spcBef>
              <a:buNone/>
              <a:tabLst>
                <a:tab pos="230188" algn="l"/>
              </a:tabLst>
            </a:pPr>
            <a:r>
              <a:rPr lang="en-US" sz="2400" dirty="0"/>
              <a:t>10	 Eyes for Computers: How HAL Could "See" </a:t>
            </a:r>
            <a:br>
              <a:rPr lang="en-US" sz="2400" dirty="0"/>
            </a:br>
            <a:r>
              <a:rPr lang="en-US" sz="2400" dirty="0"/>
              <a:t>by </a:t>
            </a:r>
            <a:r>
              <a:rPr lang="en-US" sz="2400" dirty="0" err="1"/>
              <a:t>Azriel</a:t>
            </a:r>
            <a:r>
              <a:rPr lang="en-US" sz="2400" dirty="0"/>
              <a:t> Rosenfeld</a:t>
            </a:r>
          </a:p>
          <a:p>
            <a:pPr marL="461963" indent="-461963">
              <a:lnSpc>
                <a:spcPct val="120000"/>
              </a:lnSpc>
              <a:spcBef>
                <a:spcPts val="600"/>
              </a:spcBef>
              <a:buNone/>
              <a:tabLst>
                <a:tab pos="230188" algn="l"/>
              </a:tabLst>
            </a:pPr>
            <a:r>
              <a:rPr lang="en-US" sz="2400" dirty="0"/>
              <a:t>11	 "I could see your lips move": HAL and Speechreading </a:t>
            </a:r>
            <a:br>
              <a:rPr lang="en-US" sz="2400" dirty="0"/>
            </a:br>
            <a:r>
              <a:rPr lang="en-US" sz="2400" dirty="0"/>
              <a:t>by David G. Stork</a:t>
            </a:r>
          </a:p>
          <a:p>
            <a:pPr marL="461963" indent="-461963">
              <a:lnSpc>
                <a:spcPct val="120000"/>
              </a:lnSpc>
              <a:spcBef>
                <a:spcPts val="600"/>
              </a:spcBef>
              <a:buNone/>
              <a:tabLst>
                <a:tab pos="230188" algn="l"/>
              </a:tabLst>
            </a:pPr>
            <a:r>
              <a:rPr lang="en-US" sz="2400" dirty="0"/>
              <a:t>12	 Living in Space: Working with the Machines of the Future </a:t>
            </a:r>
            <a:br>
              <a:rPr lang="en-US" sz="2400" dirty="0"/>
            </a:br>
            <a:r>
              <a:rPr lang="en-US" sz="2400" dirty="0"/>
              <a:t>by Donald A. Norman</a:t>
            </a:r>
          </a:p>
          <a:p>
            <a:pPr marL="461963" indent="-461963">
              <a:lnSpc>
                <a:spcPct val="120000"/>
              </a:lnSpc>
              <a:spcBef>
                <a:spcPts val="600"/>
              </a:spcBef>
              <a:buNone/>
              <a:tabLst>
                <a:tab pos="230188" algn="l"/>
              </a:tabLst>
            </a:pPr>
            <a:r>
              <a:rPr lang="en-US" sz="2400" dirty="0"/>
              <a:t>13	 Does HAL Cry Digital Tears? Emotions and Computers </a:t>
            </a:r>
            <a:br>
              <a:rPr lang="en-US" sz="2400" dirty="0"/>
            </a:br>
            <a:r>
              <a:rPr lang="en-US" sz="2400" dirty="0"/>
              <a:t>by Rosalind W. Picard</a:t>
            </a:r>
          </a:p>
          <a:p>
            <a:pPr marL="461963" indent="-461963">
              <a:lnSpc>
                <a:spcPct val="120000"/>
              </a:lnSpc>
              <a:spcBef>
                <a:spcPts val="600"/>
              </a:spcBef>
              <a:buNone/>
              <a:tabLst>
                <a:tab pos="230188" algn="l"/>
              </a:tabLst>
            </a:pPr>
            <a:r>
              <a:rPr lang="en-US" sz="2400" dirty="0"/>
              <a:t>14	 "That's something I could not allow to happen": HAL and Planning by David E. Wilkins</a:t>
            </a:r>
          </a:p>
          <a:p>
            <a:pPr marL="461963" indent="-461963">
              <a:lnSpc>
                <a:spcPct val="120000"/>
              </a:lnSpc>
              <a:spcBef>
                <a:spcPts val="600"/>
              </a:spcBef>
              <a:buNone/>
              <a:tabLst>
                <a:tab pos="230188" algn="l"/>
              </a:tabLst>
            </a:pPr>
            <a:r>
              <a:rPr lang="en-US" sz="2400" dirty="0"/>
              <a:t>15	 Computers, Science, and Extraterrestrials: An Interview with Stephen Wolfram by David G. Stork</a:t>
            </a:r>
          </a:p>
          <a:p>
            <a:pPr marL="461963" indent="-461963">
              <a:lnSpc>
                <a:spcPct val="120000"/>
              </a:lnSpc>
              <a:spcBef>
                <a:spcPts val="600"/>
              </a:spcBef>
              <a:buNone/>
              <a:tabLst>
                <a:tab pos="230188" algn="l"/>
              </a:tabLst>
            </a:pPr>
            <a:r>
              <a:rPr lang="en-US" sz="2400" dirty="0"/>
              <a:t>16	 When HAL Kills, Who's to Blame? Computer Ethics </a:t>
            </a:r>
            <a:br>
              <a:rPr lang="en-US" sz="2400" dirty="0"/>
            </a:br>
            <a:r>
              <a:rPr lang="en-US" sz="2400" dirty="0"/>
              <a:t>by Daniel C. Dennett</a:t>
            </a:r>
          </a:p>
        </p:txBody>
      </p:sp>
      <p:pic>
        <p:nvPicPr>
          <p:cNvPr id="1026" name="Picture 2" descr="http://www.adrianberry.net/halb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935" y="1738802"/>
            <a:ext cx="3381985" cy="492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6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Algerian" panose="04020705040A02060702" pitchFamily="82" charset="0"/>
              </a:rPr>
              <a:t>How Important is Chess To A.I.?</a:t>
            </a:r>
          </a:p>
        </p:txBody>
      </p:sp>
      <p:sp>
        <p:nvSpPr>
          <p:cNvPr id="5" name="Content Placeholder 4"/>
          <p:cNvSpPr>
            <a:spLocks noGrp="1"/>
          </p:cNvSpPr>
          <p:nvPr>
            <p:ph idx="1"/>
          </p:nvPr>
        </p:nvSpPr>
        <p:spPr>
          <a:xfrm>
            <a:off x="1831545" y="1596539"/>
            <a:ext cx="7016195" cy="5039265"/>
          </a:xfrm>
        </p:spPr>
        <p:txBody>
          <a:bodyPr>
            <a:normAutofit fontScale="85000" lnSpcReduction="10000"/>
          </a:bodyPr>
          <a:lstStyle/>
          <a:p>
            <a:r>
              <a:rPr lang="en-US" dirty="0"/>
              <a:t>“This … raises the question ‘Can a machine play chess?’ It could fairly easily be made to play a rather bad game. It would be bad because chess requires intelligence.” –Alan Turing (1946)</a:t>
            </a:r>
          </a:p>
          <a:p>
            <a:r>
              <a:rPr lang="en-US" dirty="0"/>
              <a:t>“…profoundly insightful chess-playing draws intrinsically on central facets of the human condition.” –Douglas Hofstadter</a:t>
            </a:r>
          </a:p>
          <a:p>
            <a:r>
              <a:rPr lang="en-US" dirty="0"/>
              <a:t>“Chess, the Drosophila Melanogaster (fruit fly) of Artificial Intelligence.” –Donald </a:t>
            </a:r>
            <a:r>
              <a:rPr lang="en-US" dirty="0" err="1"/>
              <a:t>Michie</a:t>
            </a:r>
            <a:endParaRPr lang="en-US" dirty="0"/>
          </a:p>
          <a:p>
            <a:r>
              <a:rPr lang="en-US" dirty="0"/>
              <a:t>“You know, I can remember being at Harvard and back then AI was the Greenblatt Chess Program and Maxima and Eliza and people literally felt that within five to ten years that some of these tough problems would be solved.” –Bill Gates</a:t>
            </a:r>
          </a:p>
        </p:txBody>
      </p:sp>
    </p:spTree>
    <p:extLst>
      <p:ext uri="{BB962C8B-B14F-4D97-AF65-F5344CB8AC3E}">
        <p14:creationId xmlns:p14="http://schemas.microsoft.com/office/powerpoint/2010/main" val="110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latin typeface="Algerian" panose="04020705040A02060702" pitchFamily="82" charset="0"/>
              </a:rPr>
              <a:t> Kasparov vs. Deep Blue</a:t>
            </a:r>
          </a:p>
        </p:txBody>
      </p:sp>
      <p:sp>
        <p:nvSpPr>
          <p:cNvPr id="5" name="Content Placeholder 4"/>
          <p:cNvSpPr>
            <a:spLocks noGrp="1"/>
          </p:cNvSpPr>
          <p:nvPr>
            <p:ph idx="1"/>
          </p:nvPr>
        </p:nvSpPr>
        <p:spPr>
          <a:xfrm>
            <a:off x="1831545" y="1596540"/>
            <a:ext cx="7016195" cy="4886560"/>
          </a:xfrm>
        </p:spPr>
        <p:txBody>
          <a:bodyPr>
            <a:normAutofit/>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hlinkClick r:id="rId3"/>
              </a:rPr>
              <a:t>Endgame (documentary)</a:t>
            </a:r>
            <a:endParaRPr lang="en-US" dirty="0"/>
          </a:p>
          <a:p>
            <a:r>
              <a:rPr lang="en-US" dirty="0">
                <a:hlinkClick r:id="rId4"/>
              </a:rPr>
              <a:t>Game Over (documentary)</a:t>
            </a:r>
            <a:endParaRPr lang="en-US" dirty="0"/>
          </a:p>
          <a:p>
            <a:pPr marL="0" indent="0">
              <a:buNone/>
            </a:pPr>
            <a:endParaRPr lang="en-US" dirty="0"/>
          </a:p>
        </p:txBody>
      </p:sp>
      <p:pic>
        <p:nvPicPr>
          <p:cNvPr id="4098" name="Picture 2" descr="http://img1.wikia.nocookie.net/__cb20120315132616/althistory/images/e/e8/Kasparov_person_of_the_ye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015" y="1443835"/>
            <a:ext cx="2748690" cy="36649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ysrun.haifa.il.ibm.com/ibm/history/exhibits/vintage/images/4506VV1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115" y="1443834"/>
            <a:ext cx="2655740" cy="366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4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138425"/>
            <a:ext cx="8229600" cy="837590"/>
          </a:xfrm>
        </p:spPr>
        <p:txBody>
          <a:bodyPr/>
          <a:lstStyle/>
          <a:p>
            <a:pPr algn="l"/>
            <a:r>
              <a:rPr lang="en-US" dirty="0">
                <a:latin typeface="Algerian" panose="04020705040A02060702" pitchFamily="82" charset="0"/>
              </a:rPr>
              <a:t>What Does It Mean?</a:t>
            </a:r>
          </a:p>
        </p:txBody>
      </p:sp>
      <p:sp>
        <p:nvSpPr>
          <p:cNvPr id="5" name="Text Placeholder 4"/>
          <p:cNvSpPr>
            <a:spLocks noGrp="1"/>
          </p:cNvSpPr>
          <p:nvPr>
            <p:ph type="body" idx="1"/>
          </p:nvPr>
        </p:nvSpPr>
        <p:spPr/>
        <p:txBody>
          <a:bodyPr/>
          <a:lstStyle/>
          <a:p>
            <a:r>
              <a:rPr lang="en-US" dirty="0"/>
              <a:t>Everything?</a:t>
            </a:r>
          </a:p>
        </p:txBody>
      </p:sp>
      <p:sp>
        <p:nvSpPr>
          <p:cNvPr id="6" name="Content Placeholder 5"/>
          <p:cNvSpPr>
            <a:spLocks noGrp="1"/>
          </p:cNvSpPr>
          <p:nvPr>
            <p:ph sz="half" idx="2"/>
          </p:nvPr>
        </p:nvSpPr>
        <p:spPr/>
        <p:txBody>
          <a:bodyPr>
            <a:normAutofit/>
          </a:bodyPr>
          <a:lstStyle/>
          <a:p>
            <a:pPr>
              <a:lnSpc>
                <a:spcPct val="150000"/>
              </a:lnSpc>
            </a:pPr>
            <a:r>
              <a:rPr lang="en-US" sz="2000" dirty="0"/>
              <a:t>“Chess is dead.”</a:t>
            </a:r>
          </a:p>
          <a:p>
            <a:pPr>
              <a:lnSpc>
                <a:spcPct val="150000"/>
              </a:lnSpc>
            </a:pPr>
            <a:r>
              <a:rPr lang="en-US" sz="2000" dirty="0"/>
              <a:t>“The handwriting is on the wall.”</a:t>
            </a:r>
          </a:p>
          <a:p>
            <a:pPr>
              <a:lnSpc>
                <a:spcPct val="150000"/>
              </a:lnSpc>
            </a:pPr>
            <a:r>
              <a:rPr lang="en-US" sz="2000" dirty="0"/>
              <a:t>“Deep Blue passed the TT.”</a:t>
            </a:r>
          </a:p>
          <a:p>
            <a:pPr>
              <a:lnSpc>
                <a:spcPct val="150000"/>
              </a:lnSpc>
            </a:pPr>
            <a:r>
              <a:rPr lang="en-US" sz="2000" dirty="0"/>
              <a:t>“Be afraid.”</a:t>
            </a:r>
          </a:p>
          <a:p>
            <a:pPr>
              <a:lnSpc>
                <a:spcPct val="150000"/>
              </a:lnSpc>
            </a:pPr>
            <a:endParaRPr lang="en-US" sz="2000" dirty="0"/>
          </a:p>
        </p:txBody>
      </p:sp>
      <p:sp>
        <p:nvSpPr>
          <p:cNvPr id="7" name="Text Placeholder 6"/>
          <p:cNvSpPr>
            <a:spLocks noGrp="1"/>
          </p:cNvSpPr>
          <p:nvPr>
            <p:ph type="body" sz="quarter" idx="3"/>
          </p:nvPr>
        </p:nvSpPr>
        <p:spPr/>
        <p:txBody>
          <a:bodyPr/>
          <a:lstStyle/>
          <a:p>
            <a:r>
              <a:rPr lang="en-US" dirty="0"/>
              <a:t>Nothing?</a:t>
            </a:r>
          </a:p>
        </p:txBody>
      </p:sp>
      <p:sp>
        <p:nvSpPr>
          <p:cNvPr id="8" name="Content Placeholder 7"/>
          <p:cNvSpPr>
            <a:spLocks noGrp="1"/>
          </p:cNvSpPr>
          <p:nvPr>
            <p:ph sz="quarter" idx="4"/>
          </p:nvPr>
        </p:nvSpPr>
        <p:spPr>
          <a:xfrm>
            <a:off x="4572000" y="2632075"/>
            <a:ext cx="4428445" cy="3392910"/>
          </a:xfrm>
        </p:spPr>
        <p:txBody>
          <a:bodyPr>
            <a:normAutofit/>
          </a:bodyPr>
          <a:lstStyle/>
          <a:p>
            <a:pPr>
              <a:lnSpc>
                <a:spcPct val="150000"/>
              </a:lnSpc>
            </a:pPr>
            <a:r>
              <a:rPr lang="en-US" sz="2000" dirty="0"/>
              <a:t>“Deep Blue is not actually intelligent.”</a:t>
            </a:r>
          </a:p>
          <a:p>
            <a:pPr>
              <a:lnSpc>
                <a:spcPct val="150000"/>
              </a:lnSpc>
            </a:pPr>
            <a:r>
              <a:rPr lang="en-US" sz="2000" dirty="0"/>
              <a:t>“It was a bug, Dave…”</a:t>
            </a:r>
          </a:p>
          <a:p>
            <a:pPr>
              <a:lnSpc>
                <a:spcPct val="150000"/>
              </a:lnSpc>
            </a:pPr>
            <a:r>
              <a:rPr lang="en-US" sz="2000" dirty="0"/>
              <a:t>“The hysteria is misplaced.”</a:t>
            </a:r>
          </a:p>
          <a:p>
            <a:pPr>
              <a:lnSpc>
                <a:spcPct val="150000"/>
              </a:lnSpc>
            </a:pPr>
            <a:r>
              <a:rPr lang="en-US" sz="2000" dirty="0"/>
              <a:t>“Deep Blue suffers from the same brittleness as any other expert system…”</a:t>
            </a:r>
          </a:p>
        </p:txBody>
      </p:sp>
    </p:spTree>
    <p:extLst>
      <p:ext uri="{BB962C8B-B14F-4D97-AF65-F5344CB8AC3E}">
        <p14:creationId xmlns:p14="http://schemas.microsoft.com/office/powerpoint/2010/main" val="417078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335</Words>
  <Application>Microsoft Office PowerPoint</Application>
  <PresentationFormat>On-screen Show (4:3)</PresentationFormat>
  <Paragraphs>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Parchment</vt:lpstr>
      <vt:lpstr>Arial</vt:lpstr>
      <vt:lpstr>Algerian</vt:lpstr>
      <vt:lpstr>Office Theme</vt:lpstr>
      <vt:lpstr>The Game of Kings</vt:lpstr>
      <vt:lpstr>Chess</vt:lpstr>
      <vt:lpstr>Chess Overview</vt:lpstr>
      <vt:lpstr>Wolfgang von Kempelen’s  Mechanical Turk</vt:lpstr>
      <vt:lpstr>HAL-9000</vt:lpstr>
      <vt:lpstr>HAL-9000</vt:lpstr>
      <vt:lpstr>How Important is Chess To A.I.?</vt:lpstr>
      <vt:lpstr> Kasparov vs. Deep Blue</vt:lpstr>
      <vt:lpstr>What Does It Mean?</vt:lpstr>
      <vt:lpstr>The Most Human Human…</vt:lpstr>
      <vt:lpstr>And now for something completely different…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Stucki, David</cp:lastModifiedBy>
  <cp:revision>38</cp:revision>
  <dcterms:created xsi:type="dcterms:W3CDTF">2013-08-21T19:17:07Z</dcterms:created>
  <dcterms:modified xsi:type="dcterms:W3CDTF">2017-02-17T15:15:29Z</dcterms:modified>
</cp:coreProperties>
</file>