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960" r:id="rId1"/>
    <p:sldMasterId id="2147483973" r:id="rId2"/>
    <p:sldMasterId id="2147483986" r:id="rId3"/>
    <p:sldMasterId id="2147483999" r:id="rId4"/>
  </p:sldMasterIdLst>
  <p:notesMasterIdLst>
    <p:notesMasterId r:id="rId18"/>
  </p:notesMasterIdLst>
  <p:sldIdLst>
    <p:sldId id="256" r:id="rId5"/>
    <p:sldId id="258" r:id="rId6"/>
    <p:sldId id="262" r:id="rId7"/>
    <p:sldId id="263" r:id="rId8"/>
    <p:sldId id="259" r:id="rId9"/>
    <p:sldId id="264" r:id="rId10"/>
    <p:sldId id="265" r:id="rId11"/>
    <p:sldId id="261" r:id="rId12"/>
    <p:sldId id="270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Agency FB" panose="020B0503020202020204" pitchFamily="34" charset="0"/>
      <p:regular r:id="rId23"/>
      <p:bold r:id="rId24"/>
    </p:embeddedFont>
    <p:embeddedFont>
      <p:font typeface="Corbel" panose="020B0503020204020204" pitchFamily="34" charset="0"/>
      <p:regular r:id="rId25"/>
      <p:bold r:id="rId26"/>
      <p:italic r:id="rId27"/>
      <p:boldItalic r:id="rId28"/>
    </p:embeddedFont>
    <p:embeddedFont>
      <p:font typeface="Microsoft JhengHei" panose="020B0604030504040204" pitchFamily="34" charset="-120"/>
      <p:regular r:id="rId29"/>
      <p:bold r:id="rId30"/>
    </p:embeddedFont>
    <p:embeddedFont>
      <p:font typeface="Aparajita" panose="020B0604020202020204" pitchFamily="3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630" autoAdjust="0"/>
  </p:normalViewPr>
  <p:slideViewPr>
    <p:cSldViewPr snapToGrid="0" snapToObjects="1">
      <p:cViewPr varScale="1">
        <p:scale>
          <a:sx n="79" d="100"/>
          <a:sy n="79" d="100"/>
        </p:scale>
        <p:origin x="57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3D6DBF-5CDF-483D-B5D2-9627FD9465E8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968EC-DE3F-4741-83CD-9596236D7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244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968EC-DE3F-4741-83CD-9596236D73F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462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968EC-DE3F-4741-83CD-9596236D73F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427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968EC-DE3F-4741-83CD-9596236D73F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201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968EC-DE3F-4741-83CD-9596236D73F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421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37CD6A-109A-494B-989E-F21875B9BAB5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Part of a Simple Systemic Grammar.</a:t>
            </a:r>
          </a:p>
        </p:txBody>
      </p:sp>
    </p:spTree>
    <p:extLst>
      <p:ext uri="{BB962C8B-B14F-4D97-AF65-F5344CB8AC3E}">
        <p14:creationId xmlns:p14="http://schemas.microsoft.com/office/powerpoint/2010/main" val="1246310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968EC-DE3F-4741-83CD-9596236D73F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3694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968EC-DE3F-4741-83CD-9596236D73F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404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latin typeface="Agency FB" panose="020B05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Wednesday, March 29,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Wednesday, March 29,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Wednesday, March 29,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62000" y="762000"/>
            <a:ext cx="7924800" cy="5324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fld id="{EFAF5DE4-E1B2-44F6-B5AA-05B66F0577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5144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31E06B-CA66-4704-A499-0EE08D947485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7630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74BE61-D578-4537-BBAE-A32CD7D28895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720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8BEB83-C4C0-4B3E-8B89-E9492F6FC214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037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8741F0-CA56-4873-B6D9-5CABC7EDFEF4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423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AF391F-26C9-4236-812D-84C7A16324F0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4822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9FE331-EE8A-448C-8B4C-6F3F010D9DEF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8559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D957A8-E995-46F6-962F-47BF0A6030F9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952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Wednesday, March 29,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7B53F2-763D-49C9-8B8B-3ED466078B57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4449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9E47B-5F47-4227-B81C-B7F24863855C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506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20FB41-944F-479E-8E4C-BA758DB89FF8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5421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256987-3C06-48C2-8DA1-2FC771E13927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5569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1AC52D8-0B1C-4E52-8D16-766E8D442E16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0041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31E06B-CA66-4704-A499-0EE08D947485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0445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74BE61-D578-4537-BBAE-A32CD7D28895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203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8BEB83-C4C0-4B3E-8B89-E9492F6FC214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3484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8741F0-CA56-4873-B6D9-5CABC7EDFEF4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8160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AF391F-26C9-4236-812D-84C7A16324F0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447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Wednesday, March 29,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9FE331-EE8A-448C-8B4C-6F3F010D9DEF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6552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D957A8-E995-46F6-962F-47BF0A6030F9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589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7B53F2-763D-49C9-8B8B-3ED466078B57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160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9E47B-5F47-4227-B81C-B7F24863855C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0633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20FB41-944F-479E-8E4C-BA758DB89FF8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1599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256987-3C06-48C2-8DA1-2FC771E13927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2185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1AC52D8-0B1C-4E52-8D16-766E8D442E16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0499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6DDF75-DA0C-4868-BC9A-D5559EE0D4C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14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A84BEF-DB6C-4FE5-95F6-9CB7FD49A7F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8927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1E405D-D825-41DC-AFD5-5540F511414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189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Wednesday, March 29,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3CBFC-62BA-44DA-85D6-665FF3AAF22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0664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CA7088-E7B1-4E01-A042-0EF905B6FF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9216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9E05C5-4E74-4494-B894-A0D9B75D01B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5866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AE8872-B4A4-495B-B214-C74F8F9BA3D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0511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8FDF52-B12D-4269-8272-9601D76E944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4304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521ED3-3EB0-4CC8-80A7-18FC0C61D2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6410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7296A0-3F88-4273-A7F2-4FE10975BC5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9666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B8B61-86C8-4CEE-A983-FA80F97668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674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Wednesday, March 29, 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Wednesday, March 29,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Wednesday, March 29,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Wednesday, March 29,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Wednesday, March 29,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Wednesday, March 29,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Click to edit Master text styles</a:t>
            </a:r>
          </a:p>
          <a:p>
            <a:pPr lvl="1"/>
            <a:r>
              <a:rPr lang="es-ES" altLang="en-US"/>
              <a:t>Second level</a:t>
            </a:r>
          </a:p>
          <a:p>
            <a:pPr lvl="2"/>
            <a:r>
              <a:rPr lang="es-ES" altLang="en-US"/>
              <a:t>Third level</a:t>
            </a:r>
          </a:p>
          <a:p>
            <a:pPr lvl="3"/>
            <a:r>
              <a:rPr lang="es-ES" altLang="en-US"/>
              <a:t>Fourth level</a:t>
            </a:r>
          </a:p>
          <a:p>
            <a:pPr lvl="4"/>
            <a:r>
              <a:rPr lang="es-E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363B476-E364-4B15-B6B4-E0F132DA3D8F}" type="slidenum">
              <a:rPr lang="es-E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033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  <p:sldLayoutId id="214748398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FFFF66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FF66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FF66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FF66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FF66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66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66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66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66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Click to edit Master text styles</a:t>
            </a:r>
          </a:p>
          <a:p>
            <a:pPr lvl="1"/>
            <a:r>
              <a:rPr lang="es-ES" altLang="en-US"/>
              <a:t>Second level</a:t>
            </a:r>
          </a:p>
          <a:p>
            <a:pPr lvl="2"/>
            <a:r>
              <a:rPr lang="es-ES" altLang="en-US"/>
              <a:t>Third level</a:t>
            </a:r>
          </a:p>
          <a:p>
            <a:pPr lvl="3"/>
            <a:r>
              <a:rPr lang="es-ES" altLang="en-US"/>
              <a:t>Fourth level</a:t>
            </a:r>
          </a:p>
          <a:p>
            <a:pPr lvl="4"/>
            <a:r>
              <a:rPr lang="es-E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363B476-E364-4B15-B6B4-E0F132DA3D8F}" type="slidenum">
              <a:rPr lang="es-E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744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  <p:sldLayoutId id="2147483998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FFFF66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FF66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FF66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FF66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FF66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66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66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66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66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70FD4FC-A1D4-4F35-BC55-5C3C2E12804F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855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moviereviewworld.com/wp-content/uploads/2014/11/chappie-movie-image-620x3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8870"/>
            <a:ext cx="9144000" cy="494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34900"/>
            <a:ext cx="7848600" cy="1081550"/>
          </a:xfrm>
        </p:spPr>
        <p:txBody>
          <a:bodyPr/>
          <a:lstStyle/>
          <a:p>
            <a:r>
              <a:rPr lang="en-US" sz="6000" cap="none" dirty="0">
                <a:cs typeface="Aparajita" panose="020B0604020202020204" pitchFamily="34" charset="0"/>
              </a:rPr>
              <a:t>Natural Language Processing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63319" y="5505555"/>
            <a:ext cx="2080681" cy="128894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Corbel"/>
                <a:cs typeface="Corbel"/>
              </a:rPr>
              <a:t>INST 4200</a:t>
            </a:r>
          </a:p>
          <a:p>
            <a:pPr>
              <a:spcBef>
                <a:spcPts val="0"/>
              </a:spcBef>
            </a:pP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Corbel"/>
                <a:cs typeface="Corbel"/>
              </a:rPr>
              <a:t>David J Stucki</a:t>
            </a:r>
          </a:p>
          <a:p>
            <a:pPr>
              <a:spcBef>
                <a:spcPts val="0"/>
              </a:spcBef>
            </a:pP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Corbel"/>
                <a:cs typeface="Corbel"/>
              </a:rPr>
              <a:t>Spring 2017</a:t>
            </a:r>
          </a:p>
        </p:txBody>
      </p:sp>
    </p:spTree>
    <p:extLst>
      <p:ext uri="{BB962C8B-B14F-4D97-AF65-F5344CB8AC3E}">
        <p14:creationId xmlns:p14="http://schemas.microsoft.com/office/powerpoint/2010/main" val="2914358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gency FB" panose="020B0503020202020204" pitchFamily="34" charset="0"/>
              </a:rPr>
              <a:t>Systemic Grammar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orbel" panose="020B0503020204020204" pitchFamily="34" charset="0"/>
              </a:rPr>
              <a:t>Mood Layer (interpersonal meta-function)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orbel" panose="020B0503020204020204" pitchFamily="34" charset="0"/>
              </a:rPr>
              <a:t>Describes the interaction between the sentence writer and reader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orbel" panose="020B0503020204020204" pitchFamily="34" charset="0"/>
              </a:rPr>
              <a:t>Transitivity Layer (ideational meta-function)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orbel" panose="020B0503020204020204" pitchFamily="34" charset="0"/>
              </a:rPr>
              <a:t>Identifies items such as who the actors are and what the goals are for the sentence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orbel" panose="020B0503020204020204" pitchFamily="34" charset="0"/>
              </a:rPr>
              <a:t>Identifies the type of process being performed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orbel" panose="020B0503020204020204" pitchFamily="34" charset="0"/>
              </a:rPr>
              <a:t>Theme Layer (textual meta-function)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orbel" panose="020B0503020204020204" pitchFamily="34" charset="0"/>
              </a:rPr>
              <a:t>Tries to fit the expression with a given theme and reference</a:t>
            </a:r>
          </a:p>
        </p:txBody>
      </p:sp>
    </p:spTree>
    <p:extLst>
      <p:ext uri="{BB962C8B-B14F-4D97-AF65-F5344CB8AC3E}">
        <p14:creationId xmlns:p14="http://schemas.microsoft.com/office/powerpoint/2010/main" val="4125655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4" name="Picture 10" descr="Figure 20-2"/>
          <p:cNvPicPr>
            <a:picLocks noGrp="1" noChangeAspect="1" noChangeArrowheads="1"/>
          </p:cNvPicPr>
          <p:nvPr>
            <p:ph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0"/>
            <a:ext cx="6838950" cy="6553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0" y="6488113"/>
            <a:ext cx="914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endParaRPr lang="en-US" altLang="en-US" sz="1400"/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1400"/>
              <a:t>Figure 20-2 From “”Speech and Language Processing”, Daniel Jurafsky &amp; James H. Martin, Prentice Hall, 2000.</a:t>
            </a:r>
          </a:p>
        </p:txBody>
      </p:sp>
    </p:spTree>
    <p:extLst>
      <p:ext uri="{BB962C8B-B14F-4D97-AF65-F5344CB8AC3E}">
        <p14:creationId xmlns:p14="http://schemas.microsoft.com/office/powerpoint/2010/main" val="81894489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gency FB" panose="020B0503020202020204" pitchFamily="34" charset="0"/>
              </a:rPr>
              <a:t>The concept of </a:t>
            </a:r>
            <a:r>
              <a:rPr lang="en-US" altLang="en-US" i="1" dirty="0">
                <a:latin typeface="Agency FB" panose="020B0503020202020204" pitchFamily="34" charset="0"/>
              </a:rPr>
              <a:t>dialect</a:t>
            </a:r>
          </a:p>
        </p:txBody>
      </p:sp>
      <p:grpSp>
        <p:nvGrpSpPr>
          <p:cNvPr id="11291" name="Group 27"/>
          <p:cNvGrpSpPr>
            <a:grpSpLocks/>
          </p:cNvGrpSpPr>
          <p:nvPr/>
        </p:nvGrpSpPr>
        <p:grpSpPr bwMode="auto">
          <a:xfrm>
            <a:off x="1600200" y="2514600"/>
            <a:ext cx="7086600" cy="3352800"/>
            <a:chOff x="1008" y="1584"/>
            <a:chExt cx="4464" cy="2112"/>
          </a:xfrm>
        </p:grpSpPr>
        <p:sp>
          <p:nvSpPr>
            <p:cNvPr id="11276" name="Oval 12"/>
            <p:cNvSpPr>
              <a:spLocks noChangeArrowheads="1"/>
            </p:cNvSpPr>
            <p:nvPr/>
          </p:nvSpPr>
          <p:spPr bwMode="auto">
            <a:xfrm>
              <a:off x="1008" y="1776"/>
              <a:ext cx="2016" cy="1920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77" name="Oval 13"/>
            <p:cNvSpPr>
              <a:spLocks noChangeArrowheads="1"/>
            </p:cNvSpPr>
            <p:nvPr/>
          </p:nvSpPr>
          <p:spPr bwMode="auto">
            <a:xfrm>
              <a:off x="1296" y="2016"/>
              <a:ext cx="864" cy="81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78" name="Oval 14"/>
            <p:cNvSpPr>
              <a:spLocks noChangeArrowheads="1"/>
            </p:cNvSpPr>
            <p:nvPr/>
          </p:nvSpPr>
          <p:spPr bwMode="auto">
            <a:xfrm>
              <a:off x="1392" y="2304"/>
              <a:ext cx="864" cy="81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79" name="Oval 15"/>
            <p:cNvSpPr>
              <a:spLocks noChangeArrowheads="1"/>
            </p:cNvSpPr>
            <p:nvPr/>
          </p:nvSpPr>
          <p:spPr bwMode="auto">
            <a:xfrm>
              <a:off x="1776" y="1968"/>
              <a:ext cx="864" cy="81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80" name="Oval 16"/>
            <p:cNvSpPr>
              <a:spLocks noChangeArrowheads="1"/>
            </p:cNvSpPr>
            <p:nvPr/>
          </p:nvSpPr>
          <p:spPr bwMode="auto">
            <a:xfrm>
              <a:off x="2112" y="2400"/>
              <a:ext cx="864" cy="81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81" name="Text Box 17"/>
            <p:cNvSpPr txBox="1">
              <a:spLocks noChangeArrowheads="1"/>
            </p:cNvSpPr>
            <p:nvPr/>
          </p:nvSpPr>
          <p:spPr bwMode="auto">
            <a:xfrm>
              <a:off x="3552" y="1584"/>
              <a:ext cx="1920" cy="8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800" dirty="0">
                  <a:solidFill>
                    <a:srgbClr val="FFFFFF"/>
                  </a:solidFill>
                  <a:latin typeface="Corbel" panose="020B0503020204020204" pitchFamily="34" charset="0"/>
                </a:rPr>
                <a:t>Dialects used by different speech communities</a:t>
              </a:r>
              <a:endParaRPr lang="es-ES" altLang="en-US" sz="2800" dirty="0">
                <a:solidFill>
                  <a:srgbClr val="FFFFFF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11282" name="Line 18"/>
            <p:cNvSpPr>
              <a:spLocks noChangeShapeType="1"/>
            </p:cNvSpPr>
            <p:nvPr/>
          </p:nvSpPr>
          <p:spPr bwMode="auto">
            <a:xfrm flipH="1">
              <a:off x="1584" y="1872"/>
              <a:ext cx="1872" cy="336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83" name="Line 19"/>
            <p:cNvSpPr>
              <a:spLocks noChangeShapeType="1"/>
            </p:cNvSpPr>
            <p:nvPr/>
          </p:nvSpPr>
          <p:spPr bwMode="auto">
            <a:xfrm flipH="1">
              <a:off x="2400" y="2016"/>
              <a:ext cx="1104" cy="24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84" name="Line 20"/>
            <p:cNvSpPr>
              <a:spLocks noChangeShapeType="1"/>
            </p:cNvSpPr>
            <p:nvPr/>
          </p:nvSpPr>
          <p:spPr bwMode="auto">
            <a:xfrm flipH="1">
              <a:off x="1680" y="2160"/>
              <a:ext cx="1776" cy="816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85" name="Line 21"/>
            <p:cNvSpPr>
              <a:spLocks noChangeShapeType="1"/>
            </p:cNvSpPr>
            <p:nvPr/>
          </p:nvSpPr>
          <p:spPr bwMode="auto">
            <a:xfrm flipH="1">
              <a:off x="2352" y="2256"/>
              <a:ext cx="1248" cy="768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88" name="Text Box 24"/>
            <p:cNvSpPr txBox="1">
              <a:spLocks noChangeArrowheads="1"/>
            </p:cNvSpPr>
            <p:nvPr/>
          </p:nvSpPr>
          <p:spPr bwMode="auto">
            <a:xfrm>
              <a:off x="3840" y="3072"/>
              <a:ext cx="129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800" dirty="0">
                  <a:solidFill>
                    <a:srgbClr val="FFFFFF"/>
                  </a:solidFill>
                  <a:latin typeface="Corbel" panose="020B0503020204020204" pitchFamily="34" charset="0"/>
                </a:rPr>
                <a:t>Language</a:t>
              </a:r>
              <a:endParaRPr lang="es-ES" altLang="en-US" sz="2800" dirty="0">
                <a:solidFill>
                  <a:srgbClr val="FFFFFF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11289" name="Line 25"/>
            <p:cNvSpPr>
              <a:spLocks noChangeShapeType="1"/>
            </p:cNvSpPr>
            <p:nvPr/>
          </p:nvSpPr>
          <p:spPr bwMode="auto">
            <a:xfrm flipH="1">
              <a:off x="2112" y="3264"/>
              <a:ext cx="1680" cy="96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8747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gency FB" panose="020B0503020202020204" pitchFamily="34" charset="0"/>
              </a:rPr>
              <a:t>The concept of </a:t>
            </a:r>
            <a:r>
              <a:rPr lang="en-US" altLang="en-US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gency FB" panose="020B0503020202020204" pitchFamily="34" charset="0"/>
              </a:rPr>
              <a:t>register</a:t>
            </a:r>
          </a:p>
        </p:txBody>
      </p:sp>
      <p:sp>
        <p:nvSpPr>
          <p:cNvPr id="13318" name="Oval 6"/>
          <p:cNvSpPr>
            <a:spLocks noChangeArrowheads="1"/>
          </p:cNvSpPr>
          <p:nvPr/>
        </p:nvSpPr>
        <p:spPr bwMode="auto">
          <a:xfrm>
            <a:off x="1600200" y="2819400"/>
            <a:ext cx="3200400" cy="30480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322" name="Oval 10"/>
          <p:cNvSpPr>
            <a:spLocks noChangeArrowheads="1"/>
          </p:cNvSpPr>
          <p:nvPr/>
        </p:nvSpPr>
        <p:spPr bwMode="auto">
          <a:xfrm>
            <a:off x="3886200" y="3962400"/>
            <a:ext cx="304800" cy="3048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5638800" y="2514600"/>
            <a:ext cx="3048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FFFFFF"/>
                </a:solidFill>
                <a:latin typeface="Corbel" panose="020B0503020204020204" pitchFamily="34" charset="0"/>
              </a:rPr>
              <a:t>Registers: Uses of language in different contexts</a:t>
            </a:r>
            <a:endParaRPr lang="es-ES" altLang="en-US" sz="2800" dirty="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5791200" y="4953000"/>
            <a:ext cx="259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FFFFFF"/>
                </a:solidFill>
                <a:latin typeface="Corbel" panose="020B0503020204020204" pitchFamily="34" charset="0"/>
              </a:rPr>
              <a:t>Language</a:t>
            </a:r>
            <a:endParaRPr lang="es-ES" altLang="en-US" sz="2800" dirty="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sp>
        <p:nvSpPr>
          <p:cNvPr id="13330" name="Oval 18"/>
          <p:cNvSpPr>
            <a:spLocks noChangeArrowheads="1"/>
          </p:cNvSpPr>
          <p:nvPr/>
        </p:nvSpPr>
        <p:spPr bwMode="auto">
          <a:xfrm>
            <a:off x="2743200" y="4114800"/>
            <a:ext cx="304800" cy="3048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331" name="Oval 19"/>
          <p:cNvSpPr>
            <a:spLocks noChangeArrowheads="1"/>
          </p:cNvSpPr>
          <p:nvPr/>
        </p:nvSpPr>
        <p:spPr bwMode="auto">
          <a:xfrm>
            <a:off x="3276600" y="3124200"/>
            <a:ext cx="304800" cy="3048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332" name="Oval 20"/>
          <p:cNvSpPr>
            <a:spLocks noChangeArrowheads="1"/>
          </p:cNvSpPr>
          <p:nvPr/>
        </p:nvSpPr>
        <p:spPr bwMode="auto">
          <a:xfrm>
            <a:off x="4343400" y="4191000"/>
            <a:ext cx="304800" cy="3048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333" name="Oval 21"/>
          <p:cNvSpPr>
            <a:spLocks noChangeArrowheads="1"/>
          </p:cNvSpPr>
          <p:nvPr/>
        </p:nvSpPr>
        <p:spPr bwMode="auto">
          <a:xfrm>
            <a:off x="4267200" y="4648200"/>
            <a:ext cx="304800" cy="3048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334" name="Oval 22"/>
          <p:cNvSpPr>
            <a:spLocks noChangeArrowheads="1"/>
          </p:cNvSpPr>
          <p:nvPr/>
        </p:nvSpPr>
        <p:spPr bwMode="auto">
          <a:xfrm>
            <a:off x="2514600" y="3505200"/>
            <a:ext cx="304800" cy="3048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335" name="Line 23"/>
          <p:cNvSpPr>
            <a:spLocks noChangeShapeType="1"/>
          </p:cNvSpPr>
          <p:nvPr/>
        </p:nvSpPr>
        <p:spPr bwMode="auto">
          <a:xfrm flipH="1">
            <a:off x="3581400" y="2895600"/>
            <a:ext cx="1828800" cy="3810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336" name="Line 24"/>
          <p:cNvSpPr>
            <a:spLocks noChangeShapeType="1"/>
          </p:cNvSpPr>
          <p:nvPr/>
        </p:nvSpPr>
        <p:spPr bwMode="auto">
          <a:xfrm flipH="1">
            <a:off x="2819400" y="2971800"/>
            <a:ext cx="2743200" cy="6858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337" name="Line 25"/>
          <p:cNvSpPr>
            <a:spLocks noChangeShapeType="1"/>
          </p:cNvSpPr>
          <p:nvPr/>
        </p:nvSpPr>
        <p:spPr bwMode="auto">
          <a:xfrm flipH="1">
            <a:off x="3048000" y="3124200"/>
            <a:ext cx="2438400" cy="10668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338" name="Line 26"/>
          <p:cNvSpPr>
            <a:spLocks noChangeShapeType="1"/>
          </p:cNvSpPr>
          <p:nvPr/>
        </p:nvSpPr>
        <p:spPr bwMode="auto">
          <a:xfrm flipH="1">
            <a:off x="4191000" y="3276600"/>
            <a:ext cx="1371600" cy="7620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339" name="Line 27"/>
          <p:cNvSpPr>
            <a:spLocks noChangeShapeType="1"/>
          </p:cNvSpPr>
          <p:nvPr/>
        </p:nvSpPr>
        <p:spPr bwMode="auto">
          <a:xfrm flipH="1">
            <a:off x="4648200" y="3505200"/>
            <a:ext cx="990600" cy="7620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340" name="Line 28"/>
          <p:cNvSpPr>
            <a:spLocks noChangeShapeType="1"/>
          </p:cNvSpPr>
          <p:nvPr/>
        </p:nvSpPr>
        <p:spPr bwMode="auto">
          <a:xfrm flipH="1">
            <a:off x="4572000" y="3702050"/>
            <a:ext cx="1066800" cy="102235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341" name="Line 29"/>
          <p:cNvSpPr>
            <a:spLocks noChangeShapeType="1"/>
          </p:cNvSpPr>
          <p:nvPr/>
        </p:nvSpPr>
        <p:spPr bwMode="auto">
          <a:xfrm flipH="1">
            <a:off x="3276600" y="5181600"/>
            <a:ext cx="2743200" cy="2286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792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gency FB" panose="020B0503020202020204" pitchFamily="34" charset="0"/>
              </a:rPr>
              <a:t>Introduction to NLP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30800"/>
          </a:xfrm>
        </p:spPr>
        <p:txBody>
          <a:bodyPr>
            <a:normAutofit/>
          </a:bodyPr>
          <a:lstStyle/>
          <a:p>
            <a:r>
              <a:rPr lang="en-US" sz="2000" i="1" dirty="0">
                <a:latin typeface="Corbel" panose="020B0503020204020204" pitchFamily="34" charset="0"/>
              </a:rPr>
              <a:t>An Introduction to Natural Language Processing, Computational Linguistics, and Speech Recognition</a:t>
            </a:r>
            <a:r>
              <a:rPr lang="en-US" sz="2000" dirty="0">
                <a:latin typeface="Corbel" panose="020B0503020204020204" pitchFamily="34" charset="0"/>
              </a:rPr>
              <a:t>, by  Daniel </a:t>
            </a:r>
            <a:r>
              <a:rPr lang="en-US" sz="2000" dirty="0" err="1">
                <a:latin typeface="Corbel" panose="020B0503020204020204" pitchFamily="34" charset="0"/>
              </a:rPr>
              <a:t>Jurafsky</a:t>
            </a:r>
            <a:r>
              <a:rPr lang="en-US" sz="2000" dirty="0">
                <a:latin typeface="Corbel" panose="020B0503020204020204" pitchFamily="34" charset="0"/>
              </a:rPr>
              <a:t> &amp; James H. Martin</a:t>
            </a:r>
          </a:p>
          <a:p>
            <a:r>
              <a:rPr lang="en-US" dirty="0">
                <a:latin typeface="Corbel" panose="020B0503020204020204" pitchFamily="34" charset="0"/>
              </a:rPr>
              <a:t>Consider (again) the HAL-9000 computer</a:t>
            </a:r>
          </a:p>
          <a:p>
            <a:pPr lvl="1"/>
            <a:r>
              <a:rPr lang="en-US" dirty="0">
                <a:latin typeface="Corbel" panose="020B0503020204020204" pitchFamily="34" charset="0"/>
              </a:rPr>
              <a:t>HAL is an artificial agent capable of such advanced language processing behavior as speaking and understanding English, and at a crucial moment in the plot, even reading lips</a:t>
            </a:r>
          </a:p>
          <a:p>
            <a:r>
              <a:rPr lang="en-US" dirty="0">
                <a:latin typeface="Corbel" panose="020B0503020204020204" pitchFamily="34" charset="0"/>
              </a:rPr>
              <a:t>The language-related parts of HAL</a:t>
            </a:r>
          </a:p>
          <a:p>
            <a:pPr lvl="1"/>
            <a:r>
              <a:rPr lang="en-US" dirty="0">
                <a:latin typeface="Corbel" panose="020B0503020204020204" pitchFamily="34" charset="0"/>
              </a:rPr>
              <a:t>Speech recognition</a:t>
            </a:r>
          </a:p>
          <a:p>
            <a:pPr lvl="1"/>
            <a:r>
              <a:rPr lang="en-US" dirty="0">
                <a:latin typeface="Corbel" panose="020B0503020204020204" pitchFamily="34" charset="0"/>
              </a:rPr>
              <a:t>Natural language understanding (and, of course, lip-reading), </a:t>
            </a:r>
          </a:p>
          <a:p>
            <a:pPr lvl="1"/>
            <a:r>
              <a:rPr lang="en-US" dirty="0">
                <a:latin typeface="Corbel" panose="020B0503020204020204" pitchFamily="34" charset="0"/>
              </a:rPr>
              <a:t>Natural language generation </a:t>
            </a:r>
          </a:p>
          <a:p>
            <a:pPr lvl="1"/>
            <a:r>
              <a:rPr lang="en-US" dirty="0">
                <a:latin typeface="Corbel" panose="020B0503020204020204" pitchFamily="34" charset="0"/>
              </a:rPr>
              <a:t>Speech synthesis</a:t>
            </a:r>
          </a:p>
          <a:p>
            <a:pPr lvl="1"/>
            <a:r>
              <a:rPr lang="en-US" dirty="0">
                <a:latin typeface="Corbel" panose="020B0503020204020204" pitchFamily="34" charset="0"/>
              </a:rPr>
              <a:t>Information retrieval </a:t>
            </a:r>
          </a:p>
          <a:p>
            <a:pPr lvl="1"/>
            <a:r>
              <a:rPr lang="en-US" dirty="0">
                <a:latin typeface="Corbel" panose="020B0503020204020204" pitchFamily="34" charset="0"/>
              </a:rPr>
              <a:t>Information extraction</a:t>
            </a:r>
          </a:p>
          <a:p>
            <a:pPr lvl="1"/>
            <a:r>
              <a:rPr lang="en-US" dirty="0">
                <a:latin typeface="Corbel" panose="020B0503020204020204" pitchFamily="34" charset="0"/>
              </a:rPr>
              <a:t>Inference </a:t>
            </a:r>
          </a:p>
        </p:txBody>
      </p:sp>
    </p:spTree>
    <p:extLst>
      <p:ext uri="{BB962C8B-B14F-4D97-AF65-F5344CB8AC3E}">
        <p14:creationId xmlns:p14="http://schemas.microsoft.com/office/powerpoint/2010/main" val="162121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Introduction to NLP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DDFAB-488E-4B6D-BA5E-25D98E61D6B6}" type="slidenum">
              <a:rPr lang="zh-TW" altLang="en-US"/>
              <a:pPr/>
              <a:t>3</a:t>
            </a:fld>
            <a:endParaRPr lang="en-US" altLang="zh-TW"/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latin typeface="Agency FB" panose="020B0503020202020204" pitchFamily="34" charset="0"/>
              </a:rPr>
              <a:t>Data Processing vs. Language Processing</a:t>
            </a:r>
            <a:endParaRPr lang="zh-TW" altLang="en-US" dirty="0">
              <a:latin typeface="Agency FB" panose="020B0503020202020204" pitchFamily="34" charset="0"/>
            </a:endParaRP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>
                <a:latin typeface="Corbel" panose="020B0503020204020204" pitchFamily="34" charset="0"/>
              </a:rPr>
              <a:t>By NLP, we have in mind those computational techniques that process spoken and written human language, </a:t>
            </a:r>
            <a:r>
              <a:rPr lang="en-US" altLang="zh-TW" i="1" dirty="0">
                <a:solidFill>
                  <a:schemeClr val="bg2">
                    <a:lumMod val="50000"/>
                  </a:schemeClr>
                </a:solidFill>
                <a:latin typeface="Corbel" panose="020B0503020204020204" pitchFamily="34" charset="0"/>
              </a:rPr>
              <a:t>as language</a:t>
            </a:r>
            <a:r>
              <a:rPr lang="en-US" altLang="zh-TW" dirty="0">
                <a:latin typeface="Corbel" panose="020B0503020204020204" pitchFamily="34" charset="0"/>
              </a:rPr>
              <a:t>.</a:t>
            </a:r>
          </a:p>
          <a:p>
            <a:r>
              <a:rPr lang="en-US" altLang="zh-TW" dirty="0">
                <a:latin typeface="Corbel" panose="020B0503020204020204" pitchFamily="34" charset="0"/>
              </a:rPr>
              <a:t>What distinguishes these language processing applications from other data processing systems is their use of </a:t>
            </a:r>
            <a:r>
              <a:rPr lang="en-US" altLang="zh-TW" i="1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knowledge of language</a:t>
            </a:r>
            <a:r>
              <a:rPr lang="en-US" altLang="zh-TW" dirty="0">
                <a:latin typeface="Corbel" panose="020B0503020204020204" pitchFamily="34" charset="0"/>
              </a:rPr>
              <a:t>. </a:t>
            </a:r>
          </a:p>
          <a:p>
            <a:r>
              <a:rPr lang="en-US" altLang="zh-TW" dirty="0">
                <a:latin typeface="Corbel" panose="020B0503020204020204" pitchFamily="34" charset="0"/>
              </a:rPr>
              <a:t>Computer programs: </a:t>
            </a:r>
          </a:p>
          <a:p>
            <a:pPr lvl="1"/>
            <a:r>
              <a:rPr lang="en-US" altLang="zh-TW" dirty="0">
                <a:latin typeface="Corbel" panose="020B0503020204020204" pitchFamily="34" charset="0"/>
              </a:rPr>
              <a:t>When a program measures data by counting bytes or lines of text, it is an ordinary data processing application. </a:t>
            </a:r>
          </a:p>
          <a:p>
            <a:pPr lvl="1"/>
            <a:r>
              <a:rPr lang="en-US" altLang="zh-TW" dirty="0">
                <a:latin typeface="Corbel" panose="020B0503020204020204" pitchFamily="34" charset="0"/>
              </a:rPr>
              <a:t>However, when it is used to count the words in a file it requires </a:t>
            </a:r>
            <a:r>
              <a:rPr lang="en-US" altLang="zh-TW" i="1" dirty="0">
                <a:solidFill>
                  <a:srgbClr val="0070C0"/>
                </a:solidFill>
                <a:latin typeface="Corbel" panose="020B0503020204020204" pitchFamily="34" charset="0"/>
              </a:rPr>
              <a:t>knowledge about what it means to be a word</a:t>
            </a:r>
            <a:r>
              <a:rPr lang="en-US" altLang="zh-TW" dirty="0">
                <a:latin typeface="Corbel" panose="020B0503020204020204" pitchFamily="34" charset="0"/>
              </a:rPr>
              <a:t>, and thus becomes a language processing system.</a:t>
            </a:r>
          </a:p>
          <a:p>
            <a:r>
              <a:rPr lang="en-US" altLang="zh-TW" dirty="0">
                <a:latin typeface="Corbel" panose="020B0503020204020204" pitchFamily="34" charset="0"/>
              </a:rPr>
              <a:t>Example: Python Ghost-writer</a:t>
            </a:r>
            <a:endParaRPr lang="zh-TW" altLang="en-US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01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Introduction to NLP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DBE18-75E0-48C5-80CD-9BF7CF75BE6B}" type="slidenum">
              <a:rPr lang="zh-TW" altLang="en-US"/>
              <a:pPr/>
              <a:t>4</a:t>
            </a:fld>
            <a:endParaRPr lang="en-US" altLang="zh-TW"/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latin typeface="Agency FB" panose="020B0503020202020204" pitchFamily="34" charset="0"/>
              </a:rPr>
              <a:t>Knowledge in Speech and Language Processing</a:t>
            </a:r>
            <a:endParaRPr lang="zh-TW" altLang="en-US" dirty="0">
              <a:latin typeface="Agency FB" panose="020B0503020202020204" pitchFamily="34" charset="0"/>
            </a:endParaRP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>
                <a:latin typeface="Corbel" panose="020B0503020204020204" pitchFamily="34" charset="0"/>
              </a:rPr>
              <a:t>Both the tasks of being capable of analyzing an incoming audio signal and recovering the exact sequence of words and generating its response require knowledge about </a:t>
            </a:r>
            <a:r>
              <a:rPr lang="en-US" altLang="zh-TW" b="1" dirty="0">
                <a:solidFill>
                  <a:schemeClr val="bg2">
                    <a:lumMod val="50000"/>
                  </a:schemeClr>
                </a:solidFill>
                <a:latin typeface="Corbel" panose="020B0503020204020204" pitchFamily="34" charset="0"/>
              </a:rPr>
              <a:t>phonetics and phonology</a:t>
            </a:r>
            <a:r>
              <a:rPr lang="en-US" altLang="zh-TW" dirty="0">
                <a:latin typeface="Corbel" panose="020B0503020204020204" pitchFamily="34" charset="0"/>
              </a:rPr>
              <a:t>, which can help model how words are pronounced in colloquial speech.</a:t>
            </a:r>
          </a:p>
          <a:p>
            <a:endParaRPr lang="en-US" altLang="zh-TW" dirty="0">
              <a:latin typeface="Corbel" panose="020B0503020204020204" pitchFamily="34" charset="0"/>
            </a:endParaRPr>
          </a:p>
          <a:p>
            <a:r>
              <a:rPr lang="en-US" altLang="zh-TW" dirty="0">
                <a:latin typeface="Corbel" panose="020B0503020204020204" pitchFamily="34" charset="0"/>
              </a:rPr>
              <a:t>Producing and recognizing the variations of individual words (e.g., recognizing that </a:t>
            </a:r>
            <a:r>
              <a:rPr lang="en-US" altLang="zh-TW" i="1" dirty="0">
                <a:latin typeface="Corbel" panose="020B0503020204020204" pitchFamily="34" charset="0"/>
              </a:rPr>
              <a:t>doors </a:t>
            </a:r>
            <a:r>
              <a:rPr lang="en-US" altLang="zh-TW" dirty="0">
                <a:latin typeface="Corbel" panose="020B0503020204020204" pitchFamily="34" charset="0"/>
              </a:rPr>
              <a:t>is plural) requires knowledge about </a:t>
            </a:r>
            <a:r>
              <a:rPr lang="en-US" altLang="zh-TW" b="1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morphology</a:t>
            </a:r>
            <a:r>
              <a:rPr lang="en-US" altLang="zh-TW" dirty="0">
                <a:latin typeface="Corbel" panose="020B0503020204020204" pitchFamily="34" charset="0"/>
              </a:rPr>
              <a:t>, which captures information about the shape and behavior of words in context.</a:t>
            </a:r>
          </a:p>
          <a:p>
            <a:endParaRPr lang="zh-TW" altLang="en-US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40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gency FB" panose="020B0503020202020204" pitchFamily="34" charset="0"/>
              </a:rPr>
              <a:t>Knowledge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81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zh-TW" sz="2200" b="1" dirty="0">
                <a:latin typeface="Corbel" panose="020B0503020204020204" pitchFamily="34" charset="0"/>
              </a:rPr>
              <a:t>Syntax:</a:t>
            </a:r>
            <a:r>
              <a:rPr lang="en-US" altLang="zh-TW" sz="2200" dirty="0">
                <a:latin typeface="Corbel" panose="020B0503020204020204" pitchFamily="34" charset="0"/>
              </a:rPr>
              <a:t> the knowledge needed to order and group words together</a:t>
            </a:r>
            <a:r>
              <a:rPr lang="en-US" sz="2200" dirty="0">
                <a:latin typeface="Corbel" panose="020B0503020204020204" pitchFamily="34" charset="0"/>
              </a:rPr>
              <a:t>.</a:t>
            </a:r>
          </a:p>
          <a:p>
            <a:pPr lvl="1"/>
            <a:r>
              <a:rPr lang="en-US" altLang="zh-TW" i="1" dirty="0">
                <a:latin typeface="Corbel" panose="020B0503020204020204" pitchFamily="34" charset="0"/>
              </a:rPr>
              <a:t>HAL, the pod bay door is open.</a:t>
            </a:r>
          </a:p>
          <a:p>
            <a:pPr lvl="1"/>
            <a:r>
              <a:rPr lang="en-US" altLang="zh-TW" i="1" dirty="0">
                <a:latin typeface="Corbel" panose="020B0503020204020204" pitchFamily="34" charset="0"/>
              </a:rPr>
              <a:t>HAL, is the pod bay door open?</a:t>
            </a:r>
          </a:p>
          <a:p>
            <a:pPr lvl="1"/>
            <a:endParaRPr lang="zh-TW" altLang="en-US" sz="800" i="1" dirty="0">
              <a:latin typeface="Corbel" panose="020B0503020204020204" pitchFamily="34" charset="0"/>
            </a:endParaRPr>
          </a:p>
          <a:p>
            <a:pPr lvl="1"/>
            <a:r>
              <a:rPr lang="en-US" altLang="zh-TW" i="1" dirty="0">
                <a:latin typeface="Corbel" panose="020B0503020204020204" pitchFamily="34" charset="0"/>
              </a:rPr>
              <a:t>I’m I do, sorry that afraid Dave I’m can’t.</a:t>
            </a:r>
          </a:p>
          <a:p>
            <a:pPr lvl="1"/>
            <a:endParaRPr lang="en-US" altLang="zh-TW" i="1" dirty="0">
              <a:latin typeface="Corbel" panose="020B0503020204020204" pitchFamily="34" charset="0"/>
            </a:endParaRPr>
          </a:p>
          <a:p>
            <a:r>
              <a:rPr lang="en-US" altLang="zh-TW" sz="2200" b="1" dirty="0">
                <a:latin typeface="Corbel" panose="020B0503020204020204" pitchFamily="34" charset="0"/>
              </a:rPr>
              <a:t>Lexical semantics: </a:t>
            </a:r>
            <a:r>
              <a:rPr lang="en-US" altLang="zh-TW" sz="2200" dirty="0">
                <a:latin typeface="Corbel" panose="020B0503020204020204" pitchFamily="34" charset="0"/>
              </a:rPr>
              <a:t>knowledge of the meanings of the component words</a:t>
            </a:r>
          </a:p>
          <a:p>
            <a:r>
              <a:rPr lang="en-US" altLang="zh-TW" sz="2200" b="1" dirty="0">
                <a:latin typeface="Corbel" panose="020B0503020204020204" pitchFamily="34" charset="0"/>
              </a:rPr>
              <a:t>Compositional semantics: </a:t>
            </a:r>
            <a:r>
              <a:rPr lang="en-US" altLang="zh-TW" sz="2200" dirty="0">
                <a:latin typeface="Corbel" panose="020B0503020204020204" pitchFamily="34" charset="0"/>
              </a:rPr>
              <a:t>knowledge of how these components combine to form larger meanings</a:t>
            </a:r>
          </a:p>
          <a:p>
            <a:pPr lvl="1"/>
            <a:r>
              <a:rPr lang="en-US" altLang="zh-TW" sz="1800" dirty="0">
                <a:latin typeface="Corbel" panose="020B0503020204020204" pitchFamily="34" charset="0"/>
              </a:rPr>
              <a:t>To know that Dave’s command is actually about opening the pod bay door, rather than an inquiry about the day’s lunch menu.</a:t>
            </a:r>
            <a:endParaRPr lang="zh-TW" altLang="en-US" sz="1800" dirty="0">
              <a:latin typeface="Corbel" panose="020B0503020204020204" pitchFamily="34" charset="0"/>
            </a:endParaRPr>
          </a:p>
          <a:p>
            <a:r>
              <a:rPr lang="en-US" altLang="zh-TW" sz="2200" b="1" dirty="0">
                <a:latin typeface="Corbel" panose="020B0503020204020204" pitchFamily="34" charset="0"/>
              </a:rPr>
              <a:t>Pragmatics: </a:t>
            </a:r>
            <a:r>
              <a:rPr lang="en-US" altLang="zh-TW" sz="2200" dirty="0">
                <a:latin typeface="Corbel" panose="020B0503020204020204" pitchFamily="34" charset="0"/>
              </a:rPr>
              <a:t>the appropriate use of the kind of polite and indirect language</a:t>
            </a:r>
            <a:endParaRPr lang="zh-TW" altLang="en-US" sz="2200" dirty="0">
              <a:latin typeface="Corbel" panose="020B0503020204020204" pitchFamily="34" charset="0"/>
            </a:endParaRPr>
          </a:p>
        </p:txBody>
      </p:sp>
      <p:pic>
        <p:nvPicPr>
          <p:cNvPr id="4" name="imsorr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78900" y="6635750"/>
            <a:ext cx="16510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69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75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uiExpand="1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Introduction to NLP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F5A1F-669B-498E-A4D1-E60AA7993AB8}" type="slidenum">
              <a:rPr lang="zh-TW" altLang="en-US"/>
              <a:pPr/>
              <a:t>6</a:t>
            </a:fld>
            <a:endParaRPr lang="en-US" altLang="zh-TW"/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latin typeface="Agency FB" panose="020B0503020202020204" pitchFamily="34" charset="0"/>
              </a:rPr>
              <a:t>Linguistic Categories</a:t>
            </a:r>
            <a:endParaRPr lang="zh-TW" altLang="en-US" dirty="0">
              <a:latin typeface="Agency FB" panose="020B0503020202020204" pitchFamily="34" charset="0"/>
            </a:endParaRP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>
                <a:latin typeface="Corbel" panose="020B0503020204020204" pitchFamily="34" charset="0"/>
              </a:rPr>
              <a:t>Phonetics and Phonology — The study of linguistic sounds</a:t>
            </a:r>
          </a:p>
          <a:p>
            <a:r>
              <a:rPr lang="en-US" altLang="zh-TW" dirty="0">
                <a:latin typeface="Corbel" panose="020B0503020204020204" pitchFamily="34" charset="0"/>
              </a:rPr>
              <a:t>Morphology —The study of the meaningful components of words</a:t>
            </a:r>
          </a:p>
          <a:p>
            <a:r>
              <a:rPr lang="en-US" altLang="zh-TW" dirty="0">
                <a:latin typeface="Corbel" panose="020B0503020204020204" pitchFamily="34" charset="0"/>
              </a:rPr>
              <a:t>Syntax —The study of the structural relationships between words</a:t>
            </a:r>
          </a:p>
          <a:p>
            <a:r>
              <a:rPr lang="en-US" altLang="zh-TW" dirty="0">
                <a:latin typeface="Corbel" panose="020B0503020204020204" pitchFamily="34" charset="0"/>
              </a:rPr>
              <a:t>Semantics — The study of meaning</a:t>
            </a:r>
          </a:p>
          <a:p>
            <a:r>
              <a:rPr lang="en-US" altLang="zh-TW" dirty="0">
                <a:latin typeface="Corbel" panose="020B0503020204020204" pitchFamily="34" charset="0"/>
              </a:rPr>
              <a:t>Pragmatics — The study of how language is used to accomplish goals</a:t>
            </a:r>
          </a:p>
          <a:p>
            <a:r>
              <a:rPr lang="en-US" altLang="zh-TW" dirty="0">
                <a:latin typeface="Corbel" panose="020B0503020204020204" pitchFamily="34" charset="0"/>
              </a:rPr>
              <a:t>Discourse—The study of linguistic units larger than a single utterance</a:t>
            </a:r>
            <a:endParaRPr lang="zh-TW" altLang="en-US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98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Introduction to NLP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68125-2C10-4FDA-9939-F8EA3BD4B0D8}" type="slidenum">
              <a:rPr lang="zh-TW" altLang="en-US"/>
              <a:pPr/>
              <a:t>7</a:t>
            </a:fld>
            <a:endParaRPr lang="en-US" altLang="zh-TW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Agency FB" panose="020B0503020202020204" pitchFamily="34" charset="0"/>
              </a:rPr>
              <a:t>Ambiguity</a:t>
            </a:r>
            <a:endParaRPr lang="zh-TW" altLang="en-US" dirty="0">
              <a:latin typeface="Agency FB" panose="020B0503020202020204" pitchFamily="34" charset="0"/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2" y="1989138"/>
            <a:ext cx="8104187" cy="4665662"/>
          </a:xfrm>
        </p:spPr>
        <p:txBody>
          <a:bodyPr>
            <a:normAutofit fontScale="92500"/>
          </a:bodyPr>
          <a:lstStyle/>
          <a:p>
            <a:r>
              <a:rPr lang="en-US" altLang="zh-TW" dirty="0">
                <a:latin typeface="Corbel" panose="020B0503020204020204" pitchFamily="34" charset="0"/>
              </a:rPr>
              <a:t>A perhaps surprising fact about the six categories of linguistic knowledge is that most or all tasks in speech and language processing can be viewed as resolving </a:t>
            </a:r>
            <a:r>
              <a:rPr lang="en-US" altLang="zh-TW" b="1" dirty="0">
                <a:solidFill>
                  <a:schemeClr val="bg2">
                    <a:lumMod val="50000"/>
                  </a:schemeClr>
                </a:solidFill>
                <a:latin typeface="Corbel" panose="020B0503020204020204" pitchFamily="34" charset="0"/>
              </a:rPr>
              <a:t>ambiguity</a:t>
            </a:r>
            <a:r>
              <a:rPr lang="en-US" altLang="zh-TW" b="1" dirty="0">
                <a:latin typeface="Corbel" panose="020B0503020204020204" pitchFamily="34" charset="0"/>
              </a:rPr>
              <a:t> </a:t>
            </a:r>
            <a:r>
              <a:rPr lang="en-US" altLang="zh-TW" dirty="0">
                <a:latin typeface="Corbel" panose="020B0503020204020204" pitchFamily="34" charset="0"/>
              </a:rPr>
              <a:t>at one of these levels. </a:t>
            </a:r>
          </a:p>
          <a:p>
            <a:r>
              <a:rPr lang="en-US" altLang="zh-TW" dirty="0">
                <a:latin typeface="Corbel" panose="020B0503020204020204" pitchFamily="34" charset="0"/>
              </a:rPr>
              <a:t>We say some input is ambiguous</a:t>
            </a:r>
          </a:p>
          <a:p>
            <a:pPr lvl="1"/>
            <a:r>
              <a:rPr lang="en-US" altLang="zh-TW" dirty="0">
                <a:latin typeface="Corbel" panose="020B0503020204020204" pitchFamily="34" charset="0"/>
              </a:rPr>
              <a:t>if there are multiple alternative linguistic structures than can be built for it.</a:t>
            </a:r>
          </a:p>
          <a:p>
            <a:r>
              <a:rPr lang="en-US" altLang="zh-TW" dirty="0">
                <a:latin typeface="Corbel" panose="020B0503020204020204" pitchFamily="34" charset="0"/>
              </a:rPr>
              <a:t>The spoken sentence, </a:t>
            </a:r>
            <a:r>
              <a:rPr lang="en-US" altLang="zh-TW" i="1" dirty="0">
                <a:latin typeface="Corbel" panose="020B0503020204020204" pitchFamily="34" charset="0"/>
              </a:rPr>
              <a:t>I made her duck, </a:t>
            </a:r>
            <a:r>
              <a:rPr lang="en-US" altLang="zh-TW" dirty="0">
                <a:latin typeface="Corbel" panose="020B0503020204020204" pitchFamily="34" charset="0"/>
              </a:rPr>
              <a:t>has five different meanings.</a:t>
            </a:r>
          </a:p>
          <a:p>
            <a:pPr marL="685800" lvl="1" indent="-412750">
              <a:buNone/>
              <a:tabLst>
                <a:tab pos="685800" algn="l"/>
              </a:tabLst>
            </a:pPr>
            <a:r>
              <a:rPr lang="en-US" altLang="zh-TW" dirty="0">
                <a:latin typeface="Corbel" panose="020B0503020204020204" pitchFamily="34" charset="0"/>
              </a:rPr>
              <a:t>(1) 	I cooked waterfowl for her.</a:t>
            </a:r>
          </a:p>
          <a:p>
            <a:pPr marL="685800" lvl="1" indent="-412750">
              <a:buNone/>
              <a:tabLst>
                <a:tab pos="685800" algn="l"/>
              </a:tabLst>
            </a:pPr>
            <a:r>
              <a:rPr lang="en-US" altLang="zh-TW" dirty="0">
                <a:latin typeface="Corbel" panose="020B0503020204020204" pitchFamily="34" charset="0"/>
              </a:rPr>
              <a:t>(2) 	I cooked waterfowl belonging to her.</a:t>
            </a:r>
          </a:p>
          <a:p>
            <a:pPr marL="685800" lvl="1" indent="-412750">
              <a:buNone/>
              <a:tabLst>
                <a:tab pos="685800" algn="l"/>
              </a:tabLst>
            </a:pPr>
            <a:r>
              <a:rPr lang="en-US" altLang="zh-TW" dirty="0">
                <a:latin typeface="Corbel" panose="020B0503020204020204" pitchFamily="34" charset="0"/>
              </a:rPr>
              <a:t>(3) 	I created the (plaster?) duck she owns.</a:t>
            </a:r>
          </a:p>
          <a:p>
            <a:pPr marL="685800" lvl="1" indent="-412750">
              <a:buNone/>
              <a:tabLst>
                <a:tab pos="685800" algn="l"/>
              </a:tabLst>
            </a:pPr>
            <a:r>
              <a:rPr lang="en-US" altLang="zh-TW" dirty="0">
                <a:latin typeface="Corbel" panose="020B0503020204020204" pitchFamily="34" charset="0"/>
              </a:rPr>
              <a:t>(4) 	I caused her to quickly lower her head or body.</a:t>
            </a:r>
          </a:p>
          <a:p>
            <a:pPr marL="685800" lvl="1" indent="-412750">
              <a:buNone/>
              <a:tabLst>
                <a:tab pos="685800" algn="l"/>
              </a:tabLst>
            </a:pPr>
            <a:r>
              <a:rPr lang="en-US" altLang="zh-TW" dirty="0">
                <a:latin typeface="Corbel" panose="020B0503020204020204" pitchFamily="34" charset="0"/>
              </a:rPr>
              <a:t>(5) 	I waved my magic wand and turned her into undifferentiated waterfowl.</a:t>
            </a:r>
            <a:endParaRPr lang="zh-TW" altLang="en-US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08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gency FB" panose="020B0503020202020204" pitchFamily="34" charset="0"/>
              </a:rPr>
              <a:t>Approaches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orbel" panose="020B0503020204020204" pitchFamily="34" charset="0"/>
              </a:rPr>
              <a:t>Canned discourse (think Chinese Room…)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orbel" panose="020B0503020204020204" pitchFamily="34" charset="0"/>
              </a:rPr>
              <a:t>Template systems: fill in blanks in pre-made sentence schemas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orbel" panose="020B0503020204020204" pitchFamily="34" charset="0"/>
              </a:rPr>
              <a:t>Systemic Grammars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orbel" panose="020B0503020204020204" pitchFamily="34" charset="0"/>
              </a:rPr>
              <a:t>Representation of sentences as collections of functions.  Rules allow mapping from functions to grammatical forms. (Halliday, 1985)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orbel" panose="020B0503020204020204" pitchFamily="34" charset="0"/>
              </a:rPr>
              <a:t>Comes from a branch of linguistics called Systemic-Functional Linguistics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orbel" panose="020B0503020204020204" pitchFamily="34" charset="0"/>
              </a:rPr>
              <a:t>Functional Unification Grammars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orbel" panose="020B0503020204020204" pitchFamily="34" charset="0"/>
              </a:rPr>
              <a:t>Represents sentences as feature structures that can be combined and altered to produce sentences. (Kay, 1979)</a:t>
            </a:r>
          </a:p>
        </p:txBody>
      </p:sp>
    </p:spTree>
    <p:extLst>
      <p:ext uri="{BB962C8B-B14F-4D97-AF65-F5344CB8AC3E}">
        <p14:creationId xmlns:p14="http://schemas.microsoft.com/office/powerpoint/2010/main" val="1048542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Group 2"/>
          <p:cNvGraphicFramePr>
            <a:graphicFrameLocks noGrp="1"/>
          </p:cNvGraphicFramePr>
          <p:nvPr/>
        </p:nvGraphicFramePr>
        <p:xfrm>
          <a:off x="0" y="0"/>
          <a:ext cx="9144000" cy="6858001"/>
        </p:xfrm>
        <a:graphic>
          <a:graphicData uri="http://schemas.openxmlformats.org/drawingml/2006/table">
            <a:tbl>
              <a:tblPr/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0238">
                <a:tc grid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NLG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02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Choice Issues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Architecture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975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183" name="Oval 15"/>
          <p:cNvSpPr>
            <a:spLocks noChangeArrowheads="1"/>
          </p:cNvSpPr>
          <p:nvPr/>
        </p:nvSpPr>
        <p:spPr bwMode="auto">
          <a:xfrm>
            <a:off x="3733800" y="1295400"/>
            <a:ext cx="24384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Communicative Goal</a:t>
            </a:r>
          </a:p>
        </p:txBody>
      </p:sp>
      <p:sp>
        <p:nvSpPr>
          <p:cNvPr id="7184" name="Oval 16"/>
          <p:cNvSpPr>
            <a:spLocks noChangeArrowheads="1"/>
          </p:cNvSpPr>
          <p:nvPr/>
        </p:nvSpPr>
        <p:spPr bwMode="auto">
          <a:xfrm>
            <a:off x="6858000" y="1295400"/>
            <a:ext cx="2133600" cy="533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Knowledge Base</a:t>
            </a:r>
          </a:p>
        </p:txBody>
      </p:sp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4724400" y="2284413"/>
            <a:ext cx="3352800" cy="91598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        Discourse Planner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1200">
                <a:solidFill>
                  <a:srgbClr val="000000"/>
                </a:solidFill>
              </a:rPr>
              <a:t> Mechanisms for building </a:t>
            </a:r>
            <a:r>
              <a:rPr lang="en-US" altLang="en-US" sz="1200">
                <a:solidFill>
                  <a:srgbClr val="333399"/>
                </a:solidFill>
              </a:rPr>
              <a:t>Discourse Structures</a:t>
            </a:r>
            <a:r>
              <a:rPr lang="en-US" altLang="en-US" sz="1200">
                <a:solidFill>
                  <a:srgbClr val="000000"/>
                </a:solidFill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srgbClr val="000000"/>
                </a:solidFill>
              </a:rPr>
              <a:t>    - Text schemata; Rhetorical Relations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1200">
                <a:solidFill>
                  <a:srgbClr val="000000"/>
                </a:solidFill>
              </a:rPr>
              <a:t> </a:t>
            </a:r>
            <a:r>
              <a:rPr lang="en-US" altLang="en-US" sz="1200">
                <a:solidFill>
                  <a:srgbClr val="333399"/>
                </a:solidFill>
              </a:rPr>
              <a:t>Content Selection</a:t>
            </a:r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4800600" y="4800600"/>
            <a:ext cx="3276600" cy="9906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        Surface Realizer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1200">
                <a:solidFill>
                  <a:srgbClr val="000000"/>
                </a:solidFill>
              </a:rPr>
              <a:t> Approaches: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srgbClr val="000000"/>
                </a:solidFill>
              </a:rPr>
              <a:t>      - Systemic Grammar;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srgbClr val="000000"/>
                </a:solidFill>
              </a:rPr>
              <a:t>      - Functional Unification Grammar</a:t>
            </a:r>
          </a:p>
        </p:txBody>
      </p:sp>
      <p:sp>
        <p:nvSpPr>
          <p:cNvPr id="7187" name="Oval 19"/>
          <p:cNvSpPr>
            <a:spLocks noChangeArrowheads="1"/>
          </p:cNvSpPr>
          <p:nvPr/>
        </p:nvSpPr>
        <p:spPr bwMode="auto">
          <a:xfrm>
            <a:off x="4953000" y="6172200"/>
            <a:ext cx="2819400" cy="533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Natural Language Output</a:t>
            </a:r>
          </a:p>
        </p:txBody>
      </p:sp>
      <p:sp>
        <p:nvSpPr>
          <p:cNvPr id="7188" name="Oval 20"/>
          <p:cNvSpPr>
            <a:spLocks noChangeArrowheads="1"/>
          </p:cNvSpPr>
          <p:nvPr/>
        </p:nvSpPr>
        <p:spPr bwMode="auto">
          <a:xfrm>
            <a:off x="5334000" y="3810000"/>
            <a:ext cx="21336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Microplanning</a:t>
            </a:r>
          </a:p>
        </p:txBody>
      </p:sp>
      <p:sp>
        <p:nvSpPr>
          <p:cNvPr id="7189" name="Oval 21"/>
          <p:cNvSpPr>
            <a:spLocks noChangeArrowheads="1"/>
          </p:cNvSpPr>
          <p:nvPr/>
        </p:nvSpPr>
        <p:spPr bwMode="auto">
          <a:xfrm>
            <a:off x="609600" y="3124200"/>
            <a:ext cx="24384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Lexical Selection</a:t>
            </a:r>
          </a:p>
        </p:txBody>
      </p:sp>
      <p:sp>
        <p:nvSpPr>
          <p:cNvPr id="7190" name="Oval 22"/>
          <p:cNvSpPr>
            <a:spLocks noChangeArrowheads="1"/>
          </p:cNvSpPr>
          <p:nvPr/>
        </p:nvSpPr>
        <p:spPr bwMode="auto">
          <a:xfrm>
            <a:off x="609600" y="2362200"/>
            <a:ext cx="24384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Context Selection</a:t>
            </a:r>
          </a:p>
        </p:txBody>
      </p:sp>
      <p:sp>
        <p:nvSpPr>
          <p:cNvPr id="7191" name="Oval 23"/>
          <p:cNvSpPr>
            <a:spLocks noChangeArrowheads="1"/>
          </p:cNvSpPr>
          <p:nvPr/>
        </p:nvSpPr>
        <p:spPr bwMode="auto">
          <a:xfrm>
            <a:off x="609600" y="1600200"/>
            <a:ext cx="24384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Discourse Structure</a:t>
            </a:r>
          </a:p>
        </p:txBody>
      </p:sp>
      <p:sp>
        <p:nvSpPr>
          <p:cNvPr id="7192" name="Oval 24"/>
          <p:cNvSpPr>
            <a:spLocks noChangeArrowheads="1"/>
          </p:cNvSpPr>
          <p:nvPr/>
        </p:nvSpPr>
        <p:spPr bwMode="auto">
          <a:xfrm>
            <a:off x="457200" y="4114800"/>
            <a:ext cx="2895600" cy="838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Sentence Structure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1200">
                <a:solidFill>
                  <a:srgbClr val="000000"/>
                </a:solidFill>
              </a:rPr>
              <a:t>referring expressions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1200">
                <a:solidFill>
                  <a:srgbClr val="000000"/>
                </a:solidFill>
              </a:rPr>
              <a:t>aggregation</a:t>
            </a:r>
          </a:p>
        </p:txBody>
      </p:sp>
      <p:sp>
        <p:nvSpPr>
          <p:cNvPr id="7193" name="Line 25"/>
          <p:cNvSpPr>
            <a:spLocks noChangeShapeType="1"/>
          </p:cNvSpPr>
          <p:nvPr/>
        </p:nvSpPr>
        <p:spPr bwMode="auto">
          <a:xfrm>
            <a:off x="5105400" y="19050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7194" name="Line 26"/>
          <p:cNvSpPr>
            <a:spLocks noChangeShapeType="1"/>
          </p:cNvSpPr>
          <p:nvPr/>
        </p:nvSpPr>
        <p:spPr bwMode="auto">
          <a:xfrm flipH="1">
            <a:off x="7467600" y="18288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7195" name="Line 27"/>
          <p:cNvSpPr>
            <a:spLocks noChangeShapeType="1"/>
          </p:cNvSpPr>
          <p:nvPr/>
        </p:nvSpPr>
        <p:spPr bwMode="auto">
          <a:xfrm>
            <a:off x="6400800" y="3200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7196" name="Line 28"/>
          <p:cNvSpPr>
            <a:spLocks noChangeShapeType="1"/>
          </p:cNvSpPr>
          <p:nvPr/>
        </p:nvSpPr>
        <p:spPr bwMode="auto">
          <a:xfrm>
            <a:off x="6400800" y="4191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7197" name="Line 29"/>
          <p:cNvSpPr>
            <a:spLocks noChangeShapeType="1"/>
          </p:cNvSpPr>
          <p:nvPr/>
        </p:nvSpPr>
        <p:spPr bwMode="auto">
          <a:xfrm>
            <a:off x="6400800" y="5791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7198" name="Line 30"/>
          <p:cNvSpPr>
            <a:spLocks noChangeShapeType="1"/>
          </p:cNvSpPr>
          <p:nvPr/>
        </p:nvSpPr>
        <p:spPr bwMode="auto">
          <a:xfrm flipV="1">
            <a:off x="3352800" y="4038600"/>
            <a:ext cx="1981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7199" name="Line 31"/>
          <p:cNvSpPr>
            <a:spLocks noChangeShapeType="1"/>
          </p:cNvSpPr>
          <p:nvPr/>
        </p:nvSpPr>
        <p:spPr bwMode="auto">
          <a:xfrm flipV="1">
            <a:off x="3048000" y="2743200"/>
            <a:ext cx="1676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7200" name="Line 32"/>
          <p:cNvSpPr>
            <a:spLocks noChangeShapeType="1"/>
          </p:cNvSpPr>
          <p:nvPr/>
        </p:nvSpPr>
        <p:spPr bwMode="auto">
          <a:xfrm>
            <a:off x="3048000" y="1905000"/>
            <a:ext cx="1676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7201" name="Line 33"/>
          <p:cNvSpPr>
            <a:spLocks noChangeShapeType="1"/>
          </p:cNvSpPr>
          <p:nvPr/>
        </p:nvSpPr>
        <p:spPr bwMode="auto">
          <a:xfrm>
            <a:off x="3048000" y="26670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7202" name="Text Box 34"/>
          <p:cNvSpPr txBox="1">
            <a:spLocks noChangeArrowheads="1"/>
          </p:cNvSpPr>
          <p:nvPr/>
        </p:nvSpPr>
        <p:spPr bwMode="auto">
          <a:xfrm>
            <a:off x="6781800" y="3276600"/>
            <a:ext cx="1416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>
                <a:solidFill>
                  <a:srgbClr val="000000"/>
                </a:solidFill>
              </a:rPr>
              <a:t>Output from DP</a:t>
            </a:r>
          </a:p>
        </p:txBody>
      </p:sp>
      <p:sp>
        <p:nvSpPr>
          <p:cNvPr id="7203" name="Text Box 35"/>
          <p:cNvSpPr txBox="1">
            <a:spLocks noChangeArrowheads="1"/>
          </p:cNvSpPr>
          <p:nvPr/>
        </p:nvSpPr>
        <p:spPr bwMode="auto">
          <a:xfrm>
            <a:off x="6324600" y="4267200"/>
            <a:ext cx="10715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>
                <a:solidFill>
                  <a:srgbClr val="000000"/>
                </a:solidFill>
              </a:rPr>
              <a:t>Input to SR</a:t>
            </a:r>
          </a:p>
        </p:txBody>
      </p:sp>
    </p:spTree>
    <p:extLst>
      <p:ext uri="{BB962C8B-B14F-4D97-AF65-F5344CB8AC3E}">
        <p14:creationId xmlns:p14="http://schemas.microsoft.com/office/powerpoint/2010/main" val="120362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3" grpId="0" animBg="1"/>
      <p:bldP spid="7184" grpId="0" animBg="1"/>
      <p:bldP spid="7185" grpId="0" animBg="1"/>
      <p:bldP spid="7187" grpId="0" animBg="1"/>
      <p:bldP spid="7188" grpId="0" animBg="1"/>
      <p:bldP spid="7189" grpId="0" animBg="1"/>
      <p:bldP spid="7190" grpId="0" animBg="1"/>
      <p:bldP spid="7191" grpId="0" animBg="1"/>
      <p:bldP spid="7192" grpId="0" animBg="1"/>
      <p:bldP spid="7193" grpId="0" animBg="1"/>
      <p:bldP spid="7194" grpId="0" animBg="1"/>
      <p:bldP spid="7195" grpId="0" animBg="1"/>
      <p:bldP spid="7196" grpId="0" animBg="1"/>
      <p:bldP spid="7197" grpId="0" animBg="1"/>
      <p:bldP spid="7198" grpId="0" animBg="1"/>
      <p:bldP spid="7199" grpId="0" animBg="1"/>
      <p:bldP spid="7200" grpId="0" animBg="1"/>
      <p:bldP spid="7201" grpId="0" animBg="1"/>
      <p:bldP spid="7202" grpId="0"/>
      <p:bldP spid="720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5651</TotalTime>
  <Words>735</Words>
  <Application>Microsoft Office PowerPoint</Application>
  <PresentationFormat>On-screen Show (4:3)</PresentationFormat>
  <Paragraphs>117</Paragraphs>
  <Slides>13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Calibri</vt:lpstr>
      <vt:lpstr>Agency FB</vt:lpstr>
      <vt:lpstr>Corbel</vt:lpstr>
      <vt:lpstr>Wingdings</vt:lpstr>
      <vt:lpstr>Microsoft JhengHei</vt:lpstr>
      <vt:lpstr>Arial</vt:lpstr>
      <vt:lpstr>Aparajita</vt:lpstr>
      <vt:lpstr>Clarity</vt:lpstr>
      <vt:lpstr>Default Design</vt:lpstr>
      <vt:lpstr>1_Default Design</vt:lpstr>
      <vt:lpstr>2_Default Design</vt:lpstr>
      <vt:lpstr>Natural Language Processing</vt:lpstr>
      <vt:lpstr>Introduction to NLP</vt:lpstr>
      <vt:lpstr>Data Processing vs. Language Processing</vt:lpstr>
      <vt:lpstr>Knowledge in Speech and Language Processing</vt:lpstr>
      <vt:lpstr>Knowledge Problems</vt:lpstr>
      <vt:lpstr>Linguistic Categories</vt:lpstr>
      <vt:lpstr>Ambiguity</vt:lpstr>
      <vt:lpstr>Approaches</vt:lpstr>
      <vt:lpstr>PowerPoint Presentation</vt:lpstr>
      <vt:lpstr>Systemic Grammar</vt:lpstr>
      <vt:lpstr>PowerPoint Presentation</vt:lpstr>
      <vt:lpstr>The concept of dialect</vt:lpstr>
      <vt:lpstr>The concept of register</vt:lpstr>
    </vt:vector>
  </TitlesOfParts>
  <Company>Otterbein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Intelligence</dc:title>
  <dc:creator>David Stucki</dc:creator>
  <cp:lastModifiedBy>Stucki, David</cp:lastModifiedBy>
  <cp:revision>94</cp:revision>
  <dcterms:created xsi:type="dcterms:W3CDTF">2013-10-29T15:52:47Z</dcterms:created>
  <dcterms:modified xsi:type="dcterms:W3CDTF">2017-03-29T14:16:35Z</dcterms:modified>
</cp:coreProperties>
</file>