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960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embeddedFontLst>
    <p:embeddedFont>
      <p:font typeface="Agency FB" panose="020B0503020202020204" pitchFamily="34" charset="0"/>
      <p:regular r:id="rId8"/>
      <p:bold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Corbel" panose="020B0503020204020204" pitchFamily="34" charset="0"/>
      <p:regular r:id="rId14"/>
      <p:bold r:id="rId15"/>
      <p:italic r:id="rId16"/>
      <p:boldItalic r:id="rId17"/>
    </p:embeddedFont>
    <p:embeddedFont>
      <p:font typeface="Aparajita" panose="020B0604020202020204" pitchFamily="34" charset="0"/>
      <p:regular r:id="rId18"/>
      <p:bold r:id="rId19"/>
      <p:italic r:id="rId20"/>
      <p:boldItalic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630" autoAdjust="0"/>
  </p:normalViewPr>
  <p:slideViewPr>
    <p:cSldViewPr snapToGrid="0" snapToObjects="1">
      <p:cViewPr varScale="1">
        <p:scale>
          <a:sx n="76" d="100"/>
          <a:sy n="76" d="100"/>
        </p:scale>
        <p:origin x="31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font" Target="fonts/font14.fntdata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23" Type="http://schemas.openxmlformats.org/officeDocument/2006/relationships/viewProps" Target="viewProps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D6DBF-5CDF-483D-B5D2-9627FD9465E8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968EC-DE3F-4741-83CD-9596236D7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44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968EC-DE3F-4741-83CD-9596236D73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462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latin typeface="Agency FB" panose="020B0503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Friday, March 13,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Friday, March 13,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Friday, March 13,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Friday, March 13,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Friday, March 13,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Friday, March 13,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Friday, March 13,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Friday, March 13,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Friday, March 13,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Friday, March 13,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Friday, March 13,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Friday, March 13,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eangoblin.com/wp-content/uploads/2013/03/johnny-mnemonic-b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741800"/>
            <a:ext cx="9144000" cy="5107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4900"/>
            <a:ext cx="7848600" cy="1081550"/>
          </a:xfrm>
        </p:spPr>
        <p:txBody>
          <a:bodyPr/>
          <a:lstStyle/>
          <a:p>
            <a:r>
              <a:rPr lang="en-US" sz="6000" cap="none" dirty="0" smtClean="0">
                <a:cs typeface="Aparajita" panose="020B0604020202020204" pitchFamily="34" charset="0"/>
              </a:rPr>
              <a:t>The Limits of Computation</a:t>
            </a:r>
            <a:endParaRPr lang="en-US" sz="6000" cap="none" dirty="0">
              <a:cs typeface="Aparajita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879" y="5560636"/>
            <a:ext cx="2080681" cy="128894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rbel"/>
                <a:cs typeface="Corbel"/>
              </a:rPr>
              <a:t>INST 4200</a:t>
            </a:r>
          </a:p>
          <a:p>
            <a:pPr>
              <a:spcBef>
                <a:spcPts val="0"/>
              </a:spcBef>
            </a:pP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rbel"/>
                <a:cs typeface="Corbel"/>
              </a:rPr>
              <a:t>David J Stucki</a:t>
            </a:r>
          </a:p>
          <a:p>
            <a:pPr>
              <a:spcBef>
                <a:spcPts val="0"/>
              </a:spcBef>
            </a:pP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rbel"/>
                <a:cs typeface="Corbel"/>
              </a:rPr>
              <a:t>Spring 2015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91435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gency FB" panose="020B0503020202020204" pitchFamily="34" charset="0"/>
              </a:rPr>
              <a:t>Computability vs. Complexity</a:t>
            </a:r>
            <a:endParaRPr lang="en-US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Corbel" panose="020B0503020204020204" pitchFamily="34" charset="0"/>
            </a:endParaRPr>
          </a:p>
          <a:p>
            <a:r>
              <a:rPr lang="en-US" dirty="0" smtClean="0">
                <a:latin typeface="Corbel" panose="020B0503020204020204" pitchFamily="34" charset="0"/>
              </a:rPr>
              <a:t>Computability: Can it be done?</a:t>
            </a:r>
            <a:endParaRPr lang="en-US" dirty="0" smtClean="0">
              <a:latin typeface="Corbel" panose="020B0503020204020204" pitchFamily="34" charset="0"/>
            </a:endParaRP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Is there </a:t>
            </a:r>
            <a:r>
              <a:rPr lang="en-US" i="1" dirty="0" smtClean="0">
                <a:latin typeface="Corbel" panose="020B0503020204020204" pitchFamily="34" charset="0"/>
              </a:rPr>
              <a:t>any</a:t>
            </a:r>
            <a:r>
              <a:rPr lang="en-US" dirty="0" smtClean="0">
                <a:latin typeface="Corbel" panose="020B0503020204020204" pitchFamily="34" charset="0"/>
              </a:rPr>
              <a:t> algorithm, model, program, method, etc. that will solve the problem, perform the task, or compute the result?</a:t>
            </a:r>
            <a:endParaRPr lang="en-US" dirty="0" smtClean="0">
              <a:latin typeface="Corbel" panose="020B0503020204020204" pitchFamily="34" charset="0"/>
            </a:endParaRP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Do different sorts of machines have different answers to this question?</a:t>
            </a:r>
          </a:p>
          <a:p>
            <a:pPr lvl="1"/>
            <a:endParaRPr lang="en-US" dirty="0" smtClean="0">
              <a:latin typeface="Corbel" panose="020B0503020204020204" pitchFamily="34" charset="0"/>
            </a:endParaRPr>
          </a:p>
          <a:p>
            <a:r>
              <a:rPr lang="en-US" dirty="0" smtClean="0">
                <a:latin typeface="Corbel" panose="020B0503020204020204" pitchFamily="34" charset="0"/>
              </a:rPr>
              <a:t>Complexity: How much will it cost? Time? Space? Money?</a:t>
            </a:r>
            <a:endParaRPr lang="en-US" dirty="0" smtClean="0">
              <a:latin typeface="Corbel" panose="020B0503020204020204" pitchFamily="34" charset="0"/>
            </a:endParaRP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Are there algorithms that solve the problem in different ways, and therefore have different run-time profiles?</a:t>
            </a:r>
            <a:endParaRPr lang="en-US" dirty="0" smtClean="0">
              <a:latin typeface="Corbel" panose="020B0503020204020204" pitchFamily="34" charset="0"/>
            </a:endParaRP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What trade-offs are necessary to get the job done at reasonable cost?</a:t>
            </a:r>
            <a:endParaRPr lang="en-US" dirty="0" smtClean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21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gency FB" panose="020B0503020202020204" pitchFamily="34" charset="0"/>
              </a:rPr>
              <a:t>Hard Problems</a:t>
            </a:r>
            <a:endParaRPr lang="en-US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Corbel" panose="020B0503020204020204" pitchFamily="34" charset="0"/>
              </a:rPr>
              <a:t>Conceptually Hard: We don’t have an algorithm to solve it because we don’t understand it well enough.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Corbel" panose="020B0503020204020204" pitchFamily="34" charset="0"/>
              </a:rPr>
              <a:t>Analytically Hard: We have an algorithm, but we don’t know how to analyze its costs.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Corbel" panose="020B0503020204020204" pitchFamily="34" charset="0"/>
              </a:rPr>
              <a:t>Computationally Hard: We have an algorithm, and we know what it will cost to use, but those costs are prohibitive.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Corbel" panose="020B0503020204020204" pitchFamily="34" charset="0"/>
              </a:rPr>
              <a:t>Intrinsically Hard: We don’t have an algorithm, because no algorithm can exist to solve it.</a:t>
            </a:r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69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gency FB" panose="020B0503020202020204" pitchFamily="34" charset="0"/>
              </a:rPr>
              <a:t>Intrinsically Hard = Unsolvable</a:t>
            </a:r>
            <a:endParaRPr lang="en-US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rbel" panose="020B0503020204020204" pitchFamily="34" charset="0"/>
              </a:rPr>
              <a:t>Warm up: self-referential paradox</a:t>
            </a: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This sentence is false.</a:t>
            </a: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Barber of Seville</a:t>
            </a: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Douglas Hofstadter</a:t>
            </a:r>
          </a:p>
          <a:p>
            <a:pPr lvl="1"/>
            <a:endParaRPr lang="en-US" dirty="0">
              <a:latin typeface="Corbel" panose="020B0503020204020204" pitchFamily="34" charset="0"/>
            </a:endParaRPr>
          </a:p>
          <a:p>
            <a:r>
              <a:rPr lang="en-US" dirty="0" smtClean="0">
                <a:latin typeface="Corbel" panose="020B0503020204020204" pitchFamily="34" charset="0"/>
              </a:rPr>
              <a:t>The Halting Problem</a:t>
            </a: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Infinite loop detection is unsolvable</a:t>
            </a: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Scooping the Loop Snooper</a:t>
            </a:r>
          </a:p>
          <a:p>
            <a:pPr lvl="1"/>
            <a:endParaRPr lang="en-US" dirty="0">
              <a:latin typeface="Corbel" panose="020B0503020204020204" pitchFamily="34" charset="0"/>
            </a:endParaRPr>
          </a:p>
          <a:p>
            <a:r>
              <a:rPr lang="en-US" dirty="0" smtClean="0">
                <a:latin typeface="Corbel" panose="020B0503020204020204" pitchFamily="34" charset="0"/>
              </a:rPr>
              <a:t>The bad news…</a:t>
            </a:r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55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gency FB" panose="020B0503020202020204" pitchFamily="34" charset="0"/>
              </a:rPr>
              <a:t>Intractability</a:t>
            </a:r>
            <a:endParaRPr lang="en-US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Algorithms that require time or space that is exponential are intractable.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Running these algorithms on any computer is not feasible.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Example: The traveling salesman problem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The bad news…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54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5574</TotalTime>
  <Words>257</Words>
  <Application>Microsoft Office PowerPoint</Application>
  <PresentationFormat>On-screen Show (4:3)</PresentationFormat>
  <Paragraphs>35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Agency FB</vt:lpstr>
      <vt:lpstr>Calibri</vt:lpstr>
      <vt:lpstr>Corbel</vt:lpstr>
      <vt:lpstr>Arial</vt:lpstr>
      <vt:lpstr>Aparajita</vt:lpstr>
      <vt:lpstr>Clarity</vt:lpstr>
      <vt:lpstr>The Limits of Computation</vt:lpstr>
      <vt:lpstr>Computability vs. Complexity</vt:lpstr>
      <vt:lpstr>Hard Problems</vt:lpstr>
      <vt:lpstr>Intrinsically Hard = Unsolvable</vt:lpstr>
      <vt:lpstr>Intractability</vt:lpstr>
    </vt:vector>
  </TitlesOfParts>
  <Company>Otterbein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Intelligence</dc:title>
  <dc:creator>David Stucki</dc:creator>
  <cp:lastModifiedBy>dstucki</cp:lastModifiedBy>
  <cp:revision>85</cp:revision>
  <dcterms:created xsi:type="dcterms:W3CDTF">2013-10-29T15:52:47Z</dcterms:created>
  <dcterms:modified xsi:type="dcterms:W3CDTF">2015-03-13T16:42:43Z</dcterms:modified>
</cp:coreProperties>
</file>