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960" r:id="rId1"/>
  </p:sldMasterIdLst>
  <p:notesMasterIdLst>
    <p:notesMasterId r:id="rId12"/>
  </p:notesMasterIdLst>
  <p:sldIdLst>
    <p:sldId id="256" r:id="rId2"/>
    <p:sldId id="284" r:id="rId3"/>
    <p:sldId id="266" r:id="rId4"/>
    <p:sldId id="285" r:id="rId5"/>
    <p:sldId id="286" r:id="rId6"/>
    <p:sldId id="287" r:id="rId7"/>
    <p:sldId id="289" r:id="rId8"/>
    <p:sldId id="288" r:id="rId9"/>
    <p:sldId id="290" r:id="rId10"/>
    <p:sldId id="291" r:id="rId11"/>
  </p:sldIdLst>
  <p:sldSz cx="9144000" cy="6858000" type="screen4x3"/>
  <p:notesSz cx="6858000" cy="9144000"/>
  <p:embeddedFontLst>
    <p:embeddedFont>
      <p:font typeface="Calibri" panose="020F0502020204030204" pitchFamily="34" charset="0"/>
      <p:regular r:id="rId13"/>
      <p:bold r:id="rId14"/>
      <p:italic r:id="rId15"/>
      <p:boldItalic r:id="rId16"/>
    </p:embeddedFont>
    <p:embeddedFont>
      <p:font typeface="Agency FB" panose="020B0503020202020204" pitchFamily="34" charset="0"/>
      <p:regular r:id="rId17"/>
      <p:bold r:id="rId18"/>
    </p:embeddedFont>
    <p:embeddedFont>
      <p:font typeface="Corbel" panose="020B0503020204020204" pitchFamily="34" charset="0"/>
      <p:regular r:id="rId19"/>
      <p:bold r:id="rId20"/>
      <p:italic r:id="rId21"/>
      <p:boldItalic r:id="rId22"/>
    </p:embeddedFont>
    <p:embeddedFont>
      <p:font typeface="Aparajita" panose="020B0604020202020204" pitchFamily="34" charset="0"/>
      <p:regular r:id="rId23"/>
      <p:bold r:id="rId24"/>
      <p:italic r:id="rId25"/>
      <p:boldItalic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630" autoAdjust="0"/>
  </p:normalViewPr>
  <p:slideViewPr>
    <p:cSldViewPr snapToGrid="0" snapToObjects="1">
      <p:cViewPr varScale="1">
        <p:scale>
          <a:sx n="70" d="100"/>
          <a:sy n="70" d="100"/>
        </p:scale>
        <p:origin x="810"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3D6DBF-5CDF-483D-B5D2-9627FD9465E8}" type="datetimeFigureOut">
              <a:rPr lang="en-US" smtClean="0"/>
              <a:t>4/6/2017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F968EC-DE3F-4741-83CD-9596236D73F4}" type="slidenum">
              <a:rPr lang="en-US" smtClean="0"/>
              <a:t>‹#›</a:t>
            </a:fld>
            <a:endParaRPr lang="en-US"/>
          </a:p>
        </p:txBody>
      </p:sp>
    </p:spTree>
    <p:extLst>
      <p:ext uri="{BB962C8B-B14F-4D97-AF65-F5344CB8AC3E}">
        <p14:creationId xmlns:p14="http://schemas.microsoft.com/office/powerpoint/2010/main" val="32192446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F968EC-DE3F-4741-83CD-9596236D73F4}" type="slidenum">
              <a:rPr lang="en-US" smtClean="0"/>
              <a:t>1</a:t>
            </a:fld>
            <a:endParaRPr lang="en-US"/>
          </a:p>
        </p:txBody>
      </p:sp>
    </p:spTree>
    <p:extLst>
      <p:ext uri="{BB962C8B-B14F-4D97-AF65-F5344CB8AC3E}">
        <p14:creationId xmlns:p14="http://schemas.microsoft.com/office/powerpoint/2010/main" val="24664629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D2EC2AB-FD5C-4EF7-AF8D-FB95907AF3A4}" type="slidenum">
              <a:rPr lang="en-GB" smtClean="0"/>
              <a:t>2</a:t>
            </a:fld>
            <a:endParaRPr lang="en-GB" dirty="0"/>
          </a:p>
        </p:txBody>
      </p:sp>
    </p:spTree>
    <p:extLst>
      <p:ext uri="{BB962C8B-B14F-4D97-AF65-F5344CB8AC3E}">
        <p14:creationId xmlns:p14="http://schemas.microsoft.com/office/powerpoint/2010/main" val="22313320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D2EC2AB-FD5C-4EF7-AF8D-FB95907AF3A4}" type="slidenum">
              <a:rPr lang="en-GB" smtClean="0"/>
              <a:t>3</a:t>
            </a:fld>
            <a:endParaRPr lang="en-GB" dirty="0"/>
          </a:p>
        </p:txBody>
      </p:sp>
    </p:spTree>
    <p:extLst>
      <p:ext uri="{BB962C8B-B14F-4D97-AF65-F5344CB8AC3E}">
        <p14:creationId xmlns:p14="http://schemas.microsoft.com/office/powerpoint/2010/main" val="22466779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D2EC2AB-FD5C-4EF7-AF8D-FB95907AF3A4}" type="slidenum">
              <a:rPr lang="en-GB" smtClean="0"/>
              <a:t>4</a:t>
            </a:fld>
            <a:endParaRPr lang="en-GB" dirty="0"/>
          </a:p>
        </p:txBody>
      </p:sp>
    </p:spTree>
    <p:extLst>
      <p:ext uri="{BB962C8B-B14F-4D97-AF65-F5344CB8AC3E}">
        <p14:creationId xmlns:p14="http://schemas.microsoft.com/office/powerpoint/2010/main" val="21590080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8E0D6A-BF5F-4C5A-89D4-3416A658018F}" type="slidenum">
              <a:rPr lang="en-US" altLang="en-US"/>
              <a:pPr/>
              <a:t>6</a:t>
            </a:fld>
            <a:endParaRPr lang="en-US" altLang="en-US"/>
          </a:p>
        </p:txBody>
      </p:sp>
      <p:sp>
        <p:nvSpPr>
          <p:cNvPr id="13314" name="Rectangle 2"/>
          <p:cNvSpPr>
            <a:spLocks noGrp="1" noRot="1" noChangeAspect="1" noChangeArrowheads="1" noTextEdit="1"/>
          </p:cNvSpPr>
          <p:nvPr>
            <p:ph type="sldImg"/>
          </p:nvPr>
        </p:nvSpPr>
        <p:spPr bwMode="auto">
          <a:xfrm>
            <a:off x="1530350" y="1206500"/>
            <a:ext cx="3714750" cy="2786063"/>
          </a:xfrm>
          <a:prstGeom prst="rect">
            <a:avLst/>
          </a:prstGeom>
          <a:solidFill>
            <a:srgbClr val="FFFFFF"/>
          </a:solidFill>
          <a:ln>
            <a:solidFill>
              <a:srgbClr val="000000"/>
            </a:solidFill>
            <a:miter lim="800000"/>
            <a:headEnd/>
            <a:tailEnd/>
          </a:ln>
        </p:spPr>
      </p:sp>
      <p:sp>
        <p:nvSpPr>
          <p:cNvPr id="13315" name="Rectangle 3"/>
          <p:cNvSpPr>
            <a:spLocks noGrp="1" noChangeArrowheads="1"/>
          </p:cNvSpPr>
          <p:nvPr>
            <p:ph type="body" idx="1"/>
          </p:nvPr>
        </p:nvSpPr>
        <p:spPr bwMode="auto">
          <a:xfrm>
            <a:off x="903288" y="4703763"/>
            <a:ext cx="4965700" cy="4456112"/>
          </a:xfrm>
          <a:prstGeom prst="rect">
            <a:avLst/>
          </a:prstGeom>
          <a:solidFill>
            <a:srgbClr val="FFFFFF"/>
          </a:solidFill>
          <a:ln>
            <a:solidFill>
              <a:srgbClr val="000000"/>
            </a:solidFill>
            <a:miter lim="800000"/>
            <a:headEnd/>
            <a:tailEnd/>
          </a:ln>
        </p:spPr>
        <p:txBody>
          <a:bodyPr lIns="91330" tIns="45665" rIns="91330" bIns="45665"/>
          <a:lstStyle/>
          <a:p>
            <a:endParaRPr lang="de-DE" altLang="en-US"/>
          </a:p>
        </p:txBody>
      </p:sp>
    </p:spTree>
    <p:extLst>
      <p:ext uri="{BB962C8B-B14F-4D97-AF65-F5344CB8AC3E}">
        <p14:creationId xmlns:p14="http://schemas.microsoft.com/office/powerpoint/2010/main" val="42538871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9E2FC1-F568-4EFA-BB3D-69C8C0D70D57}" type="slidenum">
              <a:rPr lang="en-US" altLang="en-US"/>
              <a:pPr/>
              <a:t>7</a:t>
            </a:fld>
            <a:endParaRPr lang="en-US" altLang="en-US"/>
          </a:p>
        </p:txBody>
      </p:sp>
      <p:sp>
        <p:nvSpPr>
          <p:cNvPr id="11266" name="Rectangle 2"/>
          <p:cNvSpPr>
            <a:spLocks noGrp="1" noRot="1" noChangeAspect="1" noChangeArrowheads="1" noTextEdit="1"/>
          </p:cNvSpPr>
          <p:nvPr>
            <p:ph type="sldImg"/>
          </p:nvPr>
        </p:nvSpPr>
        <p:spPr bwMode="auto">
          <a:xfrm>
            <a:off x="1530350" y="1206500"/>
            <a:ext cx="3714750" cy="2786063"/>
          </a:xfrm>
          <a:prstGeom prst="rect">
            <a:avLst/>
          </a:prstGeom>
          <a:solidFill>
            <a:srgbClr val="FFFFFF"/>
          </a:solidFill>
          <a:ln>
            <a:solidFill>
              <a:srgbClr val="000000"/>
            </a:solidFill>
            <a:miter lim="800000"/>
            <a:headEnd/>
            <a:tailEnd/>
          </a:ln>
        </p:spPr>
      </p:sp>
      <p:sp>
        <p:nvSpPr>
          <p:cNvPr id="11267" name="Rectangle 3"/>
          <p:cNvSpPr>
            <a:spLocks noGrp="1" noChangeArrowheads="1"/>
          </p:cNvSpPr>
          <p:nvPr>
            <p:ph type="body" idx="1"/>
          </p:nvPr>
        </p:nvSpPr>
        <p:spPr bwMode="auto">
          <a:xfrm>
            <a:off x="903288" y="4703763"/>
            <a:ext cx="4965700" cy="4456112"/>
          </a:xfrm>
          <a:prstGeom prst="rect">
            <a:avLst/>
          </a:prstGeom>
          <a:solidFill>
            <a:srgbClr val="FFFFFF"/>
          </a:solidFill>
          <a:ln>
            <a:solidFill>
              <a:srgbClr val="000000"/>
            </a:solidFill>
            <a:miter lim="800000"/>
            <a:headEnd/>
            <a:tailEnd/>
          </a:ln>
        </p:spPr>
        <p:txBody>
          <a:bodyPr lIns="91330" tIns="45665" rIns="91330" bIns="45665"/>
          <a:lstStyle/>
          <a:p>
            <a:endParaRPr lang="de-DE" altLang="en-US"/>
          </a:p>
        </p:txBody>
      </p:sp>
    </p:spTree>
    <p:extLst>
      <p:ext uri="{BB962C8B-B14F-4D97-AF65-F5344CB8AC3E}">
        <p14:creationId xmlns:p14="http://schemas.microsoft.com/office/powerpoint/2010/main" val="22260065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atin typeface="Agency FB" panose="020B0503020202020204" pitchFamily="34" charset="0"/>
              </a:defRPr>
            </a:lvl1pPr>
          </a:lstStyle>
          <a:p>
            <a:r>
              <a:rPr lang="en-US" dirty="0"/>
              <a:t>Click to edit Master title style</a:t>
            </a:r>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C8A432C8-69A7-458B-9684-2BFA64B31948}" type="datetime2">
              <a:rPr lang="en-US" smtClean="0"/>
              <a:t>Thursday, April 6, 2017</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CC057FC-95B6-4D89-AFDA-ABA33EE921E5}" type="datetime2">
              <a:rPr lang="en-US" smtClean="0"/>
              <a:t>Thursday, April 6, 2017</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4549AC-EB31-477F-92A9-B1988E232878}" type="datetime2">
              <a:rPr lang="en-US" smtClean="0"/>
              <a:t>Thursday, April 6, 2017</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96A3A3-94A6-4E5B-AF39-173ACA3E61CC}" type="datetime2">
              <a:rPr lang="en-US" smtClean="0"/>
              <a:t>Thursday, April 6, 2017</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33D019-A32C-4EAD-B8E6-DBDA699692FD}" type="datetime2">
              <a:rPr lang="en-US" smtClean="0"/>
              <a:t>Thursday, April 6, 2017</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CEBA98F-560C-4997-81C4-81D4D9187EAB}" type="datetime2">
              <a:rPr lang="en-US" smtClean="0"/>
              <a:t>Thursday, April 6, 2017</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50972B2-CA5C-437D-87D0-8081271A9E4B}" type="datetime2">
              <a:rPr lang="en-US" smtClean="0"/>
              <a:t>Thursday, April 6, 2017</a:t>
            </a:fld>
            <a:endParaRPr lang="en-US"/>
          </a:p>
        </p:txBody>
      </p:sp>
      <p:sp>
        <p:nvSpPr>
          <p:cNvPr id="8" name="Footer Placeholder 7"/>
          <p:cNvSpPr>
            <a:spLocks noGrp="1"/>
          </p:cNvSpPr>
          <p:nvPr>
            <p:ph type="ftr" sz="quarter" idx="11"/>
          </p:nvPr>
        </p:nvSpPr>
        <p:spPr/>
        <p:txBody>
          <a:bodyPr/>
          <a:lstStyle/>
          <a:p>
            <a:pPr algn="r"/>
            <a:endParaRPr lang="en-US" dirty="0"/>
          </a:p>
        </p:txBody>
      </p:sp>
      <p:sp>
        <p:nvSpPr>
          <p:cNvPr id="9" name="Slide Number Placeholder 8"/>
          <p:cNvSpPr>
            <a:spLocks noGrp="1"/>
          </p:cNvSpPr>
          <p:nvPr>
            <p:ph type="sldNum" sz="quarter" idx="12"/>
          </p:nvPr>
        </p:nvSpPr>
        <p:spPr/>
        <p:txBody>
          <a:bodyPr/>
          <a:lstStyle/>
          <a:p>
            <a:fld id="{0CFEC368-1D7A-4F81-ABF6-AE0E36BAF64C}"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79CD4847-11EF-4466-A8AD-85CDB7B49118}" type="datetime2">
              <a:rPr lang="en-US" smtClean="0"/>
              <a:t>Thursday, April 6, 2017</a:t>
            </a:fld>
            <a:endParaRPr lang="en-US"/>
          </a:p>
        </p:txBody>
      </p:sp>
      <p:sp>
        <p:nvSpPr>
          <p:cNvPr id="4" name="Footer Placeholder 3"/>
          <p:cNvSpPr>
            <a:spLocks noGrp="1"/>
          </p:cNvSpPr>
          <p:nvPr>
            <p:ph type="ftr" sz="quarter" idx="11"/>
          </p:nvPr>
        </p:nvSpPr>
        <p:spPr/>
        <p:txBody>
          <a:bodyPr/>
          <a:lstStyle/>
          <a:p>
            <a:pPr algn="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68457A-3AB9-4880-8A0C-9F8524491207}" type="datetime2">
              <a:rPr lang="en-US" smtClean="0"/>
              <a:t>Thursday, April 6, 2017</a:t>
            </a:fld>
            <a:endParaRPr lang="en-US"/>
          </a:p>
        </p:txBody>
      </p:sp>
      <p:sp>
        <p:nvSpPr>
          <p:cNvPr id="3" name="Footer Placeholder 2"/>
          <p:cNvSpPr>
            <a:spLocks noGrp="1"/>
          </p:cNvSpPr>
          <p:nvPr>
            <p:ph type="ftr" sz="quarter" idx="11"/>
          </p:nvPr>
        </p:nvSpPr>
        <p:spPr/>
        <p:txBody>
          <a:bodyPr/>
          <a:lstStyle/>
          <a:p>
            <a:pPr algn="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FE976D3-5B7F-4300-ABED-C91F1B2AE209}" type="datetime2">
              <a:rPr lang="en-US" smtClean="0"/>
              <a:t>Thursday, April 6, 2017</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BDC1E59-17DD-41CE-97CA-624A472382D4}" type="datetime2">
              <a:rPr lang="en-US" smtClean="0"/>
              <a:t>Thursday, April 6, 2017</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A80CB818-7379-467D-8E76-EF9D9074A26C}" type="datetime2">
              <a:rPr lang="en-US" smtClean="0"/>
              <a:t>Thursday, April 6, 2017</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pPr algn="r"/>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0CFEC368-1D7A-4F81-ABF6-AE0E36BAF64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sldNum="0"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youtube.com/watch?v=w2iTCm0xpDc"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hyperlink" Target="https://www.khanacademy.org/computing/computer-science/informationtheory/info-theory/v/intro-information-theory"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christcore.net/wp-content/uploads/2014/06/TheMachin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28" y="2269067"/>
            <a:ext cx="9161028" cy="458051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85800" y="634900"/>
            <a:ext cx="7848600" cy="1081550"/>
          </a:xfrm>
        </p:spPr>
        <p:txBody>
          <a:bodyPr/>
          <a:lstStyle/>
          <a:p>
            <a:r>
              <a:rPr lang="en-US" sz="6000" cap="none" dirty="0">
                <a:cs typeface="Aparajita" panose="020B0604020202020204" pitchFamily="34" charset="0"/>
              </a:rPr>
              <a:t>Information &amp; Communication</a:t>
            </a:r>
          </a:p>
        </p:txBody>
      </p:sp>
      <p:sp>
        <p:nvSpPr>
          <p:cNvPr id="3" name="Subtitle 2"/>
          <p:cNvSpPr>
            <a:spLocks noGrp="1"/>
          </p:cNvSpPr>
          <p:nvPr>
            <p:ph type="subTitle" idx="1"/>
          </p:nvPr>
        </p:nvSpPr>
        <p:spPr>
          <a:xfrm>
            <a:off x="113879" y="5560636"/>
            <a:ext cx="2080681" cy="1288945"/>
          </a:xfrm>
        </p:spPr>
        <p:txBody>
          <a:bodyPr>
            <a:normAutofit/>
          </a:bodyPr>
          <a:lstStyle/>
          <a:p>
            <a:pPr>
              <a:spcBef>
                <a:spcPts val="0"/>
              </a:spcBef>
            </a:pPr>
            <a:r>
              <a:rPr lang="en-US" b="1" dirty="0">
                <a:solidFill>
                  <a:schemeClr val="bg1">
                    <a:lumMod val="65000"/>
                  </a:schemeClr>
                </a:solidFill>
                <a:latin typeface="Corbel"/>
                <a:cs typeface="Corbel"/>
              </a:rPr>
              <a:t>INST 4200</a:t>
            </a:r>
          </a:p>
          <a:p>
            <a:pPr>
              <a:spcBef>
                <a:spcPts val="0"/>
              </a:spcBef>
            </a:pPr>
            <a:r>
              <a:rPr lang="en-US" b="1" dirty="0">
                <a:solidFill>
                  <a:schemeClr val="bg1">
                    <a:lumMod val="65000"/>
                  </a:schemeClr>
                </a:solidFill>
                <a:latin typeface="Corbel"/>
                <a:cs typeface="Corbel"/>
              </a:rPr>
              <a:t>David J Stucki</a:t>
            </a:r>
          </a:p>
          <a:p>
            <a:pPr>
              <a:spcBef>
                <a:spcPts val="0"/>
              </a:spcBef>
            </a:pPr>
            <a:r>
              <a:rPr lang="en-US" b="1" dirty="0">
                <a:solidFill>
                  <a:schemeClr val="bg1">
                    <a:lumMod val="65000"/>
                  </a:schemeClr>
                </a:solidFill>
                <a:latin typeface="Corbel"/>
                <a:cs typeface="Corbel"/>
              </a:rPr>
              <a:t>Spring 2017</a:t>
            </a:r>
          </a:p>
        </p:txBody>
      </p:sp>
    </p:spTree>
    <p:extLst>
      <p:ext uri="{BB962C8B-B14F-4D97-AF65-F5344CB8AC3E}">
        <p14:creationId xmlns:p14="http://schemas.microsoft.com/office/powerpoint/2010/main" val="29143585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gency FB" panose="020B0503020202020204" pitchFamily="34" charset="0"/>
              </a:rPr>
              <a:t>Entropy</a:t>
            </a:r>
          </a:p>
        </p:txBody>
      </p:sp>
      <p:sp>
        <p:nvSpPr>
          <p:cNvPr id="3" name="Content Placeholder 2"/>
          <p:cNvSpPr>
            <a:spLocks noGrp="1"/>
          </p:cNvSpPr>
          <p:nvPr>
            <p:ph idx="1"/>
          </p:nvPr>
        </p:nvSpPr>
        <p:spPr>
          <a:xfrm>
            <a:off x="457199" y="1600200"/>
            <a:ext cx="8370711" cy="4876800"/>
          </a:xfrm>
        </p:spPr>
        <p:txBody>
          <a:bodyPr/>
          <a:lstStyle/>
          <a:p>
            <a:r>
              <a:rPr lang="en-US" dirty="0">
                <a:latin typeface="Corbel" panose="020B0503020204020204" pitchFamily="34" charset="0"/>
              </a:rPr>
              <a:t>Definition: lack of order or predictability (complexity)</a:t>
            </a:r>
          </a:p>
          <a:p>
            <a:pPr lvl="1"/>
            <a:r>
              <a:rPr lang="en-US" dirty="0">
                <a:latin typeface="Corbel" panose="020B0503020204020204" pitchFamily="34" charset="0"/>
              </a:rPr>
              <a:t>While not the familiar definition from thermodynamics, it is closely related, and can be transformed mathematically into an equivalent form</a:t>
            </a:r>
          </a:p>
          <a:p>
            <a:r>
              <a:rPr lang="en-US" dirty="0">
                <a:latin typeface="Corbel" panose="020B0503020204020204" pitchFamily="34" charset="0"/>
                <a:hlinkClick r:id="rId2"/>
              </a:rPr>
              <a:t>Steve </a:t>
            </a:r>
            <a:r>
              <a:rPr lang="en-US" dirty="0" err="1">
                <a:latin typeface="Corbel" panose="020B0503020204020204" pitchFamily="34" charset="0"/>
                <a:hlinkClick r:id="rId2"/>
              </a:rPr>
              <a:t>Mould</a:t>
            </a:r>
            <a:endParaRPr lang="en-US" dirty="0">
              <a:latin typeface="Corbel" panose="020B0503020204020204" pitchFamily="34" charset="0"/>
            </a:endParaRPr>
          </a:p>
          <a:p>
            <a:r>
              <a:rPr lang="en-US" dirty="0">
                <a:latin typeface="Corbel" panose="020B0503020204020204" pitchFamily="34" charset="0"/>
              </a:rPr>
              <a:t>The complexity of a string of symbols can be measured in terms of the length of the smallest program that will generate it.</a:t>
            </a:r>
          </a:p>
          <a:p>
            <a:pPr lvl="1"/>
            <a:r>
              <a:rPr lang="en-US" dirty="0">
                <a:latin typeface="Corbel" panose="020B0503020204020204" pitchFamily="34" charset="0"/>
              </a:rPr>
              <a:t>The interesting consequence of this for both computer science and machine intelligence is that both highly ordered or predictable strings and completely random strings have low entropy, whereas high entropy lies in the middle, </a:t>
            </a:r>
            <a:r>
              <a:rPr lang="en-US" i="1" dirty="0">
                <a:latin typeface="Corbel" panose="020B0503020204020204" pitchFamily="34" charset="0"/>
              </a:rPr>
              <a:t>on the border of chaos.</a:t>
            </a:r>
          </a:p>
          <a:p>
            <a:pPr marL="274320" lvl="1" indent="0">
              <a:buNone/>
            </a:pPr>
            <a:endParaRPr lang="en-US" dirty="0">
              <a:latin typeface="Corbel" panose="020B0503020204020204" pitchFamily="34" charset="0"/>
            </a:endParaRPr>
          </a:p>
        </p:txBody>
      </p:sp>
    </p:spTree>
    <p:extLst>
      <p:ext uri="{BB962C8B-B14F-4D97-AF65-F5344CB8AC3E}">
        <p14:creationId xmlns:p14="http://schemas.microsoft.com/office/powerpoint/2010/main" val="1753256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Agency FB" panose="020B0503020202020204" pitchFamily="34" charset="0"/>
              </a:rPr>
              <a:t>Languages</a:t>
            </a:r>
          </a:p>
        </p:txBody>
      </p:sp>
      <p:sp>
        <p:nvSpPr>
          <p:cNvPr id="4" name="Slide Number Placeholder 3"/>
          <p:cNvSpPr>
            <a:spLocks noGrp="1"/>
          </p:cNvSpPr>
          <p:nvPr>
            <p:ph type="sldNum" sz="quarter" idx="12"/>
          </p:nvPr>
        </p:nvSpPr>
        <p:spPr/>
        <p:txBody>
          <a:bodyPr/>
          <a:lstStyle/>
          <a:p>
            <a:fld id="{5BA07366-CB75-4AA8-9E5B-928B849F427C}" type="slidenum">
              <a:rPr lang="en-GB" smtClean="0"/>
              <a:t>2</a:t>
            </a:fld>
            <a:endParaRPr lang="en-GB" dirty="0"/>
          </a:p>
        </p:txBody>
      </p:sp>
      <p:sp>
        <p:nvSpPr>
          <p:cNvPr id="7" name="Content Placeholder 6"/>
          <p:cNvSpPr>
            <a:spLocks noGrp="1"/>
          </p:cNvSpPr>
          <p:nvPr>
            <p:ph idx="1"/>
          </p:nvPr>
        </p:nvSpPr>
        <p:spPr/>
        <p:txBody>
          <a:bodyPr/>
          <a:lstStyle/>
          <a:p>
            <a:r>
              <a:rPr lang="en-GB" dirty="0">
                <a:latin typeface="Corbel" panose="020B0503020204020204" pitchFamily="34" charset="0"/>
              </a:rPr>
              <a:t>Natural Language (Human)</a:t>
            </a:r>
          </a:p>
          <a:p>
            <a:pPr lvl="1"/>
            <a:r>
              <a:rPr lang="en-GB" dirty="0">
                <a:latin typeface="Corbel" panose="020B0503020204020204" pitchFamily="34" charset="0"/>
              </a:rPr>
              <a:t>Roughly        </a:t>
            </a:r>
            <a:r>
              <a:rPr lang="en-GB" sz="1400" dirty="0">
                <a:latin typeface="Corbel" panose="020B0503020204020204" pitchFamily="34" charset="0"/>
              </a:rPr>
              <a:t> </a:t>
            </a:r>
            <a:r>
              <a:rPr lang="en-GB" dirty="0">
                <a:latin typeface="Corbel" panose="020B0503020204020204" pitchFamily="34" charset="0"/>
              </a:rPr>
              <a:t>   known to exist</a:t>
            </a:r>
          </a:p>
        </p:txBody>
      </p:sp>
    </p:spTree>
    <p:extLst>
      <p:ext uri="{BB962C8B-B14F-4D97-AF65-F5344CB8AC3E}">
        <p14:creationId xmlns:p14="http://schemas.microsoft.com/office/powerpoint/2010/main" val="1252627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bldLvl="3"/>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Agency FB" panose="020B0503020202020204" pitchFamily="34" charset="0"/>
              </a:rPr>
              <a:t>Languages</a:t>
            </a:r>
          </a:p>
        </p:txBody>
      </p:sp>
      <p:sp>
        <p:nvSpPr>
          <p:cNvPr id="4" name="Slide Number Placeholder 3"/>
          <p:cNvSpPr>
            <a:spLocks noGrp="1"/>
          </p:cNvSpPr>
          <p:nvPr>
            <p:ph type="sldNum" sz="quarter" idx="12"/>
          </p:nvPr>
        </p:nvSpPr>
        <p:spPr/>
        <p:txBody>
          <a:bodyPr/>
          <a:lstStyle/>
          <a:p>
            <a:fld id="{5BA07366-CB75-4AA8-9E5B-928B849F427C}" type="slidenum">
              <a:rPr lang="en-GB" smtClean="0"/>
              <a:t>3</a:t>
            </a:fld>
            <a:endParaRPr lang="en-GB" dirty="0"/>
          </a:p>
        </p:txBody>
      </p:sp>
      <p:sp>
        <p:nvSpPr>
          <p:cNvPr id="7" name="Content Placeholder 6"/>
          <p:cNvSpPr>
            <a:spLocks noGrp="1"/>
          </p:cNvSpPr>
          <p:nvPr>
            <p:ph idx="1"/>
          </p:nvPr>
        </p:nvSpPr>
        <p:spPr/>
        <p:txBody>
          <a:bodyPr/>
          <a:lstStyle/>
          <a:p>
            <a:r>
              <a:rPr lang="en-GB" dirty="0">
                <a:latin typeface="Corbel" panose="020B0503020204020204" pitchFamily="34" charset="0"/>
              </a:rPr>
              <a:t>Natural Language (Human)</a:t>
            </a:r>
          </a:p>
          <a:p>
            <a:pPr lvl="1"/>
            <a:r>
              <a:rPr lang="en-GB" dirty="0">
                <a:latin typeface="Corbel" panose="020B0503020204020204" pitchFamily="34" charset="0"/>
              </a:rPr>
              <a:t>Roughly 7000 known to exist</a:t>
            </a:r>
          </a:p>
          <a:p>
            <a:pPr lvl="1"/>
            <a:r>
              <a:rPr lang="en-GB" dirty="0">
                <a:latin typeface="Corbel" panose="020B0503020204020204" pitchFamily="34" charset="0"/>
              </a:rPr>
              <a:t>Fluency vs. Literacy</a:t>
            </a:r>
          </a:p>
          <a:p>
            <a:pPr lvl="2"/>
            <a:r>
              <a:rPr lang="en-GB" dirty="0">
                <a:latin typeface="Corbel" panose="020B0503020204020204" pitchFamily="34" charset="0"/>
              </a:rPr>
              <a:t>Spoken language is spontaneously acquired</a:t>
            </a:r>
          </a:p>
          <a:p>
            <a:pPr lvl="2"/>
            <a:r>
              <a:rPr lang="en-GB" dirty="0">
                <a:latin typeface="Corbel" panose="020B0503020204020204" pitchFamily="34" charset="0"/>
              </a:rPr>
              <a:t>Written language must be intentionally acquired</a:t>
            </a:r>
          </a:p>
          <a:p>
            <a:r>
              <a:rPr lang="en-GB" dirty="0">
                <a:latin typeface="Corbel" panose="020B0503020204020204" pitchFamily="34" charset="0"/>
              </a:rPr>
              <a:t>Artificial Language (Computer)</a:t>
            </a:r>
          </a:p>
          <a:p>
            <a:pPr lvl="1"/>
            <a:r>
              <a:rPr lang="en-GB" dirty="0">
                <a:latin typeface="Corbel" panose="020B0503020204020204" pitchFamily="34" charset="0"/>
              </a:rPr>
              <a:t>More than            in existence</a:t>
            </a:r>
          </a:p>
          <a:p>
            <a:endParaRPr lang="en-GB" dirty="0">
              <a:latin typeface="Corbel" panose="020B0503020204020204" pitchFamily="34" charset="0"/>
            </a:endParaRPr>
          </a:p>
        </p:txBody>
      </p:sp>
    </p:spTree>
    <p:extLst>
      <p:ext uri="{BB962C8B-B14F-4D97-AF65-F5344CB8AC3E}">
        <p14:creationId xmlns:p14="http://schemas.microsoft.com/office/powerpoint/2010/main" val="3582862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bldLvl="3"/>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Agency FB" panose="020B0503020202020204" pitchFamily="34" charset="0"/>
              </a:rPr>
              <a:t>Languages</a:t>
            </a:r>
          </a:p>
        </p:txBody>
      </p:sp>
      <p:sp>
        <p:nvSpPr>
          <p:cNvPr id="4" name="Slide Number Placeholder 3"/>
          <p:cNvSpPr>
            <a:spLocks noGrp="1"/>
          </p:cNvSpPr>
          <p:nvPr>
            <p:ph type="sldNum" sz="quarter" idx="12"/>
          </p:nvPr>
        </p:nvSpPr>
        <p:spPr/>
        <p:txBody>
          <a:bodyPr/>
          <a:lstStyle/>
          <a:p>
            <a:fld id="{5BA07366-CB75-4AA8-9E5B-928B849F427C}" type="slidenum">
              <a:rPr lang="en-GB" smtClean="0"/>
              <a:t>4</a:t>
            </a:fld>
            <a:endParaRPr lang="en-GB" dirty="0"/>
          </a:p>
        </p:txBody>
      </p:sp>
      <p:sp>
        <p:nvSpPr>
          <p:cNvPr id="7" name="Content Placeholder 6"/>
          <p:cNvSpPr>
            <a:spLocks noGrp="1"/>
          </p:cNvSpPr>
          <p:nvPr>
            <p:ph idx="1"/>
          </p:nvPr>
        </p:nvSpPr>
        <p:spPr/>
        <p:txBody>
          <a:bodyPr/>
          <a:lstStyle/>
          <a:p>
            <a:r>
              <a:rPr lang="en-GB" dirty="0">
                <a:latin typeface="Corbel" panose="020B0503020204020204" pitchFamily="34" charset="0"/>
              </a:rPr>
              <a:t>Natural Language (Human)</a:t>
            </a:r>
          </a:p>
          <a:p>
            <a:pPr lvl="1"/>
            <a:r>
              <a:rPr lang="en-GB" dirty="0">
                <a:latin typeface="Corbel" panose="020B0503020204020204" pitchFamily="34" charset="0"/>
              </a:rPr>
              <a:t>Roughly 7000 known to exist</a:t>
            </a:r>
          </a:p>
          <a:p>
            <a:pPr lvl="1"/>
            <a:r>
              <a:rPr lang="en-GB" dirty="0">
                <a:latin typeface="Corbel" panose="020B0503020204020204" pitchFamily="34" charset="0"/>
              </a:rPr>
              <a:t>Fluency vs. Literacy</a:t>
            </a:r>
          </a:p>
          <a:p>
            <a:pPr lvl="2"/>
            <a:r>
              <a:rPr lang="en-GB" dirty="0">
                <a:latin typeface="Corbel" panose="020B0503020204020204" pitchFamily="34" charset="0"/>
              </a:rPr>
              <a:t>Spoken language is spontaneously acquired</a:t>
            </a:r>
          </a:p>
          <a:p>
            <a:pPr lvl="2"/>
            <a:r>
              <a:rPr lang="en-GB" dirty="0">
                <a:latin typeface="Corbel" panose="020B0503020204020204" pitchFamily="34" charset="0"/>
              </a:rPr>
              <a:t>Written language must be intentionally acquired</a:t>
            </a:r>
          </a:p>
          <a:p>
            <a:r>
              <a:rPr lang="en-GB" dirty="0">
                <a:latin typeface="Corbel" panose="020B0503020204020204" pitchFamily="34" charset="0"/>
              </a:rPr>
              <a:t>Artificial Language (Computer)</a:t>
            </a:r>
          </a:p>
          <a:p>
            <a:pPr lvl="1"/>
            <a:r>
              <a:rPr lang="en-GB" dirty="0">
                <a:latin typeface="Corbel" panose="020B0503020204020204" pitchFamily="34" charset="0"/>
              </a:rPr>
              <a:t>More than 2500 in existence</a:t>
            </a:r>
          </a:p>
          <a:p>
            <a:pPr lvl="1"/>
            <a:r>
              <a:rPr lang="en-GB" dirty="0">
                <a:latin typeface="Corbel" panose="020B0503020204020204" pitchFamily="34" charset="0"/>
              </a:rPr>
              <a:t>Types:</a:t>
            </a:r>
          </a:p>
          <a:p>
            <a:pPr lvl="2"/>
            <a:r>
              <a:rPr lang="en-GB" dirty="0">
                <a:latin typeface="Corbel" panose="020B0503020204020204" pitchFamily="34" charset="0"/>
              </a:rPr>
              <a:t>Programming: Encoding algorithms &amp; processes</a:t>
            </a:r>
          </a:p>
          <a:p>
            <a:pPr lvl="2"/>
            <a:r>
              <a:rPr lang="en-GB" dirty="0">
                <a:latin typeface="Corbel" panose="020B0503020204020204" pitchFamily="34" charset="0"/>
              </a:rPr>
              <a:t>Mark-up: Encoding documents</a:t>
            </a:r>
          </a:p>
          <a:p>
            <a:pPr lvl="2"/>
            <a:r>
              <a:rPr lang="en-GB" dirty="0">
                <a:latin typeface="Corbel" panose="020B0503020204020204" pitchFamily="34" charset="0"/>
              </a:rPr>
              <a:t>Protocol: Encoding communication mechanisms</a:t>
            </a:r>
          </a:p>
          <a:p>
            <a:r>
              <a:rPr lang="en-GB" dirty="0">
                <a:latin typeface="Corbel" panose="020B0503020204020204" pitchFamily="34" charset="0"/>
              </a:rPr>
              <a:t>Machine Language (native/hard-wired)</a:t>
            </a:r>
          </a:p>
        </p:txBody>
      </p:sp>
    </p:spTree>
    <p:extLst>
      <p:ext uri="{BB962C8B-B14F-4D97-AF65-F5344CB8AC3E}">
        <p14:creationId xmlns:p14="http://schemas.microsoft.com/office/powerpoint/2010/main" val="1878117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bldLvl="3"/>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gency FB" panose="020B0503020202020204" pitchFamily="34" charset="0"/>
              </a:rPr>
              <a:t>Binary</a:t>
            </a:r>
          </a:p>
        </p:txBody>
      </p:sp>
      <p:sp>
        <p:nvSpPr>
          <p:cNvPr id="3" name="Content Placeholder 2"/>
          <p:cNvSpPr>
            <a:spLocks noGrp="1"/>
          </p:cNvSpPr>
          <p:nvPr>
            <p:ph idx="1"/>
          </p:nvPr>
        </p:nvSpPr>
        <p:spPr/>
        <p:txBody>
          <a:bodyPr/>
          <a:lstStyle/>
          <a:p>
            <a:r>
              <a:rPr lang="en-US" dirty="0">
                <a:latin typeface="Corbel" panose="020B0503020204020204" pitchFamily="34" charset="0"/>
              </a:rPr>
              <a:t>0 and 1 are the universal alphabet of all digital electronics</a:t>
            </a:r>
          </a:p>
          <a:p>
            <a:pPr lvl="1"/>
            <a:r>
              <a:rPr lang="en-US" dirty="0">
                <a:latin typeface="Corbel" panose="020B0503020204020204" pitchFamily="34" charset="0"/>
              </a:rPr>
              <a:t>Numbers (including sign (+/-), decimal point, etc.)</a:t>
            </a:r>
          </a:p>
          <a:p>
            <a:pPr lvl="1"/>
            <a:r>
              <a:rPr lang="en-US" dirty="0">
                <a:latin typeface="Corbel" panose="020B0503020204020204" pitchFamily="34" charset="0"/>
              </a:rPr>
              <a:t>Text (including all natural language alphabets)</a:t>
            </a:r>
          </a:p>
          <a:p>
            <a:pPr lvl="1"/>
            <a:r>
              <a:rPr lang="en-US" dirty="0">
                <a:latin typeface="Corbel" panose="020B0503020204020204" pitchFamily="34" charset="0"/>
              </a:rPr>
              <a:t>Images</a:t>
            </a:r>
          </a:p>
          <a:p>
            <a:pPr lvl="1"/>
            <a:r>
              <a:rPr lang="en-US" dirty="0">
                <a:latin typeface="Corbel" panose="020B0503020204020204" pitchFamily="34" charset="0"/>
              </a:rPr>
              <a:t>Sounds</a:t>
            </a:r>
          </a:p>
          <a:p>
            <a:pPr lvl="1"/>
            <a:r>
              <a:rPr lang="en-US" dirty="0">
                <a:latin typeface="Corbel" panose="020B0503020204020204" pitchFamily="34" charset="0"/>
              </a:rPr>
              <a:t>Video</a:t>
            </a:r>
          </a:p>
          <a:p>
            <a:pPr lvl="1"/>
            <a:r>
              <a:rPr lang="en-US" dirty="0">
                <a:latin typeface="Corbel" panose="020B0503020204020204" pitchFamily="34" charset="0"/>
              </a:rPr>
              <a:t>Programs</a:t>
            </a:r>
          </a:p>
          <a:p>
            <a:pPr lvl="1"/>
            <a:r>
              <a:rPr lang="en-US" dirty="0">
                <a:latin typeface="Corbel" panose="020B0503020204020204" pitchFamily="34" charset="0"/>
              </a:rPr>
              <a:t>Everything else!!!</a:t>
            </a:r>
          </a:p>
          <a:p>
            <a:pPr lvl="1"/>
            <a:endParaRPr lang="en-US" dirty="0">
              <a:latin typeface="Corbel" panose="020B0503020204020204" pitchFamily="34" charset="0"/>
            </a:endParaRPr>
          </a:p>
          <a:p>
            <a:r>
              <a:rPr lang="en-US" dirty="0">
                <a:latin typeface="Corbel" panose="020B0503020204020204" pitchFamily="34" charset="0"/>
              </a:rPr>
              <a:t>So what?</a:t>
            </a:r>
          </a:p>
        </p:txBody>
      </p:sp>
    </p:spTree>
    <p:extLst>
      <p:ext uri="{BB962C8B-B14F-4D97-AF65-F5344CB8AC3E}">
        <p14:creationId xmlns:p14="http://schemas.microsoft.com/office/powerpoint/2010/main" val="42218432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026" descr="E:\backup\matt\slides\ieee_hag\collected_papers.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209800"/>
            <a:ext cx="2092325" cy="2971800"/>
          </a:xfrm>
          <a:prstGeom prst="rect">
            <a:avLst/>
          </a:prstGeom>
          <a:noFill/>
          <a:extLst>
            <a:ext uri="{909E8E84-426E-40DD-AFC4-6F175D3DCCD1}">
              <a14:hiddenFill xmlns:a14="http://schemas.microsoft.com/office/drawing/2010/main">
                <a:solidFill>
                  <a:srgbClr val="FFFFFF"/>
                </a:solidFill>
              </a14:hiddenFill>
            </a:ext>
          </a:extLst>
        </p:spPr>
      </p:pic>
      <p:pic>
        <p:nvPicPr>
          <p:cNvPr id="12291" name="Picture 1027" descr="E:\backup\matt\slides\ieee_hag\shannon.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867400" y="2259013"/>
            <a:ext cx="2819400" cy="2555875"/>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1028" descr="E:\backup\matt\slides\ieee_hag\shannon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36838" y="1219200"/>
            <a:ext cx="3154362" cy="4343400"/>
          </a:xfrm>
          <a:prstGeom prst="rect">
            <a:avLst/>
          </a:prstGeom>
          <a:noFill/>
          <a:extLst>
            <a:ext uri="{909E8E84-426E-40DD-AFC4-6F175D3DCCD1}">
              <a14:hiddenFill xmlns:a14="http://schemas.microsoft.com/office/drawing/2010/main">
                <a:solidFill>
                  <a:srgbClr val="FFFFFF"/>
                </a:solidFill>
              </a14:hiddenFill>
            </a:ext>
          </a:extLst>
        </p:spPr>
      </p:pic>
      <p:sp>
        <p:nvSpPr>
          <p:cNvPr id="12293" name="Text Box 1029"/>
          <p:cNvSpPr txBox="1">
            <a:spLocks noChangeArrowheads="1"/>
          </p:cNvSpPr>
          <p:nvPr/>
        </p:nvSpPr>
        <p:spPr bwMode="auto">
          <a:xfrm>
            <a:off x="304800" y="5867400"/>
            <a:ext cx="8839200" cy="40011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en-US" sz="2000" dirty="0">
                <a:solidFill>
                  <a:schemeClr val="tx1"/>
                </a:solidFill>
                <a:latin typeface="Corbel" panose="020B0503020204020204" pitchFamily="34" charset="0"/>
              </a:rPr>
              <a:t>Claude Elwood Shannon: April 30, 1916 - February 24, 2001</a:t>
            </a:r>
          </a:p>
        </p:txBody>
      </p:sp>
      <p:sp>
        <p:nvSpPr>
          <p:cNvPr id="12295" name="Rectangle 1031"/>
          <p:cNvSpPr>
            <a:spLocks noChangeArrowheads="1"/>
          </p:cNvSpPr>
          <p:nvPr/>
        </p:nvSpPr>
        <p:spPr bwMode="auto">
          <a:xfrm>
            <a:off x="0" y="304800"/>
            <a:ext cx="91440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4000" spc="-100" dirty="0">
                <a:solidFill>
                  <a:schemeClr val="tx2"/>
                </a:solidFill>
                <a:latin typeface="Agency FB" panose="020B0503020202020204" pitchFamily="34" charset="0"/>
                <a:ea typeface="+mj-ea"/>
                <a:cs typeface="+mj-cs"/>
              </a:rPr>
              <a:t>Shannon (1948) The Mathematical Theory of Communication</a:t>
            </a:r>
            <a:endParaRPr lang="en-GB" altLang="en-US" sz="4000" spc="-100" dirty="0">
              <a:solidFill>
                <a:schemeClr val="tx2"/>
              </a:solidFill>
              <a:latin typeface="Agency FB" panose="020B0503020202020204" pitchFamily="34" charset="0"/>
              <a:ea typeface="+mj-ea"/>
              <a:cs typeface="+mj-cs"/>
            </a:endParaRPr>
          </a:p>
        </p:txBody>
      </p:sp>
    </p:spTree>
    <p:extLst>
      <p:ext uri="{BB962C8B-B14F-4D97-AF65-F5344CB8AC3E}">
        <p14:creationId xmlns:p14="http://schemas.microsoft.com/office/powerpoint/2010/main" val="11486986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762000" y="762000"/>
            <a:ext cx="7772400" cy="7620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defRPr sz="4400">
                <a:solidFill>
                  <a:schemeClr val="tx2"/>
                </a:solidFill>
                <a:latin typeface="Times New Roman" panose="02020603050405020304" pitchFamily="18" charset="0"/>
              </a:defRPr>
            </a:lvl1pPr>
            <a:lvl2pPr algn="ctr">
              <a:defRPr sz="4400">
                <a:solidFill>
                  <a:schemeClr val="tx2"/>
                </a:solidFill>
                <a:latin typeface="Times New Roman" panose="02020603050405020304" pitchFamily="18" charset="0"/>
              </a:defRPr>
            </a:lvl2pPr>
            <a:lvl3pPr algn="ctr">
              <a:defRPr sz="4400">
                <a:solidFill>
                  <a:schemeClr val="tx2"/>
                </a:solidFill>
                <a:latin typeface="Times New Roman" panose="02020603050405020304" pitchFamily="18" charset="0"/>
              </a:defRPr>
            </a:lvl3pPr>
            <a:lvl4pPr algn="ctr">
              <a:defRPr sz="4400">
                <a:solidFill>
                  <a:schemeClr val="tx2"/>
                </a:solidFill>
                <a:latin typeface="Times New Roman" panose="02020603050405020304" pitchFamily="18" charset="0"/>
              </a:defRPr>
            </a:lvl4pPr>
            <a:lvl5pPr algn="ctr">
              <a:defRPr sz="4400">
                <a:solidFill>
                  <a:schemeClr val="tx2"/>
                </a:solidFill>
                <a:latin typeface="Times New Roman" panose="02020603050405020304" pitchFamily="18" charset="0"/>
              </a:defRPr>
            </a:lvl5pPr>
            <a:lvl6pPr marL="457200" algn="ctr" fontAlgn="base">
              <a:spcBef>
                <a:spcPct val="0"/>
              </a:spcBef>
              <a:spcAft>
                <a:spcPct val="0"/>
              </a:spcAft>
              <a:defRPr sz="4400">
                <a:solidFill>
                  <a:schemeClr val="tx2"/>
                </a:solidFill>
                <a:latin typeface="Times New Roman" panose="02020603050405020304" pitchFamily="18" charset="0"/>
              </a:defRPr>
            </a:lvl6pPr>
            <a:lvl7pPr marL="914400" algn="ctr" fontAlgn="base">
              <a:spcBef>
                <a:spcPct val="0"/>
              </a:spcBef>
              <a:spcAft>
                <a:spcPct val="0"/>
              </a:spcAft>
              <a:defRPr sz="4400">
                <a:solidFill>
                  <a:schemeClr val="tx2"/>
                </a:solidFill>
                <a:latin typeface="Times New Roman" panose="02020603050405020304" pitchFamily="18" charset="0"/>
              </a:defRPr>
            </a:lvl7pPr>
            <a:lvl8pPr marL="1371600" algn="ctr" fontAlgn="base">
              <a:spcBef>
                <a:spcPct val="0"/>
              </a:spcBef>
              <a:spcAft>
                <a:spcPct val="0"/>
              </a:spcAft>
              <a:defRPr sz="4400">
                <a:solidFill>
                  <a:schemeClr val="tx2"/>
                </a:solidFill>
                <a:latin typeface="Times New Roman" panose="02020603050405020304" pitchFamily="18" charset="0"/>
              </a:defRPr>
            </a:lvl8pPr>
            <a:lvl9pPr marL="1828800" algn="ctr" fontAlgn="base">
              <a:spcBef>
                <a:spcPct val="0"/>
              </a:spcBef>
              <a:spcAft>
                <a:spcPct val="0"/>
              </a:spcAft>
              <a:defRPr sz="4400">
                <a:solidFill>
                  <a:schemeClr val="tx2"/>
                </a:solidFill>
                <a:latin typeface="Times New Roman" panose="02020603050405020304" pitchFamily="18" charset="0"/>
              </a:defRPr>
            </a:lvl9pPr>
          </a:lstStyle>
          <a:p>
            <a:pPr algn="l"/>
            <a:r>
              <a:rPr lang="en-US" altLang="de-DE" sz="4000" spc="-100" dirty="0">
                <a:latin typeface="Agency FB" panose="020B0503020202020204" pitchFamily="34" charset="0"/>
                <a:ea typeface="+mj-ea"/>
                <a:cs typeface="+mj-cs"/>
              </a:rPr>
              <a:t>Information Theory</a:t>
            </a:r>
          </a:p>
        </p:txBody>
      </p:sp>
      <p:grpSp>
        <p:nvGrpSpPr>
          <p:cNvPr id="9219" name="Group 3"/>
          <p:cNvGrpSpPr>
            <a:grpSpLocks/>
          </p:cNvGrpSpPr>
          <p:nvPr/>
        </p:nvGrpSpPr>
        <p:grpSpPr bwMode="auto">
          <a:xfrm>
            <a:off x="1522102" y="1523999"/>
            <a:ext cx="6018876" cy="3881705"/>
            <a:chOff x="1536" y="1104"/>
            <a:chExt cx="2985" cy="1896"/>
          </a:xfrm>
        </p:grpSpPr>
        <p:pic>
          <p:nvPicPr>
            <p:cNvPr id="9220" name="Picture 4" descr="E:\backup\matt\slides\ieee_hag\home_what_off.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2" y="1854"/>
              <a:ext cx="1326" cy="1146"/>
            </a:xfrm>
            <a:prstGeom prst="rect">
              <a:avLst/>
            </a:prstGeom>
            <a:noFill/>
            <a:extLst>
              <a:ext uri="{909E8E84-426E-40DD-AFC4-6F175D3DCCD1}">
                <a14:hiddenFill xmlns:a14="http://schemas.microsoft.com/office/drawing/2010/main">
                  <a:solidFill>
                    <a:srgbClr val="FFFFFF"/>
                  </a:solidFill>
                </a14:hiddenFill>
              </a:ext>
            </a:extLst>
          </p:spPr>
        </p:pic>
        <p:pic>
          <p:nvPicPr>
            <p:cNvPr id="9221" name="Picture 5" descr="E:\backup\matt\slides\ieee_hag\home_where_off.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71" y="2214"/>
              <a:ext cx="1650" cy="786"/>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E:\backup\matt\slides\ieee_hag\home_who_off.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36" y="1104"/>
              <a:ext cx="1326" cy="744"/>
            </a:xfrm>
            <a:prstGeom prst="rect">
              <a:avLst/>
            </a:prstGeom>
            <a:noFill/>
            <a:extLst>
              <a:ext uri="{909E8E84-426E-40DD-AFC4-6F175D3DCCD1}">
                <a14:hiddenFill xmlns:a14="http://schemas.microsoft.com/office/drawing/2010/main">
                  <a:solidFill>
                    <a:srgbClr val="FFFFFF"/>
                  </a:solidFill>
                </a14:hiddenFill>
              </a:ext>
            </a:extLst>
          </p:spPr>
        </p:pic>
        <p:pic>
          <p:nvPicPr>
            <p:cNvPr id="9223" name="Picture 7" descr="E:\backup\matt\slides\ieee_hag\home_why_off.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68" y="1104"/>
              <a:ext cx="1650" cy="1104"/>
            </a:xfrm>
            <a:prstGeom prst="rect">
              <a:avLst/>
            </a:prstGeom>
            <a:noFill/>
            <a:extLst>
              <a:ext uri="{909E8E84-426E-40DD-AFC4-6F175D3DCCD1}">
                <a14:hiddenFill xmlns:a14="http://schemas.microsoft.com/office/drawing/2010/main">
                  <a:solidFill>
                    <a:srgbClr val="FFFFFF"/>
                  </a:solidFill>
                </a14:hiddenFill>
              </a:ext>
            </a:extLst>
          </p:spPr>
        </p:pic>
      </p:grpSp>
      <p:sp>
        <p:nvSpPr>
          <p:cNvPr id="9224" name="Text Box 8"/>
          <p:cNvSpPr txBox="1">
            <a:spLocks noChangeArrowheads="1"/>
          </p:cNvSpPr>
          <p:nvPr/>
        </p:nvSpPr>
        <p:spPr bwMode="auto">
          <a:xfrm>
            <a:off x="1522102" y="5687927"/>
            <a:ext cx="6098208" cy="10156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en-US" sz="2000" dirty="0">
                <a:solidFill>
                  <a:schemeClr val="tx1"/>
                </a:solidFill>
                <a:latin typeface="Corbel" panose="020B0503020204020204" pitchFamily="34" charset="0"/>
              </a:rPr>
              <a:t>In 1948, </a:t>
            </a:r>
            <a:r>
              <a:rPr lang="en-US" altLang="en-US" sz="2000" b="1" dirty="0">
                <a:solidFill>
                  <a:srgbClr val="800000"/>
                </a:solidFill>
                <a:latin typeface="Corbel" panose="020B0503020204020204" pitchFamily="34" charset="0"/>
              </a:rPr>
              <a:t>Bell Labs scientist Claude Shannon</a:t>
            </a:r>
            <a:r>
              <a:rPr lang="en-US" altLang="en-US" sz="2000" dirty="0">
                <a:solidFill>
                  <a:schemeClr val="tx1"/>
                </a:solidFill>
                <a:latin typeface="Corbel" panose="020B0503020204020204" pitchFamily="34" charset="0"/>
              </a:rPr>
              <a:t> developed </a:t>
            </a:r>
          </a:p>
          <a:p>
            <a:pPr algn="ctr" eaLnBrk="0" hangingPunct="0"/>
            <a:r>
              <a:rPr lang="en-US" altLang="en-US" sz="2000" b="1" dirty="0">
                <a:solidFill>
                  <a:schemeClr val="tx1"/>
                </a:solidFill>
                <a:latin typeface="Corbel" panose="020B0503020204020204" pitchFamily="34" charset="0"/>
                <a:hlinkClick r:id="rId7"/>
              </a:rPr>
              <a:t>Information Theory</a:t>
            </a:r>
            <a:r>
              <a:rPr lang="en-US" altLang="en-US" sz="2000" dirty="0">
                <a:solidFill>
                  <a:schemeClr val="tx1"/>
                </a:solidFill>
                <a:latin typeface="Corbel" panose="020B0503020204020204" pitchFamily="34" charset="0"/>
              </a:rPr>
              <a:t>, and the world of communications </a:t>
            </a:r>
          </a:p>
          <a:p>
            <a:pPr algn="ctr" eaLnBrk="0" hangingPunct="0"/>
            <a:r>
              <a:rPr lang="en-US" altLang="en-US" sz="2000" dirty="0">
                <a:solidFill>
                  <a:schemeClr val="tx1"/>
                </a:solidFill>
                <a:latin typeface="Corbel" panose="020B0503020204020204" pitchFamily="34" charset="0"/>
              </a:rPr>
              <a:t>technology has never been the same. </a:t>
            </a:r>
          </a:p>
        </p:txBody>
      </p:sp>
    </p:spTree>
    <p:extLst>
      <p:ext uri="{BB962C8B-B14F-4D97-AF65-F5344CB8AC3E}">
        <p14:creationId xmlns:p14="http://schemas.microsoft.com/office/powerpoint/2010/main" val="10305676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gency FB" panose="020B0503020202020204" pitchFamily="34" charset="0"/>
              </a:rPr>
              <a:t>Information Theory</a:t>
            </a:r>
          </a:p>
        </p:txBody>
      </p:sp>
      <p:sp>
        <p:nvSpPr>
          <p:cNvPr id="3" name="Content Placeholder 2"/>
          <p:cNvSpPr>
            <a:spLocks noGrp="1"/>
          </p:cNvSpPr>
          <p:nvPr>
            <p:ph idx="1"/>
          </p:nvPr>
        </p:nvSpPr>
        <p:spPr/>
        <p:txBody>
          <a:bodyPr/>
          <a:lstStyle/>
          <a:p>
            <a:r>
              <a:rPr lang="en-US" dirty="0">
                <a:latin typeface="Corbel" panose="020B0503020204020204" pitchFamily="34" charset="0"/>
              </a:rPr>
              <a:t>Two issues:</a:t>
            </a:r>
          </a:p>
          <a:p>
            <a:pPr marL="457200" indent="-457200">
              <a:buFont typeface="+mj-lt"/>
              <a:buAutoNum type="arabicPeriod"/>
            </a:pPr>
            <a:r>
              <a:rPr lang="en-US" dirty="0">
                <a:latin typeface="Corbel" panose="020B0503020204020204" pitchFamily="34" charset="0"/>
              </a:rPr>
              <a:t>How do we represent analog data in a digital system?</a:t>
            </a:r>
          </a:p>
          <a:p>
            <a:pPr marL="274320" lvl="1" indent="0">
              <a:buNone/>
            </a:pPr>
            <a:r>
              <a:rPr lang="en-US" dirty="0">
                <a:latin typeface="Corbel" panose="020B0503020204020204" pitchFamily="34" charset="0"/>
              </a:rPr>
              <a:t>	Modeling &amp; Sampling techniques</a:t>
            </a:r>
          </a:p>
          <a:p>
            <a:pPr marL="274320" lvl="1" indent="0">
              <a:buNone/>
            </a:pPr>
            <a:r>
              <a:rPr lang="en-US" dirty="0">
                <a:latin typeface="Corbel" panose="020B0503020204020204" pitchFamily="34" charset="0"/>
              </a:rPr>
              <a:t>	Compression issues</a:t>
            </a:r>
          </a:p>
          <a:p>
            <a:pPr marL="274320" lvl="1" indent="0">
              <a:buNone/>
            </a:pPr>
            <a:endParaRPr lang="en-US" dirty="0">
              <a:latin typeface="Corbel" panose="020B0503020204020204" pitchFamily="34" charset="0"/>
            </a:endParaRPr>
          </a:p>
          <a:p>
            <a:pPr marL="457200" indent="-457200">
              <a:buFont typeface="+mj-lt"/>
              <a:buAutoNum type="arabicPeriod"/>
            </a:pPr>
            <a:r>
              <a:rPr lang="en-US" dirty="0">
                <a:latin typeface="Corbel" panose="020B0503020204020204" pitchFamily="34" charset="0"/>
              </a:rPr>
              <a:t>How do we reliably transmit digital data over an analog channel?</a:t>
            </a:r>
          </a:p>
          <a:p>
            <a:pPr marL="0" indent="0">
              <a:buNone/>
            </a:pPr>
            <a:r>
              <a:rPr lang="en-US" sz="2000" dirty="0">
                <a:latin typeface="Corbel" panose="020B0503020204020204" pitchFamily="34" charset="0"/>
              </a:rPr>
              <a:t>	Error recovery</a:t>
            </a:r>
          </a:p>
          <a:p>
            <a:pPr marL="0" indent="0">
              <a:buNone/>
            </a:pPr>
            <a:r>
              <a:rPr lang="en-US" sz="2000" dirty="0">
                <a:latin typeface="Corbel" panose="020B0503020204020204" pitchFamily="34" charset="0"/>
              </a:rPr>
              <a:t>	Bandwidth issues</a:t>
            </a:r>
          </a:p>
        </p:txBody>
      </p:sp>
    </p:spTree>
    <p:extLst>
      <p:ext uri="{BB962C8B-B14F-4D97-AF65-F5344CB8AC3E}">
        <p14:creationId xmlns:p14="http://schemas.microsoft.com/office/powerpoint/2010/main" val="1913889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gency FB" panose="020B0503020202020204" pitchFamily="34" charset="0"/>
              </a:rPr>
              <a:t>Example of </a:t>
            </a:r>
            <a:r>
              <a:rPr lang="en-US" dirty="0" err="1">
                <a:latin typeface="Agency FB" panose="020B0503020202020204" pitchFamily="34" charset="0"/>
              </a:rPr>
              <a:t>Lossy</a:t>
            </a:r>
            <a:r>
              <a:rPr lang="en-US" dirty="0">
                <a:latin typeface="Agency FB" panose="020B0503020202020204" pitchFamily="34" charset="0"/>
              </a:rPr>
              <a:t> Compression</a:t>
            </a:r>
          </a:p>
        </p:txBody>
      </p:sp>
      <p:pic>
        <p:nvPicPr>
          <p:cNvPr id="2050" name="Picture 2" descr="http://desource.uvu.edu/dgm/2740/IN/steinja/lessons/05/images/will_jpg-gif.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2221" y="1765017"/>
            <a:ext cx="8669867" cy="45950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959904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Clarity.thmx</Template>
  <TotalTime>6808</TotalTime>
  <Words>333</Words>
  <Application>Microsoft Office PowerPoint</Application>
  <PresentationFormat>On-screen Show (4:3)</PresentationFormat>
  <Paragraphs>70</Paragraphs>
  <Slides>10</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Calibri</vt:lpstr>
      <vt:lpstr>Agency FB</vt:lpstr>
      <vt:lpstr>Corbel</vt:lpstr>
      <vt:lpstr>Arial</vt:lpstr>
      <vt:lpstr>Aparajita</vt:lpstr>
      <vt:lpstr>Clarity</vt:lpstr>
      <vt:lpstr>Information &amp; Communication</vt:lpstr>
      <vt:lpstr>Languages</vt:lpstr>
      <vt:lpstr>Languages</vt:lpstr>
      <vt:lpstr>Languages</vt:lpstr>
      <vt:lpstr>Binary</vt:lpstr>
      <vt:lpstr>PowerPoint Presentation</vt:lpstr>
      <vt:lpstr>PowerPoint Presentation</vt:lpstr>
      <vt:lpstr>Information Theory</vt:lpstr>
      <vt:lpstr>Example of Lossy Compression</vt:lpstr>
      <vt:lpstr>Entropy</vt:lpstr>
    </vt:vector>
  </TitlesOfParts>
  <Company>Otterbein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Machine Intelligence</dc:title>
  <dc:creator>David Stucki</dc:creator>
  <cp:lastModifiedBy>Stucki, David</cp:lastModifiedBy>
  <cp:revision>109</cp:revision>
  <dcterms:created xsi:type="dcterms:W3CDTF">2013-10-29T15:52:47Z</dcterms:created>
  <dcterms:modified xsi:type="dcterms:W3CDTF">2017-04-07T16:08:00Z</dcterms:modified>
</cp:coreProperties>
</file>