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Aparajita" panose="020B0604020202020204" pitchFamily="34" charset="0"/>
      <p:regular r:id="rId6"/>
      <p:bold r:id="rId7"/>
      <p:italic r:id="rId8"/>
      <p:boldItalic r:id="rId9"/>
    </p:embeddedFont>
    <p:embeddedFont>
      <p:font typeface="Agency FB" panose="020B0503020202020204" pitchFamily="34" charset="0"/>
      <p:regular r:id="rId10"/>
      <p:bold r:id="rId11"/>
    </p:embeddedFont>
    <p:embeddedFont>
      <p:font typeface="Corbel" panose="020B0503020204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February 16,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February 16,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2zfqw8nhUw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vezy9pRxeO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-compare.de/2001/2001_04_dvd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2823"/>
            <a:ext cx="7848600" cy="1081550"/>
          </a:xfrm>
        </p:spPr>
        <p:txBody>
          <a:bodyPr/>
          <a:lstStyle/>
          <a:p>
            <a:r>
              <a:rPr lang="en-US" sz="6000" cap="none" dirty="0" smtClean="0">
                <a:cs typeface="Aparajita" panose="020B0604020202020204" pitchFamily="34" charset="0"/>
              </a:rPr>
              <a:t>Hollywood – Part I</a:t>
            </a:r>
            <a:endParaRPr lang="en-US" sz="6000" cap="none" dirty="0">
              <a:cs typeface="Aparajita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7" y="5448821"/>
            <a:ext cx="2696227" cy="1362205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INST 4200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David J Stucki</a:t>
            </a:r>
          </a:p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Corbel"/>
                <a:cs typeface="Corbel"/>
              </a:rPr>
              <a:t>Spring 2015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435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637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  <a:cs typeface="Aparajita" panose="020B0604020202020204" pitchFamily="34" charset="0"/>
              </a:rPr>
              <a:t>Metropolis: Its Influence</a:t>
            </a:r>
            <a:endParaRPr lang="en-US" sz="3600" dirty="0">
              <a:latin typeface="Agency FB" panose="020B0503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659" y="2175163"/>
            <a:ext cx="5674659" cy="437594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Corbel"/>
                <a:cs typeface="Corbel"/>
              </a:rPr>
              <a:t>Stanley </a:t>
            </a:r>
            <a:r>
              <a:rPr lang="en-US" dirty="0">
                <a:latin typeface="Corbel"/>
                <a:cs typeface="Corbel"/>
              </a:rPr>
              <a:t>Kubrick, Steven Spielberg, George Lucas, Ridley Scott, James </a:t>
            </a:r>
            <a:r>
              <a:rPr lang="en-US" dirty="0" smtClean="0">
                <a:latin typeface="Corbel"/>
                <a:cs typeface="Corbel"/>
              </a:rPr>
              <a:t>Cameron, Tim Burton, Chris Nolan, many more…</a:t>
            </a:r>
          </a:p>
          <a:p>
            <a:r>
              <a:rPr lang="en-US" dirty="0" smtClean="0">
                <a:latin typeface="Corbel"/>
                <a:cs typeface="Corbel"/>
              </a:rPr>
              <a:t>Blade Runner, Batman, The Matrix, Dark City, The Fifth Element</a:t>
            </a:r>
            <a:r>
              <a:rPr lang="en-US" dirty="0">
                <a:latin typeface="Corbel"/>
                <a:cs typeface="Corbel"/>
              </a:rPr>
              <a:t>, Dr. Strangelove, Joe </a:t>
            </a:r>
            <a:r>
              <a:rPr lang="en-US" dirty="0" smtClean="0">
                <a:latin typeface="Corbel"/>
                <a:cs typeface="Corbel"/>
              </a:rPr>
              <a:t>Versus the Volcano, </a:t>
            </a:r>
            <a:r>
              <a:rPr lang="en-US" dirty="0" smtClean="0">
                <a:latin typeface="Corbel"/>
                <a:cs typeface="Corbel"/>
              </a:rPr>
              <a:t>Close </a:t>
            </a:r>
            <a:r>
              <a:rPr lang="en-US" dirty="0">
                <a:latin typeface="Corbel"/>
                <a:cs typeface="Corbel"/>
              </a:rPr>
              <a:t>Encounters, </a:t>
            </a:r>
            <a:r>
              <a:rPr lang="en-US" dirty="0" smtClean="0">
                <a:latin typeface="Corbel"/>
                <a:cs typeface="Corbel"/>
              </a:rPr>
              <a:t>Bride of Frankenstein, Brazil, C3P0, </a:t>
            </a:r>
            <a:r>
              <a:rPr lang="en-US" dirty="0" err="1" smtClean="0">
                <a:latin typeface="Corbel"/>
                <a:cs typeface="Corbel"/>
              </a:rPr>
              <a:t>Cybermen</a:t>
            </a:r>
            <a:r>
              <a:rPr lang="en-US" dirty="0" smtClean="0">
                <a:latin typeface="Corbel"/>
                <a:cs typeface="Corbel"/>
              </a:rPr>
              <a:t>, etc., etc., …</a:t>
            </a:r>
          </a:p>
          <a:p>
            <a:r>
              <a:rPr lang="en-US" dirty="0" smtClean="0">
                <a:latin typeface="Corbel"/>
                <a:cs typeface="Corbel"/>
              </a:rPr>
              <a:t>Queen, Madonna, Beyoncé, Lady Gaga</a:t>
            </a:r>
          </a:p>
          <a:p>
            <a:endParaRPr lang="en-US" dirty="0" smtClean="0">
              <a:latin typeface="Corbel"/>
              <a:cs typeface="Corbel"/>
            </a:endParaRPr>
          </a:p>
          <a:p>
            <a:r>
              <a:rPr lang="en-US" dirty="0" smtClean="0">
                <a:latin typeface="Corbel"/>
                <a:cs typeface="Corbel"/>
                <a:hlinkClick r:id="rId2"/>
              </a:rPr>
              <a:t>Apple</a:t>
            </a:r>
            <a:r>
              <a:rPr lang="en-US" dirty="0" smtClean="0">
                <a:latin typeface="Corbel"/>
                <a:cs typeface="Corbel"/>
              </a:rPr>
              <a:t> (1984)</a:t>
            </a:r>
            <a:endParaRPr lang="en-US" dirty="0">
              <a:latin typeface="Corbel"/>
              <a:cs typeface="Corbel"/>
            </a:endParaRPr>
          </a:p>
        </p:txBody>
      </p:sp>
      <p:pic>
        <p:nvPicPr>
          <p:cNvPr id="2050" name="Picture 2" descr="http://fc08.deviantart.net/fs70/f/2013/146/7/0/metropolis___poster_vector_classic_by_elclon-d66qa9j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777" y="367552"/>
            <a:ext cx="3245224" cy="649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9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tmdb.org/t/p/original/g1saNnU6TLbOjhz2pwib7w8YPb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98" y="533400"/>
            <a:ext cx="460290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gency FB" panose="020B0503020202020204" pitchFamily="34" charset="0"/>
                <a:cs typeface="Aparajita" panose="020B0604020202020204" pitchFamily="34" charset="0"/>
              </a:rPr>
              <a:t>Forbidden Planet: </a:t>
            </a:r>
            <a:r>
              <a:rPr lang="en-US" sz="3600" dirty="0">
                <a:latin typeface="Agency FB" panose="020B0503020202020204" pitchFamily="34" charset="0"/>
                <a:cs typeface="Aparajita" panose="020B0604020202020204" pitchFamily="34" charset="0"/>
              </a:rPr>
              <a:t>Its Influence</a:t>
            </a:r>
            <a:endParaRPr lang="en-US" sz="3600" dirty="0">
              <a:latin typeface="Agency FB" panose="020B0503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4083898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Corbel"/>
                <a:cs typeface="Corbel"/>
              </a:rPr>
              <a:t>Star Trek</a:t>
            </a:r>
          </a:p>
          <a:p>
            <a:r>
              <a:rPr lang="en-US" dirty="0" smtClean="0">
                <a:latin typeface="Corbel"/>
                <a:cs typeface="Corbel"/>
              </a:rPr>
              <a:t>Lost in Space</a:t>
            </a:r>
          </a:p>
          <a:p>
            <a:r>
              <a:rPr lang="en-US" dirty="0" smtClean="0">
                <a:latin typeface="Corbel"/>
                <a:cs typeface="Corbel"/>
              </a:rPr>
              <a:t>Dr. Who</a:t>
            </a:r>
          </a:p>
          <a:p>
            <a:r>
              <a:rPr lang="en-US" dirty="0" smtClean="0">
                <a:latin typeface="Corbel"/>
                <a:cs typeface="Corbel"/>
              </a:rPr>
              <a:t>Star Wars</a:t>
            </a:r>
          </a:p>
          <a:p>
            <a:r>
              <a:rPr lang="en-US" dirty="0" smtClean="0">
                <a:latin typeface="Corbel"/>
                <a:cs typeface="Corbel"/>
              </a:rPr>
              <a:t>Babylon 5</a:t>
            </a:r>
          </a:p>
          <a:p>
            <a:r>
              <a:rPr lang="en-US" dirty="0" smtClean="0">
                <a:latin typeface="Corbel"/>
                <a:cs typeface="Corbel"/>
              </a:rPr>
              <a:t>The Outer Limits</a:t>
            </a:r>
          </a:p>
          <a:p>
            <a:r>
              <a:rPr lang="en-US" dirty="0" smtClean="0">
                <a:latin typeface="Corbel"/>
                <a:cs typeface="Corbel"/>
              </a:rPr>
              <a:t>The </a:t>
            </a:r>
            <a:r>
              <a:rPr lang="en-US" dirty="0" err="1" smtClean="0">
                <a:latin typeface="Corbel"/>
                <a:cs typeface="Corbel"/>
              </a:rPr>
              <a:t>Jetsons</a:t>
            </a:r>
            <a:endParaRPr lang="en-US" dirty="0" smtClean="0">
              <a:latin typeface="Corbel"/>
              <a:cs typeface="Corbel"/>
            </a:endParaRPr>
          </a:p>
          <a:p>
            <a:pPr marL="0" indent="0">
              <a:buNone/>
            </a:pPr>
            <a:endParaRPr lang="en-US" dirty="0" smtClean="0">
              <a:latin typeface="Corbel"/>
              <a:cs typeface="Corbel"/>
            </a:endParaRPr>
          </a:p>
          <a:p>
            <a:endParaRPr lang="en-US" dirty="0" smtClean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3952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gency FB" panose="020B0503020202020204" pitchFamily="34" charset="0"/>
                <a:cs typeface="Aparajita" panose="020B0604020202020204" pitchFamily="34" charset="0"/>
              </a:rPr>
              <a:t>2001: </a:t>
            </a:r>
            <a:r>
              <a:rPr lang="en-US" dirty="0">
                <a:latin typeface="Agency FB" panose="020B0503020202020204" pitchFamily="34" charset="0"/>
                <a:cs typeface="Aparajita" panose="020B0604020202020204" pitchFamily="34" charset="0"/>
              </a:rPr>
              <a:t>Its Influence</a:t>
            </a:r>
            <a:endParaRPr lang="en-US" dirty="0">
              <a:latin typeface="Agency FB" panose="020B0503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600200"/>
            <a:ext cx="4387395" cy="4876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orbel"/>
                <a:cs typeface="Corbel"/>
              </a:rPr>
              <a:t>Star Trek</a:t>
            </a:r>
          </a:p>
          <a:p>
            <a:r>
              <a:rPr lang="en-US" sz="2000" dirty="0" smtClean="0">
                <a:latin typeface="Corbel"/>
                <a:cs typeface="Corbel"/>
              </a:rPr>
              <a:t>Star Wars</a:t>
            </a:r>
          </a:p>
          <a:p>
            <a:r>
              <a:rPr lang="en-US" sz="2000" dirty="0" smtClean="0">
                <a:latin typeface="Corbel"/>
                <a:cs typeface="Corbel"/>
              </a:rPr>
              <a:t>Alien</a:t>
            </a:r>
            <a:endParaRPr lang="en-US" sz="2000" dirty="0" smtClean="0">
              <a:latin typeface="Corbel"/>
              <a:cs typeface="Corbel"/>
            </a:endParaRPr>
          </a:p>
          <a:p>
            <a:r>
              <a:rPr lang="en-US" sz="2000" dirty="0" smtClean="0">
                <a:latin typeface="Corbel"/>
                <a:cs typeface="Corbel"/>
              </a:rPr>
              <a:t>Essentially every space film since 1968</a:t>
            </a:r>
          </a:p>
          <a:p>
            <a:r>
              <a:rPr lang="en-US" sz="2000" dirty="0" smtClean="0">
                <a:latin typeface="Corbel"/>
                <a:cs typeface="Corbel"/>
              </a:rPr>
              <a:t>Ridley Scott, George Lucas, Steven Spielberg, Jame</a:t>
            </a:r>
            <a:r>
              <a:rPr lang="en-US" sz="2000" dirty="0" smtClean="0">
                <a:latin typeface="Corbel"/>
                <a:cs typeface="Corbel"/>
              </a:rPr>
              <a:t>s Cameron</a:t>
            </a:r>
          </a:p>
          <a:p>
            <a:endParaRPr lang="en-US" sz="2000" dirty="0" smtClean="0">
              <a:latin typeface="Corbel"/>
              <a:cs typeface="Corbel"/>
            </a:endParaRPr>
          </a:p>
          <a:p>
            <a:r>
              <a:rPr lang="en-US" sz="2000" dirty="0" smtClean="0">
                <a:latin typeface="Corbel"/>
                <a:cs typeface="Corbel"/>
                <a:hlinkClick r:id="rId2"/>
              </a:rPr>
              <a:t>Apple</a:t>
            </a:r>
            <a:r>
              <a:rPr lang="en-US" sz="2000" dirty="0" smtClean="0">
                <a:latin typeface="Corbel"/>
                <a:cs typeface="Corbel"/>
              </a:rPr>
              <a:t> (Y2K)</a:t>
            </a:r>
          </a:p>
          <a:p>
            <a:endParaRPr lang="en-US" sz="2000" dirty="0">
              <a:latin typeface="Corbel"/>
              <a:cs typeface="Corbel"/>
            </a:endParaRPr>
          </a:p>
        </p:txBody>
      </p:sp>
      <p:pic>
        <p:nvPicPr>
          <p:cNvPr id="4098" name="Picture 2" descr="http://www.thewrap.com/sites/default/files/2001_a_space_odyss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23" y="533401"/>
            <a:ext cx="443387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2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4806</TotalTime>
  <Words>145</Words>
  <Application>Microsoft Office PowerPoint</Application>
  <PresentationFormat>On-screen Show (4:3)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Aparajita</vt:lpstr>
      <vt:lpstr>Agency FB</vt:lpstr>
      <vt:lpstr>Corbel</vt:lpstr>
      <vt:lpstr>Arial</vt:lpstr>
      <vt:lpstr>Clarity</vt:lpstr>
      <vt:lpstr>Hollywood – Part I</vt:lpstr>
      <vt:lpstr>Metropolis: Its Influence</vt:lpstr>
      <vt:lpstr>Forbidden Planet: Its Influence</vt:lpstr>
      <vt:lpstr>2001: Its Influence</vt:lpstr>
    </vt:vector>
  </TitlesOfParts>
  <Company>Otterbein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Intelligence</dc:title>
  <dc:creator>David Stucki</dc:creator>
  <cp:lastModifiedBy>dstucki</cp:lastModifiedBy>
  <cp:revision>59</cp:revision>
  <dcterms:created xsi:type="dcterms:W3CDTF">2013-10-29T15:52:47Z</dcterms:created>
  <dcterms:modified xsi:type="dcterms:W3CDTF">2015-02-16T07:15:28Z</dcterms:modified>
</cp:coreProperties>
</file>