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26"/>
  </p:notesMasterIdLst>
  <p:sldIdLst>
    <p:sldId id="256" r:id="rId2"/>
    <p:sldId id="270" r:id="rId3"/>
    <p:sldId id="271" r:id="rId4"/>
    <p:sldId id="272" r:id="rId5"/>
    <p:sldId id="273" r:id="rId6"/>
    <p:sldId id="275" r:id="rId7"/>
    <p:sldId id="262" r:id="rId8"/>
    <p:sldId id="264" r:id="rId9"/>
    <p:sldId id="263" r:id="rId10"/>
    <p:sldId id="258" r:id="rId11"/>
    <p:sldId id="276" r:id="rId12"/>
    <p:sldId id="266" r:id="rId13"/>
    <p:sldId id="267" r:id="rId14"/>
    <p:sldId id="268" r:id="rId15"/>
    <p:sldId id="269" r:id="rId16"/>
    <p:sldId id="261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4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Agency FB" panose="020B0503020202020204" pitchFamily="34" charset="0"/>
      <p:regular r:id="rId32"/>
      <p:bold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Aparajita" panose="020B0604020202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30" autoAdjust="0"/>
  </p:normalViewPr>
  <p:slideViewPr>
    <p:cSldViewPr snapToGrid="0" snapToObjects="1">
      <p:cViewPr varScale="1">
        <p:scale>
          <a:sx n="70" d="100"/>
          <a:sy n="70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For instance, doctors with an average of 14 years of professional experience were asked to imagine using the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Haemoccult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test to screen for colorectal cancer. </a:t>
            </a:r>
            <a:r>
              <a:rPr lang="en-GB" dirty="0"/>
              <a:t>The prevalence of cancer was 0.3%, the sensitivity of the test was 50%, and the false positive rate was 3%. The doctors were asked: what is the probability that someone who tests positive actually has colorectal cancer? The correct answer is about 5%. </a:t>
            </a:r>
          </a:p>
          <a:p>
            <a:r>
              <a:rPr lang="en-GB" dirty="0"/>
              <a:t>However, the doctors’ answers ranged from 1% to 99%, with about half of them estimating the probability as 50% (the sensitivity) or 47% (sensitivity minus false positive rate). If patients knew about this degree of variability and statistical innumeracy they would be justly alarmed.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8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For instance, doctors with an average of 14 years of professional experience were asked to imagine using the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Haemoccult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test to screen for colorectal cancer. </a:t>
            </a:r>
            <a:r>
              <a:rPr lang="en-GB" dirty="0"/>
              <a:t>The prevalence of cancer was 0.3%, the sensitivity of the test was 50%, and the false positive rate was 3%. The doctors were asked: what is the probability that someone who tests positive actually has colorectal cancer? The correct answer is about 5%. </a:t>
            </a:r>
          </a:p>
          <a:p>
            <a:r>
              <a:rPr lang="en-GB" dirty="0"/>
              <a:t>However, the doctors’ answers ranged from 1% to 99%, with about half of them estimating the probability as 50% (the sensitivity) or 47% (sensitivity minus false positive rate). If patients knew about this degree of variability and statistical innumeracy they would be justly alarmed.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2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67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67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Bayesian  networks  are  directed  acyclic  graphs  whose  nodes represent  variables,  the arrows represent the cause-consequence</a:t>
            </a:r>
            <a:r>
              <a:rPr lang="en-GB" baseline="0" dirty="0"/>
              <a:t> relationship and e</a:t>
            </a:r>
            <a:r>
              <a:rPr lang="en-GB" dirty="0"/>
              <a:t>ncode  conditional independencies  between  the  variables.  Nodes  represent variables   they  may  be  observable  quantities,  latent  variables, unknown  parameters  or  hypotheses.  Each  node  is  associated  with  a probability  function  that  takes  as input  a  particular  set  of  values  for the  node's  parent  variables  and  gives  the  probability  of  the  variable represented by  the 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13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Bayesian  networks  are  directed  acyclic  graphs  whose  nodes represent  variables,  the arrows represent the cause-consequence</a:t>
            </a:r>
            <a:r>
              <a:rPr lang="en-GB" baseline="0" dirty="0"/>
              <a:t> relationship and e</a:t>
            </a:r>
            <a:r>
              <a:rPr lang="en-GB" dirty="0"/>
              <a:t>ncode  conditional independencies  between  the  variables.  Nodes  represent variables   they  may  be  observable  quantities,  latent  variables, unknown  parameters  or  hypotheses.  Each  node  is  associated  with  a probability  function  that  takes  as input  a  particular  set  of  values  for the  node's  parent  variables  and  gives  the  probability  of  the  variable represented by  the 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0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April 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April 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Sensitivity_and_specifici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.snu.ac.kr/NRL/HBN/HBN_sf1_5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1" y="702748"/>
            <a:ext cx="7197050" cy="63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900"/>
            <a:ext cx="7848600" cy="1081550"/>
          </a:xfrm>
        </p:spPr>
        <p:txBody>
          <a:bodyPr/>
          <a:lstStyle/>
          <a:p>
            <a:r>
              <a:rPr lang="en-US" sz="6000" cap="none" dirty="0">
                <a:cs typeface="Aparajita" panose="020B0604020202020204" pitchFamily="34" charset="0"/>
              </a:rPr>
              <a:t>Digital Statisticians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79" y="5560636"/>
            <a:ext cx="2080681" cy="12889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Let’s do the math…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en-US" sz="44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Corbel" panose="020B0503020204020204" pitchFamily="34" charset="0"/>
              </a:rPr>
              <a:t>What is the probability that someone who tests positive actually has disease X?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309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162121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EF889-7431-46CD-A814-B2CFEFEE881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Conditional Probability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</a:rPr>
              <a:t>P(</a:t>
            </a:r>
            <a:r>
              <a:rPr lang="en-US" altLang="en-US" sz="2400" i="1" dirty="0">
                <a:latin typeface="Corbel" panose="020B0503020204020204" pitchFamily="34" charset="0"/>
              </a:rPr>
              <a:t>A </a:t>
            </a:r>
            <a:r>
              <a:rPr lang="en-US" altLang="en-US" sz="2400" dirty="0">
                <a:latin typeface="Corbel" panose="020B0503020204020204" pitchFamily="34" charset="0"/>
              </a:rPr>
              <a:t>| </a:t>
            </a:r>
            <a:r>
              <a:rPr lang="en-US" altLang="en-US" sz="2400" i="1" dirty="0">
                <a:latin typeface="Corbel" panose="020B0503020204020204" pitchFamily="34" charset="0"/>
              </a:rPr>
              <a:t>B</a:t>
            </a:r>
            <a:r>
              <a:rPr lang="en-US" altLang="en-US" sz="2400" dirty="0">
                <a:latin typeface="Corbel" panose="020B0503020204020204" pitchFamily="34" charset="0"/>
              </a:rPr>
              <a:t>) = Out of all the outcomes in which </a:t>
            </a:r>
            <a:r>
              <a:rPr lang="en-US" altLang="en-US" sz="2400" i="1" dirty="0">
                <a:latin typeface="Corbel" panose="020B0503020204020204" pitchFamily="34" charset="0"/>
              </a:rPr>
              <a:t>B</a:t>
            </a:r>
            <a:r>
              <a:rPr lang="en-US" altLang="en-US" sz="2400" dirty="0">
                <a:latin typeface="Corbel" panose="020B0503020204020204" pitchFamily="34" charset="0"/>
              </a:rPr>
              <a:t> is true, how many also have </a:t>
            </a:r>
            <a:r>
              <a:rPr lang="en-US" altLang="en-US" sz="2400" i="1" dirty="0">
                <a:latin typeface="Corbel" panose="020B0503020204020204" pitchFamily="34" charset="0"/>
              </a:rPr>
              <a:t>A</a:t>
            </a:r>
            <a:r>
              <a:rPr lang="en-US" altLang="en-US" sz="2400" dirty="0">
                <a:latin typeface="Corbel" panose="020B0503020204020204" pitchFamily="34" charset="0"/>
              </a:rPr>
              <a:t> equal to true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</a:rPr>
              <a:t>Read this as: “Probability of </a:t>
            </a:r>
            <a:r>
              <a:rPr lang="en-US" altLang="en-US" sz="2400" i="1" dirty="0">
                <a:latin typeface="Corbel" panose="020B0503020204020204" pitchFamily="34" charset="0"/>
              </a:rPr>
              <a:t>A</a:t>
            </a:r>
            <a:r>
              <a:rPr lang="en-US" altLang="en-US" sz="2400" dirty="0">
                <a:latin typeface="Corbel" panose="020B0503020204020204" pitchFamily="34" charset="0"/>
              </a:rPr>
              <a:t> conditioned on </a:t>
            </a:r>
            <a:r>
              <a:rPr lang="en-US" altLang="en-US" sz="2400" i="1" dirty="0">
                <a:latin typeface="Corbel" panose="020B0503020204020204" pitchFamily="34" charset="0"/>
              </a:rPr>
              <a:t>B</a:t>
            </a:r>
            <a:r>
              <a:rPr lang="en-US" altLang="en-US" sz="2400" dirty="0">
                <a:latin typeface="Corbel" panose="020B0503020204020204" pitchFamily="34" charset="0"/>
              </a:rPr>
              <a:t>” or “Probability of </a:t>
            </a:r>
            <a:r>
              <a:rPr lang="en-US" altLang="en-US" sz="2400" i="1" dirty="0">
                <a:latin typeface="Corbel" panose="020B0503020204020204" pitchFamily="34" charset="0"/>
              </a:rPr>
              <a:t>A</a:t>
            </a:r>
            <a:r>
              <a:rPr lang="en-US" altLang="en-US" sz="2400" dirty="0">
                <a:latin typeface="Corbel" panose="020B0503020204020204" pitchFamily="34" charset="0"/>
              </a:rPr>
              <a:t> given </a:t>
            </a:r>
            <a:r>
              <a:rPr lang="en-US" altLang="en-US" sz="2400" i="1" dirty="0">
                <a:latin typeface="Corbel" panose="020B0503020204020204" pitchFamily="34" charset="0"/>
              </a:rPr>
              <a:t>B</a:t>
            </a:r>
            <a:r>
              <a:rPr lang="en-US" altLang="en-US" sz="2400" dirty="0">
                <a:latin typeface="Corbel" panose="020B0503020204020204" pitchFamily="34" charset="0"/>
              </a:rPr>
              <a:t>”</a:t>
            </a:r>
          </a:p>
        </p:txBody>
      </p:sp>
      <p:sp>
        <p:nvSpPr>
          <p:cNvPr id="849936" name="Text Box 16"/>
          <p:cNvSpPr txBox="1">
            <a:spLocks noChangeArrowheads="1"/>
          </p:cNvSpPr>
          <p:nvPr/>
        </p:nvSpPr>
        <p:spPr bwMode="auto">
          <a:xfrm>
            <a:off x="1371600" y="3581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0000FF"/>
                </a:solidFill>
              </a:rPr>
              <a:t>P(F)</a:t>
            </a:r>
          </a:p>
        </p:txBody>
      </p:sp>
      <p:sp>
        <p:nvSpPr>
          <p:cNvPr id="849937" name="Text Box 17"/>
          <p:cNvSpPr txBox="1">
            <a:spLocks noChangeArrowheads="1"/>
          </p:cNvSpPr>
          <p:nvPr/>
        </p:nvSpPr>
        <p:spPr bwMode="auto">
          <a:xfrm>
            <a:off x="2362200" y="52451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FF0000"/>
                </a:solidFill>
              </a:rPr>
              <a:t>P(H)</a:t>
            </a:r>
          </a:p>
        </p:txBody>
      </p:sp>
      <p:sp>
        <p:nvSpPr>
          <p:cNvPr id="849938" name="Rectangle 18"/>
          <p:cNvSpPr>
            <a:spLocks noChangeArrowheads="1"/>
          </p:cNvSpPr>
          <p:nvPr/>
        </p:nvSpPr>
        <p:spPr bwMode="auto">
          <a:xfrm>
            <a:off x="381000" y="3124200"/>
            <a:ext cx="3733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9" name="Rectangle 19"/>
          <p:cNvSpPr>
            <a:spLocks noChangeArrowheads="1"/>
          </p:cNvSpPr>
          <p:nvPr/>
        </p:nvSpPr>
        <p:spPr bwMode="auto">
          <a:xfrm>
            <a:off x="4343400" y="2895600"/>
            <a:ext cx="457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</a:rPr>
              <a:t>H </a:t>
            </a:r>
            <a:r>
              <a:rPr lang="en-US" altLang="en-US" sz="2000" dirty="0">
                <a:solidFill>
                  <a:srgbClr val="FF0000"/>
                </a:solidFill>
              </a:rPr>
              <a:t>= “Have a headache”</a:t>
            </a:r>
          </a:p>
          <a:p>
            <a:r>
              <a:rPr lang="en-US" altLang="en-US" sz="2000" i="1" dirty="0">
                <a:solidFill>
                  <a:srgbClr val="0000FF"/>
                </a:solidFill>
              </a:rPr>
              <a:t>F</a:t>
            </a:r>
            <a:r>
              <a:rPr lang="en-US" altLang="en-US" sz="2000" dirty="0">
                <a:solidFill>
                  <a:srgbClr val="0000FF"/>
                </a:solidFill>
              </a:rPr>
              <a:t> = “Coming down with Flu”</a:t>
            </a:r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rgbClr val="FF0000"/>
                </a:solidFill>
              </a:rPr>
              <a:t>P(</a:t>
            </a:r>
            <a:r>
              <a:rPr lang="en-US" altLang="en-US" sz="2000" i="1" dirty="0">
                <a:solidFill>
                  <a:srgbClr val="FF0000"/>
                </a:solidFill>
              </a:rPr>
              <a:t>H</a:t>
            </a:r>
            <a:r>
              <a:rPr lang="en-US" altLang="en-US" sz="2000" dirty="0">
                <a:solidFill>
                  <a:srgbClr val="FF0000"/>
                </a:solidFill>
              </a:rPr>
              <a:t>) = 1/10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i="1" dirty="0">
                <a:solidFill>
                  <a:srgbClr val="0000FF"/>
                </a:solidFill>
              </a:rPr>
              <a:t>F</a:t>
            </a:r>
            <a:r>
              <a:rPr lang="en-US" altLang="en-US" sz="2000" dirty="0">
                <a:solidFill>
                  <a:srgbClr val="0000FF"/>
                </a:solidFill>
              </a:rPr>
              <a:t>) = 1/40</a:t>
            </a:r>
          </a:p>
          <a:p>
            <a:r>
              <a:rPr lang="en-US" altLang="en-US" sz="2000" dirty="0"/>
              <a:t>P(</a:t>
            </a:r>
            <a:r>
              <a:rPr lang="en-US" altLang="en-US" sz="2000" i="1" dirty="0"/>
              <a:t>H </a:t>
            </a:r>
            <a:r>
              <a:rPr lang="en-US" altLang="en-US" sz="2000" dirty="0"/>
              <a:t>| </a:t>
            </a:r>
            <a:r>
              <a:rPr lang="en-US" altLang="en-US" sz="2000" i="1" dirty="0"/>
              <a:t>F</a:t>
            </a:r>
            <a:r>
              <a:rPr lang="en-US" altLang="en-US" sz="2000" dirty="0"/>
              <a:t>) = 1/2</a:t>
            </a:r>
          </a:p>
          <a:p>
            <a:endParaRPr lang="en-US" altLang="en-US" sz="2000" dirty="0"/>
          </a:p>
          <a:p>
            <a:r>
              <a:rPr lang="en-US" altLang="en-US" sz="2000" dirty="0"/>
              <a:t>“Headaches are rare and flu is rarer, but if you’re coming down with flu there’s a 50-50 chance you’ll have a headache.”</a:t>
            </a:r>
          </a:p>
        </p:txBody>
      </p:sp>
      <p:sp>
        <p:nvSpPr>
          <p:cNvPr id="849941" name="Rectangle 21"/>
          <p:cNvSpPr>
            <a:spLocks noChangeArrowheads="1"/>
          </p:cNvSpPr>
          <p:nvPr/>
        </p:nvSpPr>
        <p:spPr bwMode="auto">
          <a:xfrm>
            <a:off x="685800" y="4876800"/>
            <a:ext cx="29718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0" name="Rectangle 20"/>
          <p:cNvSpPr>
            <a:spLocks noChangeArrowheads="1"/>
          </p:cNvSpPr>
          <p:nvPr/>
        </p:nvSpPr>
        <p:spPr bwMode="auto">
          <a:xfrm>
            <a:off x="1016000" y="3581400"/>
            <a:ext cx="2413000" cy="1600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𝑩</m:t>
                          </m:r>
                        </m:e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GB" sz="3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)∙</m:t>
                          </m:r>
                          <m:r>
                            <a:rPr lang="en-GB" sz="3600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GB" sz="36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36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GB" sz="36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GB" sz="36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3" y="3022600"/>
            <a:ext cx="3099891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1" y="32893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 </a:t>
            </a:r>
            <a:r>
              <a:rPr lang="en-US" i="1" dirty="0"/>
              <a:t>A</a:t>
            </a:r>
            <a:r>
              <a:rPr lang="en-US" dirty="0"/>
              <a:t> and </a:t>
            </a:r>
            <a:r>
              <a:rPr lang="en-US" i="1" dirty="0"/>
              <a:t>B</a:t>
            </a:r>
            <a:r>
              <a:rPr lang="en-US" dirty="0"/>
              <a:t> are events.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and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are the probabilities of </a:t>
            </a:r>
            <a:r>
              <a:rPr lang="en-US" i="1" dirty="0"/>
              <a:t>A</a:t>
            </a:r>
            <a:r>
              <a:rPr lang="en-US" dirty="0"/>
              <a:t> and </a:t>
            </a:r>
            <a:r>
              <a:rPr lang="en-US" i="1" dirty="0"/>
              <a:t>B</a:t>
            </a:r>
            <a:r>
              <a:rPr lang="en-US" dirty="0"/>
              <a:t> independent of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|</a:t>
            </a:r>
            <a:r>
              <a:rPr lang="en-US" i="1" dirty="0"/>
              <a:t>B</a:t>
            </a:r>
            <a:r>
              <a:rPr lang="en-US" dirty="0"/>
              <a:t>), a conditional probability, is the probability of </a:t>
            </a:r>
            <a:r>
              <a:rPr lang="en-US" i="1" dirty="0"/>
              <a:t>A</a:t>
            </a:r>
            <a:r>
              <a:rPr lang="en-US" dirty="0"/>
              <a:t> given that </a:t>
            </a:r>
            <a:r>
              <a:rPr lang="en-US" i="1" dirty="0"/>
              <a:t>B</a:t>
            </a:r>
            <a:r>
              <a:rPr lang="en-US" dirty="0"/>
              <a:t> is true.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), is the probability of </a:t>
            </a:r>
            <a:r>
              <a:rPr lang="en-US" i="1" dirty="0"/>
              <a:t>B</a:t>
            </a:r>
            <a:r>
              <a:rPr lang="en-US" dirty="0"/>
              <a:t> given that </a:t>
            </a:r>
            <a:r>
              <a:rPr lang="en-US" i="1" dirty="0"/>
              <a:t>A</a:t>
            </a:r>
            <a:r>
              <a:rPr lang="en-US" dirty="0"/>
              <a:t> is true.</a:t>
            </a:r>
          </a:p>
        </p:txBody>
      </p:sp>
    </p:spTree>
    <p:extLst>
      <p:ext uri="{BB962C8B-B14F-4D97-AF65-F5344CB8AC3E}">
        <p14:creationId xmlns:p14="http://schemas.microsoft.com/office/powerpoint/2010/main" val="358286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Bayes’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4942" y="1384264"/>
            <a:ext cx="22239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ctr"/>
          </a:lstStyle>
          <a:p>
            <a:r>
              <a:rPr lang="en-GB" dirty="0">
                <a:latin typeface="Corbel" panose="020B0503020204020204" pitchFamily="34" charset="0"/>
              </a:rPr>
              <a:t>Belief</a:t>
            </a:r>
          </a:p>
          <a:p>
            <a:r>
              <a:rPr lang="en-GB" dirty="0">
                <a:latin typeface="Corbel" panose="020B0503020204020204" pitchFamily="34" charset="0"/>
              </a:rPr>
              <a:t>Prior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70" y="1384264"/>
            <a:ext cx="32764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ctr"/>
          </a:lstStyle>
          <a:p>
            <a:r>
              <a:rPr lang="en-GB" dirty="0">
                <a:latin typeface="Corbel" panose="020B0503020204020204" pitchFamily="34" charset="0"/>
              </a:rPr>
              <a:t>Evidence (observed data)</a:t>
            </a:r>
          </a:p>
          <a:p>
            <a:r>
              <a:rPr lang="en-GB" dirty="0">
                <a:latin typeface="Corbel" panose="020B0503020204020204" pitchFamily="34" charset="0"/>
              </a:rPr>
              <a:t>Posterior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111" y="4486364"/>
            <a:ext cx="345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The </a:t>
            </a:r>
            <a:r>
              <a:rPr lang="en-GB" i="1" dirty="0">
                <a:latin typeface="Corbel" panose="020B0503020204020204" pitchFamily="34" charset="0"/>
              </a:rPr>
              <a:t>prior distribution</a:t>
            </a:r>
            <a:r>
              <a:rPr lang="en-GB" dirty="0">
                <a:latin typeface="Corbel" panose="020B0503020204020204" pitchFamily="34" charset="0"/>
              </a:rPr>
              <a:t> is the probability value that the person has before observing data. </a:t>
            </a:r>
          </a:p>
        </p:txBody>
      </p:sp>
      <p:sp>
        <p:nvSpPr>
          <p:cNvPr id="8" name="Oval 7"/>
          <p:cNvSpPr/>
          <p:nvPr/>
        </p:nvSpPr>
        <p:spPr>
          <a:xfrm>
            <a:off x="609600" y="2343263"/>
            <a:ext cx="2514600" cy="167570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2200" b="1" dirty="0"/>
              <a:t>Disease X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2343263"/>
            <a:ext cx="2514600" cy="167570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2400" b="1" dirty="0"/>
              <a:t>Tests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4486364"/>
            <a:ext cx="419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bel" panose="020B0503020204020204" pitchFamily="34" charset="0"/>
              </a:rPr>
              <a:t>The </a:t>
            </a:r>
            <a:r>
              <a:rPr lang="en-GB" i="1" dirty="0">
                <a:latin typeface="Corbel" panose="020B0503020204020204" pitchFamily="34" charset="0"/>
              </a:rPr>
              <a:t>posterior distribution </a:t>
            </a:r>
            <a:r>
              <a:rPr lang="en-GB" dirty="0">
                <a:latin typeface="Corbel" panose="020B0503020204020204" pitchFamily="34" charset="0"/>
              </a:rPr>
              <a:t>is the probability value that has been revised by using additional information that is later obtained.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375769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Bayesian Networks</a:t>
            </a:r>
          </a:p>
        </p:txBody>
      </p:sp>
      <p:sp>
        <p:nvSpPr>
          <p:cNvPr id="8" name="Oval 7"/>
          <p:cNvSpPr/>
          <p:nvPr/>
        </p:nvSpPr>
        <p:spPr>
          <a:xfrm>
            <a:off x="609600" y="3524363"/>
            <a:ext cx="2514600" cy="167570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2200" b="1" dirty="0"/>
              <a:t>Disease X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3524363"/>
            <a:ext cx="2514600" cy="167570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2400" b="1" dirty="0"/>
              <a:t>Tests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942" y="2565364"/>
            <a:ext cx="22239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ctr"/>
          </a:lstStyle>
          <a:p>
            <a:r>
              <a:rPr lang="en-GB" dirty="0">
                <a:latin typeface="Corbel" panose="020B0503020204020204" pitchFamily="34" charset="0"/>
              </a:rPr>
              <a:t>Belief</a:t>
            </a:r>
          </a:p>
          <a:p>
            <a:r>
              <a:rPr lang="en-GB" dirty="0">
                <a:latin typeface="Corbel" panose="020B0503020204020204" pitchFamily="34" charset="0"/>
              </a:rPr>
              <a:t>Prior distribution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70" y="2565364"/>
            <a:ext cx="32764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ctr"/>
          </a:lstStyle>
          <a:p>
            <a:r>
              <a:rPr lang="en-GB" dirty="0">
                <a:latin typeface="Corbel" panose="020B0503020204020204" pitchFamily="34" charset="0"/>
              </a:rPr>
              <a:t>Evidence (observed data)</a:t>
            </a:r>
          </a:p>
          <a:p>
            <a:r>
              <a:rPr lang="en-GB" dirty="0">
                <a:latin typeface="Corbel" panose="020B0503020204020204" pitchFamily="34" charset="0"/>
              </a:rPr>
              <a:t>Posterior distribution</a:t>
            </a:r>
          </a:p>
        </p:txBody>
      </p:sp>
      <p:cxnSp>
        <p:nvCxnSpPr>
          <p:cNvPr id="5" name="Straight Arrow Connector 4"/>
          <p:cNvCxnSpPr>
            <a:stCxn id="8" idx="6"/>
            <a:endCxn id="10" idx="2"/>
          </p:cNvCxnSpPr>
          <p:nvPr/>
        </p:nvCxnSpPr>
        <p:spPr>
          <a:xfrm>
            <a:off x="3124200" y="4362214"/>
            <a:ext cx="2667000" cy="0"/>
          </a:xfrm>
          <a:prstGeom prst="straightConnector1">
            <a:avLst/>
          </a:prstGeom>
          <a:ln w="76200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8667" y="2247899"/>
            <a:ext cx="2617127" cy="3477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BAYESIAN NETWORKS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71779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Networks</a:t>
            </a:r>
          </a:p>
        </p:txBody>
      </p:sp>
      <p:sp>
        <p:nvSpPr>
          <p:cNvPr id="8" name="Oval 7"/>
          <p:cNvSpPr/>
          <p:nvPr/>
        </p:nvSpPr>
        <p:spPr>
          <a:xfrm>
            <a:off x="609600" y="2990963"/>
            <a:ext cx="2514600" cy="167570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2200" b="1" dirty="0"/>
              <a:t>Disease X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2990963"/>
            <a:ext cx="2514600" cy="167570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2400" b="1" dirty="0"/>
              <a:t>Tests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33249"/>
              </p:ext>
            </p:extLst>
          </p:nvPr>
        </p:nvGraphicFramePr>
        <p:xfrm>
          <a:off x="491054" y="5067300"/>
          <a:ext cx="29337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724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Belief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9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DISEASE</a:t>
                      </a:r>
                      <a:endParaRPr lang="en-GB" sz="14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9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0.997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95909"/>
              </p:ext>
            </p:extLst>
          </p:nvPr>
        </p:nvGraphicFramePr>
        <p:xfrm>
          <a:off x="4819651" y="5067300"/>
          <a:ext cx="407283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TEST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Positive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4942" y="2031964"/>
            <a:ext cx="22239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ctr"/>
          </a:lstStyle>
          <a:p>
            <a:r>
              <a:rPr lang="en-GB" dirty="0">
                <a:latin typeface="Corbel" panose="020B0503020204020204" pitchFamily="34" charset="0"/>
              </a:rPr>
              <a:t>Belief</a:t>
            </a:r>
          </a:p>
          <a:p>
            <a:r>
              <a:rPr lang="en-GB" dirty="0">
                <a:latin typeface="Corbel" panose="020B0503020204020204" pitchFamily="34" charset="0"/>
              </a:rPr>
              <a:t>Prior distribution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70" y="2031964"/>
            <a:ext cx="327645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ctr"/>
          </a:lstStyle>
          <a:p>
            <a:r>
              <a:rPr lang="en-GB" dirty="0">
                <a:latin typeface="Corbel" panose="020B0503020204020204" pitchFamily="34" charset="0"/>
              </a:rPr>
              <a:t>Evidence (observed data)</a:t>
            </a:r>
          </a:p>
          <a:p>
            <a:r>
              <a:rPr lang="en-GB" dirty="0">
                <a:latin typeface="Corbel" panose="020B0503020204020204" pitchFamily="34" charset="0"/>
              </a:rPr>
              <a:t>Posterior distribution</a:t>
            </a:r>
          </a:p>
        </p:txBody>
      </p:sp>
      <p:cxnSp>
        <p:nvCxnSpPr>
          <p:cNvPr id="5" name="Straight Arrow Connector 4"/>
          <p:cNvCxnSpPr>
            <a:stCxn id="8" idx="6"/>
            <a:endCxn id="10" idx="2"/>
          </p:cNvCxnSpPr>
          <p:nvPr/>
        </p:nvCxnSpPr>
        <p:spPr>
          <a:xfrm>
            <a:off x="3124200" y="3828814"/>
            <a:ext cx="2667000" cy="0"/>
          </a:xfrm>
          <a:prstGeom prst="straightConnector1">
            <a:avLst/>
          </a:prstGeom>
          <a:ln w="76200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8667" y="1714499"/>
            <a:ext cx="2617127" cy="3477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BAYESIAN NETWORKS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428436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So let’s calculate it out…</a:t>
            </a:r>
          </a:p>
        </p:txBody>
      </p:sp>
    </p:spTree>
    <p:extLst>
      <p:ext uri="{BB962C8B-B14F-4D97-AF65-F5344CB8AC3E}">
        <p14:creationId xmlns:p14="http://schemas.microsoft.com/office/powerpoint/2010/main" val="104854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A Bayesian Network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066800"/>
            <a:ext cx="4572000" cy="533400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A Bayesian network is made up of:</a:t>
            </a:r>
          </a:p>
        </p:txBody>
      </p:sp>
      <p:graphicFrame>
        <p:nvGraphicFramePr>
          <p:cNvPr id="862217" name="Group 9"/>
          <p:cNvGraphicFramePr>
            <a:graphicFrameLocks noGrp="1"/>
          </p:cNvGraphicFramePr>
          <p:nvPr/>
        </p:nvGraphicFramePr>
        <p:xfrm>
          <a:off x="685800" y="4876800"/>
          <a:ext cx="1295400" cy="1005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62297" name="Oval 89"/>
          <p:cNvSpPr>
            <a:spLocks noChangeArrowheads="1"/>
          </p:cNvSpPr>
          <p:nvPr/>
        </p:nvSpPr>
        <p:spPr bwMode="auto">
          <a:xfrm>
            <a:off x="4572000" y="1752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</p:txBody>
      </p:sp>
      <p:sp>
        <p:nvSpPr>
          <p:cNvPr id="862298" name="Oval 90"/>
          <p:cNvSpPr>
            <a:spLocks noChangeArrowheads="1"/>
          </p:cNvSpPr>
          <p:nvPr/>
        </p:nvSpPr>
        <p:spPr bwMode="auto">
          <a:xfrm>
            <a:off x="4572000" y="2667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</a:t>
            </a:r>
          </a:p>
        </p:txBody>
      </p:sp>
      <p:sp>
        <p:nvSpPr>
          <p:cNvPr id="862299" name="Oval 91"/>
          <p:cNvSpPr>
            <a:spLocks noChangeArrowheads="1"/>
          </p:cNvSpPr>
          <p:nvPr/>
        </p:nvSpPr>
        <p:spPr bwMode="auto">
          <a:xfrm>
            <a:off x="4038600" y="3505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</a:t>
            </a:r>
          </a:p>
        </p:txBody>
      </p:sp>
      <p:sp>
        <p:nvSpPr>
          <p:cNvPr id="862300" name="Oval 92"/>
          <p:cNvSpPr>
            <a:spLocks noChangeArrowheads="1"/>
          </p:cNvSpPr>
          <p:nvPr/>
        </p:nvSpPr>
        <p:spPr bwMode="auto">
          <a:xfrm>
            <a:off x="5181600" y="3505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</a:t>
            </a:r>
          </a:p>
        </p:txBody>
      </p:sp>
      <p:cxnSp>
        <p:nvCxnSpPr>
          <p:cNvPr id="862301" name="AutoShape 93"/>
          <p:cNvCxnSpPr>
            <a:cxnSpLocks noChangeShapeType="1"/>
            <a:stCxn id="862297" idx="4"/>
            <a:endCxn id="862298" idx="0"/>
          </p:cNvCxnSpPr>
          <p:nvPr/>
        </p:nvCxnSpPr>
        <p:spPr bwMode="auto">
          <a:xfrm>
            <a:off x="4838700" y="2286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2302" name="AutoShape 94"/>
          <p:cNvCxnSpPr>
            <a:cxnSpLocks noChangeShapeType="1"/>
            <a:stCxn id="862298" idx="3"/>
            <a:endCxn id="862299" idx="0"/>
          </p:cNvCxnSpPr>
          <p:nvPr/>
        </p:nvCxnSpPr>
        <p:spPr bwMode="auto">
          <a:xfrm flipH="1">
            <a:off x="4305300" y="3122613"/>
            <a:ext cx="344488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2303" name="AutoShape 95"/>
          <p:cNvCxnSpPr>
            <a:cxnSpLocks noChangeShapeType="1"/>
            <a:stCxn id="862298" idx="5"/>
            <a:endCxn id="862300" idx="0"/>
          </p:cNvCxnSpPr>
          <p:nvPr/>
        </p:nvCxnSpPr>
        <p:spPr bwMode="auto">
          <a:xfrm>
            <a:off x="5027613" y="3122613"/>
            <a:ext cx="420687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62409" name="Group 201"/>
          <p:cNvGraphicFramePr>
            <a:graphicFrameLocks noGrp="1"/>
          </p:cNvGraphicFramePr>
          <p:nvPr/>
        </p:nvGraphicFramePr>
        <p:xfrm>
          <a:off x="2057400" y="487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P(B|A)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2376" name="Group 168"/>
          <p:cNvGraphicFramePr>
            <a:graphicFrameLocks noGrp="1"/>
          </p:cNvGraphicFramePr>
          <p:nvPr/>
        </p:nvGraphicFramePr>
        <p:xfrm>
          <a:off x="6477000" y="487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P(C|B)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2377" name="Group 169"/>
          <p:cNvGraphicFramePr>
            <a:graphicFrameLocks noGrp="1"/>
          </p:cNvGraphicFramePr>
          <p:nvPr/>
        </p:nvGraphicFramePr>
        <p:xfrm>
          <a:off x="4267200" y="487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P(D|B)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2410" name="Text Box 202"/>
          <p:cNvSpPr txBox="1">
            <a:spLocks noChangeArrowheads="1"/>
          </p:cNvSpPr>
          <p:nvPr/>
        </p:nvSpPr>
        <p:spPr bwMode="auto">
          <a:xfrm>
            <a:off x="381000" y="1600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rbel" panose="020B0503020204020204" pitchFamily="34" charset="0"/>
              </a:rPr>
              <a:t>1. A Directed Acyclic Graph</a:t>
            </a:r>
          </a:p>
        </p:txBody>
      </p:sp>
      <p:sp>
        <p:nvSpPr>
          <p:cNvPr id="862411" name="Text Box 203"/>
          <p:cNvSpPr txBox="1">
            <a:spLocks noChangeArrowheads="1"/>
          </p:cNvSpPr>
          <p:nvPr/>
        </p:nvSpPr>
        <p:spPr bwMode="auto">
          <a:xfrm>
            <a:off x="228600" y="4343400"/>
            <a:ext cx="655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rbel" panose="020B0503020204020204" pitchFamily="34" charset="0"/>
              </a:rPr>
              <a:t>2. A set of tables for each node in the graph</a:t>
            </a:r>
          </a:p>
        </p:txBody>
      </p:sp>
    </p:spTree>
    <p:extLst>
      <p:ext uri="{BB962C8B-B14F-4D97-AF65-F5344CB8AC3E}">
        <p14:creationId xmlns:p14="http://schemas.microsoft.com/office/powerpoint/2010/main" val="32119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5528C-A24F-4D38-87B1-C1ACFCDD734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A Directed Acyclic Graph</a:t>
            </a:r>
          </a:p>
        </p:txBody>
      </p:sp>
      <p:sp>
        <p:nvSpPr>
          <p:cNvPr id="863241" name="Oval 9"/>
          <p:cNvSpPr>
            <a:spLocks noChangeArrowheads="1"/>
          </p:cNvSpPr>
          <p:nvPr/>
        </p:nvSpPr>
        <p:spPr bwMode="auto">
          <a:xfrm>
            <a:off x="4191000" y="2438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</p:txBody>
      </p:sp>
      <p:sp>
        <p:nvSpPr>
          <p:cNvPr id="863242" name="Oval 10"/>
          <p:cNvSpPr>
            <a:spLocks noChangeArrowheads="1"/>
          </p:cNvSpPr>
          <p:nvPr/>
        </p:nvSpPr>
        <p:spPr bwMode="auto">
          <a:xfrm>
            <a:off x="4191000" y="3352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</a:t>
            </a:r>
          </a:p>
        </p:txBody>
      </p:sp>
      <p:sp>
        <p:nvSpPr>
          <p:cNvPr id="863243" name="Oval 11"/>
          <p:cNvSpPr>
            <a:spLocks noChangeArrowheads="1"/>
          </p:cNvSpPr>
          <p:nvPr/>
        </p:nvSpPr>
        <p:spPr bwMode="auto">
          <a:xfrm>
            <a:off x="3657600" y="4191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</a:t>
            </a:r>
          </a:p>
        </p:txBody>
      </p:sp>
      <p:sp>
        <p:nvSpPr>
          <p:cNvPr id="863244" name="Oval 12"/>
          <p:cNvSpPr>
            <a:spLocks noChangeArrowheads="1"/>
          </p:cNvSpPr>
          <p:nvPr/>
        </p:nvSpPr>
        <p:spPr bwMode="auto">
          <a:xfrm>
            <a:off x="4800600" y="4191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</a:t>
            </a:r>
          </a:p>
        </p:txBody>
      </p:sp>
      <p:cxnSp>
        <p:nvCxnSpPr>
          <p:cNvPr id="863245" name="AutoShape 13"/>
          <p:cNvCxnSpPr>
            <a:cxnSpLocks noChangeShapeType="1"/>
            <a:stCxn id="863241" idx="4"/>
            <a:endCxn id="863242" idx="0"/>
          </p:cNvCxnSpPr>
          <p:nvPr/>
        </p:nvCxnSpPr>
        <p:spPr bwMode="auto">
          <a:xfrm>
            <a:off x="44577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3246" name="AutoShape 14"/>
          <p:cNvCxnSpPr>
            <a:cxnSpLocks noChangeShapeType="1"/>
            <a:stCxn id="863242" idx="3"/>
            <a:endCxn id="863243" idx="0"/>
          </p:cNvCxnSpPr>
          <p:nvPr/>
        </p:nvCxnSpPr>
        <p:spPr bwMode="auto">
          <a:xfrm flipH="1">
            <a:off x="3924300" y="3808413"/>
            <a:ext cx="344488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3247" name="AutoShape 15"/>
          <p:cNvCxnSpPr>
            <a:cxnSpLocks noChangeShapeType="1"/>
            <a:stCxn id="863242" idx="5"/>
            <a:endCxn id="863244" idx="0"/>
          </p:cNvCxnSpPr>
          <p:nvPr/>
        </p:nvCxnSpPr>
        <p:spPr bwMode="auto">
          <a:xfrm>
            <a:off x="4646613" y="3808413"/>
            <a:ext cx="420687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381000" y="1371600"/>
            <a:ext cx="35814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Corbel" panose="020B0503020204020204" pitchFamily="34" charset="0"/>
              </a:rPr>
              <a:t>Each node in the graph is a random variable</a:t>
            </a:r>
          </a:p>
        </p:txBody>
      </p:sp>
      <p:sp>
        <p:nvSpPr>
          <p:cNvPr id="863249" name="Text Box 17"/>
          <p:cNvSpPr txBox="1">
            <a:spLocks noChangeArrowheads="1"/>
          </p:cNvSpPr>
          <p:nvPr/>
        </p:nvSpPr>
        <p:spPr bwMode="auto">
          <a:xfrm>
            <a:off x="5105400" y="1371600"/>
            <a:ext cx="3810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rbel" panose="020B0503020204020204" pitchFamily="34" charset="0"/>
              </a:rPr>
              <a:t>A node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is a parent of another node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  <a:r>
              <a:rPr lang="en-US" altLang="en-US">
                <a:latin typeface="Corbel" panose="020B0503020204020204" pitchFamily="34" charset="0"/>
              </a:rPr>
              <a:t> if there is an arrow from node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to node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  <a:r>
              <a:rPr lang="en-US" altLang="en-US">
                <a:latin typeface="Corbel" panose="020B0503020204020204" pitchFamily="34" charset="0"/>
              </a:rPr>
              <a:t> eg. </a:t>
            </a:r>
            <a:r>
              <a:rPr lang="en-US" altLang="en-US" i="1">
                <a:latin typeface="Corbel" panose="020B0503020204020204" pitchFamily="34" charset="0"/>
              </a:rPr>
              <a:t>A</a:t>
            </a:r>
            <a:r>
              <a:rPr lang="en-US" altLang="en-US">
                <a:latin typeface="Corbel" panose="020B0503020204020204" pitchFamily="34" charset="0"/>
              </a:rPr>
              <a:t> is a parent of </a:t>
            </a:r>
            <a:r>
              <a:rPr lang="en-US" altLang="en-US" i="1">
                <a:latin typeface="Corbel" panose="020B0503020204020204" pitchFamily="34" charset="0"/>
              </a:rPr>
              <a:t>B</a:t>
            </a:r>
            <a:r>
              <a:rPr lang="en-US" altLang="en-US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863250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35814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latin typeface="Corbel" panose="020B0503020204020204" pitchFamily="34" charset="0"/>
              </a:rPr>
              <a:t>Informally, an arrow from node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to node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  <a:r>
              <a:rPr lang="en-US" altLang="en-US">
                <a:latin typeface="Corbel" panose="020B0503020204020204" pitchFamily="34" charset="0"/>
              </a:rPr>
              <a:t> means </a:t>
            </a:r>
            <a:r>
              <a:rPr lang="en-US" altLang="en-US" i="1">
                <a:latin typeface="Corbel" panose="020B0503020204020204" pitchFamily="34" charset="0"/>
              </a:rPr>
              <a:t>X</a:t>
            </a:r>
            <a:r>
              <a:rPr lang="en-US" altLang="en-US">
                <a:latin typeface="Corbel" panose="020B0503020204020204" pitchFamily="34" charset="0"/>
              </a:rPr>
              <a:t> has a direct influence on </a:t>
            </a:r>
            <a:r>
              <a:rPr lang="en-US" altLang="en-US" i="1">
                <a:latin typeface="Corbel" panose="020B0503020204020204" pitchFamily="34" charset="0"/>
              </a:rPr>
              <a:t>Y</a:t>
            </a:r>
          </a:p>
        </p:txBody>
      </p:sp>
      <p:sp>
        <p:nvSpPr>
          <p:cNvPr id="863252" name="Line 20"/>
          <p:cNvSpPr>
            <a:spLocks noChangeShapeType="1"/>
          </p:cNvSpPr>
          <p:nvPr/>
        </p:nvSpPr>
        <p:spPr bwMode="auto">
          <a:xfrm>
            <a:off x="3505200" y="22098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53" name="Line 21"/>
          <p:cNvSpPr>
            <a:spLocks noChangeShapeType="1"/>
          </p:cNvSpPr>
          <p:nvPr/>
        </p:nvSpPr>
        <p:spPr bwMode="auto">
          <a:xfrm flipH="1">
            <a:off x="4648200" y="28956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54" name="Line 22"/>
          <p:cNvSpPr>
            <a:spLocks noChangeShapeType="1"/>
          </p:cNvSpPr>
          <p:nvPr/>
        </p:nvSpPr>
        <p:spPr bwMode="auto">
          <a:xfrm flipV="1">
            <a:off x="2438400" y="3962400"/>
            <a:ext cx="129540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A Set of Tables for Each Node</a:t>
            </a:r>
          </a:p>
        </p:txBody>
      </p:sp>
      <p:sp>
        <p:nvSpPr>
          <p:cNvPr id="865368" name="Text Box 88"/>
          <p:cNvSpPr txBox="1">
            <a:spLocks noChangeArrowheads="1"/>
          </p:cNvSpPr>
          <p:nvPr/>
        </p:nvSpPr>
        <p:spPr bwMode="auto">
          <a:xfrm>
            <a:off x="5257800" y="1066800"/>
            <a:ext cx="38862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Each node </a:t>
            </a:r>
            <a:r>
              <a:rPr lang="en-US" altLang="en-US" i="1" dirty="0">
                <a:solidFill>
                  <a:srgbClr val="FF0000"/>
                </a:solidFill>
                <a:latin typeface="Corbel" panose="020B0503020204020204" pitchFamily="34" charset="0"/>
              </a:rPr>
              <a:t>X</a:t>
            </a:r>
            <a:r>
              <a:rPr lang="en-US" altLang="en-US" i="1" baseline="-25000" dirty="0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 has a conditional probability distribution P(</a:t>
            </a:r>
            <a:r>
              <a:rPr lang="en-US" altLang="en-US" i="1" dirty="0">
                <a:solidFill>
                  <a:srgbClr val="FF0000"/>
                </a:solidFill>
                <a:latin typeface="Corbel" panose="020B0503020204020204" pitchFamily="34" charset="0"/>
              </a:rPr>
              <a:t>X</a:t>
            </a:r>
            <a:r>
              <a:rPr lang="en-US" altLang="en-US" i="1" baseline="-25000" dirty="0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 | Parents(</a:t>
            </a:r>
            <a:r>
              <a:rPr lang="en-US" altLang="en-US" i="1" dirty="0">
                <a:solidFill>
                  <a:srgbClr val="FF0000"/>
                </a:solidFill>
                <a:latin typeface="Corbel" panose="020B0503020204020204" pitchFamily="34" charset="0"/>
              </a:rPr>
              <a:t>X</a:t>
            </a:r>
            <a:r>
              <a:rPr lang="en-US" altLang="en-US" i="1" baseline="-25000" dirty="0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)) that quantifies the effect of the parents on the node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rbel" panose="020B0503020204020204" pitchFamily="34" charset="0"/>
              </a:rPr>
              <a:t>The parameters are the probabilities in these conditional probability tables (CPTs)</a:t>
            </a:r>
          </a:p>
        </p:txBody>
      </p:sp>
      <p:graphicFrame>
        <p:nvGraphicFramePr>
          <p:cNvPr id="865395" name="Group 115"/>
          <p:cNvGraphicFramePr>
            <a:graphicFrameLocks noGrp="1"/>
          </p:cNvGraphicFramePr>
          <p:nvPr/>
        </p:nvGraphicFramePr>
        <p:xfrm>
          <a:off x="381000" y="1066800"/>
          <a:ext cx="1295400" cy="1005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5409" name="Group 129"/>
          <p:cNvGraphicFramePr>
            <a:graphicFrameLocks noGrp="1"/>
          </p:cNvGraphicFramePr>
          <p:nvPr/>
        </p:nvGraphicFramePr>
        <p:xfrm>
          <a:off x="2743200" y="10668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P(B|A)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5435" name="Group 155"/>
          <p:cNvGraphicFramePr>
            <a:graphicFrameLocks noGrp="1"/>
          </p:cNvGraphicFramePr>
          <p:nvPr/>
        </p:nvGraphicFramePr>
        <p:xfrm>
          <a:off x="304800" y="30480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P(C|B)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65499" name="Group 219"/>
          <p:cNvGraphicFramePr>
            <a:graphicFrameLocks noGrp="1"/>
          </p:cNvGraphicFramePr>
          <p:nvPr/>
        </p:nvGraphicFramePr>
        <p:xfrm>
          <a:off x="4800600" y="5029200"/>
          <a:ext cx="21336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P(D|B)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5487" name="Oval 207"/>
          <p:cNvSpPr>
            <a:spLocks noChangeArrowheads="1"/>
          </p:cNvSpPr>
          <p:nvPr/>
        </p:nvSpPr>
        <p:spPr bwMode="auto">
          <a:xfrm>
            <a:off x="2819400" y="3581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</a:t>
            </a:r>
          </a:p>
        </p:txBody>
      </p:sp>
      <p:sp>
        <p:nvSpPr>
          <p:cNvPr id="865488" name="Oval 208"/>
          <p:cNvSpPr>
            <a:spLocks noChangeArrowheads="1"/>
          </p:cNvSpPr>
          <p:nvPr/>
        </p:nvSpPr>
        <p:spPr bwMode="auto">
          <a:xfrm>
            <a:off x="2819400" y="4495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B</a:t>
            </a:r>
          </a:p>
        </p:txBody>
      </p:sp>
      <p:sp>
        <p:nvSpPr>
          <p:cNvPr id="865489" name="Oval 209"/>
          <p:cNvSpPr>
            <a:spLocks noChangeArrowheads="1"/>
          </p:cNvSpPr>
          <p:nvPr/>
        </p:nvSpPr>
        <p:spPr bwMode="auto">
          <a:xfrm>
            <a:off x="2286000" y="5334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</a:t>
            </a:r>
          </a:p>
        </p:txBody>
      </p:sp>
      <p:sp>
        <p:nvSpPr>
          <p:cNvPr id="865490" name="Oval 210"/>
          <p:cNvSpPr>
            <a:spLocks noChangeArrowheads="1"/>
          </p:cNvSpPr>
          <p:nvPr/>
        </p:nvSpPr>
        <p:spPr bwMode="auto">
          <a:xfrm>
            <a:off x="3429000" y="5334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</a:t>
            </a:r>
          </a:p>
        </p:txBody>
      </p:sp>
      <p:cxnSp>
        <p:nvCxnSpPr>
          <p:cNvPr id="865491" name="AutoShape 211"/>
          <p:cNvCxnSpPr>
            <a:cxnSpLocks noChangeShapeType="1"/>
            <a:stCxn id="865487" idx="4"/>
            <a:endCxn id="865488" idx="0"/>
          </p:cNvCxnSpPr>
          <p:nvPr/>
        </p:nvCxnSpPr>
        <p:spPr bwMode="auto">
          <a:xfrm>
            <a:off x="3086100" y="4114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5492" name="AutoShape 212"/>
          <p:cNvCxnSpPr>
            <a:cxnSpLocks noChangeShapeType="1"/>
            <a:stCxn id="865488" idx="3"/>
            <a:endCxn id="865489" idx="0"/>
          </p:cNvCxnSpPr>
          <p:nvPr/>
        </p:nvCxnSpPr>
        <p:spPr bwMode="auto">
          <a:xfrm flipH="1">
            <a:off x="2552700" y="4951413"/>
            <a:ext cx="344488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5493" name="AutoShape 213"/>
          <p:cNvCxnSpPr>
            <a:cxnSpLocks noChangeShapeType="1"/>
            <a:stCxn id="865488" idx="5"/>
            <a:endCxn id="865490" idx="0"/>
          </p:cNvCxnSpPr>
          <p:nvPr/>
        </p:nvCxnSpPr>
        <p:spPr bwMode="auto">
          <a:xfrm>
            <a:off x="3275013" y="4951413"/>
            <a:ext cx="420687" cy="382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5494" name="Line 214"/>
          <p:cNvSpPr>
            <a:spLocks noChangeShapeType="1"/>
          </p:cNvSpPr>
          <p:nvPr/>
        </p:nvSpPr>
        <p:spPr bwMode="auto">
          <a:xfrm>
            <a:off x="1676400" y="2133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95" name="Line 215"/>
          <p:cNvSpPr>
            <a:spLocks noChangeShapeType="1"/>
          </p:cNvSpPr>
          <p:nvPr/>
        </p:nvSpPr>
        <p:spPr bwMode="auto">
          <a:xfrm flipH="1">
            <a:off x="3352800" y="2819400"/>
            <a:ext cx="4572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96" name="Line 216"/>
          <p:cNvSpPr>
            <a:spLocks noChangeShapeType="1"/>
          </p:cNvSpPr>
          <p:nvPr/>
        </p:nvSpPr>
        <p:spPr bwMode="auto">
          <a:xfrm flipH="1">
            <a:off x="4038600" y="5562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97" name="Line 217"/>
          <p:cNvSpPr>
            <a:spLocks noChangeShapeType="1"/>
          </p:cNvSpPr>
          <p:nvPr/>
        </p:nvSpPr>
        <p:spPr bwMode="auto">
          <a:xfrm>
            <a:off x="1600200" y="48006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0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451AC-6CCD-4C1F-A893-2893D3D5148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263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pic>
        <p:nvPicPr>
          <p:cNvPr id="826385" name="Picture 17" descr="MCj0331728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0480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6394" name="Text Box 26"/>
          <p:cNvSpPr txBox="1">
            <a:spLocks noChangeArrowheads="1"/>
          </p:cNvSpPr>
          <p:nvPr/>
        </p:nvSpPr>
        <p:spPr bwMode="auto">
          <a:xfrm>
            <a:off x="3962400" y="1447800"/>
            <a:ext cx="4648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rbel" panose="020B0503020204020204" pitchFamily="34" charset="0"/>
              </a:rPr>
              <a:t>Suppose you are trying to determine if a patient has inhalational anthrax.  You observe the following symptoms: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The patient has a cough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The patient has a fever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orbel" panose="020B0503020204020204" pitchFamily="34" charset="0"/>
              </a:rPr>
              <a:t>The patient has difficulty breathing</a:t>
            </a:r>
          </a:p>
        </p:txBody>
      </p:sp>
    </p:spTree>
    <p:extLst>
      <p:ext uri="{BB962C8B-B14F-4D97-AF65-F5344CB8AC3E}">
        <p14:creationId xmlns:p14="http://schemas.microsoft.com/office/powerpoint/2010/main" val="857182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ADEE66-29A3-4AEB-B8B9-FBFC23B8036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Inference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057400"/>
          </a:xfrm>
        </p:spPr>
        <p:txBody>
          <a:bodyPr>
            <a:normAutofit/>
          </a:bodyPr>
          <a:lstStyle/>
          <a:p>
            <a:pPr marL="350838" indent="-350838"/>
            <a:r>
              <a:rPr lang="en-US" altLang="en-US" sz="2800" dirty="0">
                <a:latin typeface="Corbel" panose="020B0503020204020204" pitchFamily="34" charset="0"/>
              </a:rPr>
              <a:t>Using a Bayesian network to compute probabilities is called inference</a:t>
            </a:r>
          </a:p>
          <a:p>
            <a:pPr marL="350838" indent="-350838"/>
            <a:r>
              <a:rPr lang="en-US" altLang="en-US" sz="2800" dirty="0">
                <a:latin typeface="Corbel" panose="020B0503020204020204" pitchFamily="34" charset="0"/>
              </a:rPr>
              <a:t>In general, inference involves queries of the form:</a:t>
            </a:r>
          </a:p>
          <a:p>
            <a:pPr marL="350838" indent="-350838"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	P( X | E )</a:t>
            </a:r>
          </a:p>
        </p:txBody>
      </p:sp>
      <p:sp>
        <p:nvSpPr>
          <p:cNvPr id="872465" name="Text Box 17"/>
          <p:cNvSpPr txBox="1">
            <a:spLocks noChangeArrowheads="1"/>
          </p:cNvSpPr>
          <p:nvPr/>
        </p:nvSpPr>
        <p:spPr bwMode="auto">
          <a:xfrm>
            <a:off x="1676400" y="4267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</a:rPr>
              <a:t>X = The query variable(s)</a:t>
            </a:r>
          </a:p>
        </p:txBody>
      </p:sp>
      <p:sp>
        <p:nvSpPr>
          <p:cNvPr id="872466" name="Text Box 18"/>
          <p:cNvSpPr txBox="1">
            <a:spLocks noChangeArrowheads="1"/>
          </p:cNvSpPr>
          <p:nvPr/>
        </p:nvSpPr>
        <p:spPr bwMode="auto">
          <a:xfrm>
            <a:off x="2438400" y="3657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E = The evidence variable(s)</a:t>
            </a:r>
          </a:p>
        </p:txBody>
      </p:sp>
      <p:sp>
        <p:nvSpPr>
          <p:cNvPr id="872467" name="Line 19"/>
          <p:cNvSpPr>
            <a:spLocks noChangeShapeType="1"/>
          </p:cNvSpPr>
          <p:nvPr/>
        </p:nvSpPr>
        <p:spPr bwMode="auto">
          <a:xfrm flipH="1" flipV="1">
            <a:off x="1676400" y="3505200"/>
            <a:ext cx="152400" cy="685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2468" name="Line 20"/>
          <p:cNvSpPr>
            <a:spLocks noChangeShapeType="1"/>
          </p:cNvSpPr>
          <p:nvPr/>
        </p:nvSpPr>
        <p:spPr bwMode="auto">
          <a:xfrm flipH="1" flipV="1">
            <a:off x="2133600" y="3429000"/>
            <a:ext cx="304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FEC4C-8359-44F9-9D59-E23CE417641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Inference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429000"/>
            <a:ext cx="8305800" cy="2667000"/>
          </a:xfrm>
        </p:spPr>
        <p:txBody>
          <a:bodyPr>
            <a:normAutofit/>
          </a:bodyPr>
          <a:lstStyle/>
          <a:p>
            <a:pPr marL="350838" indent="-350838"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</a:rPr>
              <a:t>An example of a query would be:</a:t>
            </a:r>
          </a:p>
          <a:p>
            <a:pPr marL="350838" indent="-350838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	P( </a:t>
            </a:r>
            <a:r>
              <a:rPr lang="en-US" altLang="en-US" sz="2400" i="1" dirty="0" err="1">
                <a:latin typeface="Corbel" panose="020B0503020204020204" pitchFamily="34" charset="0"/>
              </a:rPr>
              <a:t>HasAnthrax</a:t>
            </a:r>
            <a:r>
              <a:rPr lang="en-US" altLang="en-US" sz="2400" dirty="0">
                <a:latin typeface="Corbel" panose="020B0503020204020204" pitchFamily="34" charset="0"/>
              </a:rPr>
              <a:t>| </a:t>
            </a:r>
            <a:r>
              <a:rPr lang="en-US" altLang="en-US" sz="2400" i="1" dirty="0" err="1">
                <a:latin typeface="Corbel" panose="020B0503020204020204" pitchFamily="34" charset="0"/>
              </a:rPr>
              <a:t>HasFever</a:t>
            </a:r>
            <a:r>
              <a:rPr lang="en-US" altLang="en-US" sz="2400" i="1" dirty="0"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latin typeface="Corbel" panose="020B0503020204020204" pitchFamily="34" charset="0"/>
              </a:rPr>
              <a:t>and </a:t>
            </a:r>
            <a:r>
              <a:rPr lang="en-US" altLang="en-US" sz="2400" i="1" dirty="0" err="1">
                <a:latin typeface="Corbel" panose="020B0503020204020204" pitchFamily="34" charset="0"/>
              </a:rPr>
              <a:t>HasCough</a:t>
            </a:r>
            <a:r>
              <a:rPr lang="en-US" altLang="en-US" sz="2400" dirty="0">
                <a:latin typeface="Corbel" panose="020B0503020204020204" pitchFamily="34" charset="0"/>
              </a:rPr>
              <a:t>)</a:t>
            </a:r>
          </a:p>
          <a:p>
            <a:pPr marL="350838" indent="-350838"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</a:rPr>
              <a:t>Note:  Even though </a:t>
            </a:r>
            <a:r>
              <a:rPr lang="en-US" altLang="en-US" sz="2400" i="1" dirty="0" err="1">
                <a:latin typeface="Corbel" panose="020B0503020204020204" pitchFamily="34" charset="0"/>
              </a:rPr>
              <a:t>HasDifficultyBreathing</a:t>
            </a:r>
            <a:r>
              <a:rPr lang="en-US" altLang="en-US" sz="2400" dirty="0">
                <a:latin typeface="Corbel" panose="020B0503020204020204" pitchFamily="34" charset="0"/>
              </a:rPr>
              <a:t> and </a:t>
            </a:r>
            <a:r>
              <a:rPr lang="en-US" altLang="en-US" sz="2400" i="1" dirty="0" err="1">
                <a:latin typeface="Corbel" panose="020B0503020204020204" pitchFamily="34" charset="0"/>
              </a:rPr>
              <a:t>HasWideMediastinum</a:t>
            </a:r>
            <a:r>
              <a:rPr lang="en-US" altLang="en-US" sz="2400" dirty="0">
                <a:latin typeface="Corbel" panose="020B0503020204020204" pitchFamily="34" charset="0"/>
              </a:rPr>
              <a:t> are in the Bayesian network, they are not given values in the query (</a:t>
            </a:r>
            <a:r>
              <a:rPr lang="en-US" altLang="en-US" sz="2400" dirty="0" err="1">
                <a:latin typeface="Corbel" panose="020B0503020204020204" pitchFamily="34" charset="0"/>
              </a:rPr>
              <a:t>ie</a:t>
            </a:r>
            <a:r>
              <a:rPr lang="en-US" altLang="en-US" sz="2400" dirty="0">
                <a:latin typeface="Corbel" panose="020B0503020204020204" pitchFamily="34" charset="0"/>
              </a:rPr>
              <a:t>. they do not appear either as query variables or evidence variables)</a:t>
            </a:r>
          </a:p>
          <a:p>
            <a:pPr marL="350838" indent="-350838">
              <a:lnSpc>
                <a:spcPct val="90000"/>
              </a:lnSpc>
            </a:pPr>
            <a:r>
              <a:rPr lang="en-US" altLang="en-US" sz="2400" dirty="0">
                <a:latin typeface="Corbel" panose="020B0503020204020204" pitchFamily="34" charset="0"/>
              </a:rPr>
              <a:t>They are treated as unobserved variables</a:t>
            </a:r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3581400" y="1371600"/>
            <a:ext cx="1600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HasAnthrax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6858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HasCough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19812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HasFever</a:t>
            </a:r>
          </a:p>
        </p:txBody>
      </p: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3276600" y="2590800"/>
            <a:ext cx="2438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HasDifficultyBreathing</a:t>
            </a:r>
          </a:p>
        </p:txBody>
      </p:sp>
      <p:sp>
        <p:nvSpPr>
          <p:cNvPr id="873485" name="Oval 13"/>
          <p:cNvSpPr>
            <a:spLocks noChangeArrowheads="1"/>
          </p:cNvSpPr>
          <p:nvPr/>
        </p:nvSpPr>
        <p:spPr bwMode="auto">
          <a:xfrm>
            <a:off x="5867400" y="2590800"/>
            <a:ext cx="2819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HasWideMediastinum</a:t>
            </a:r>
          </a:p>
        </p:txBody>
      </p:sp>
      <p:cxnSp>
        <p:nvCxnSpPr>
          <p:cNvPr id="873486" name="AutoShape 14"/>
          <p:cNvCxnSpPr>
            <a:cxnSpLocks noChangeShapeType="1"/>
            <a:stCxn id="873481" idx="4"/>
            <a:endCxn id="873482" idx="0"/>
          </p:cNvCxnSpPr>
          <p:nvPr/>
        </p:nvCxnSpPr>
        <p:spPr bwMode="auto">
          <a:xfrm flipH="1">
            <a:off x="1257300" y="1828800"/>
            <a:ext cx="3124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3487" name="AutoShape 15"/>
          <p:cNvCxnSpPr>
            <a:cxnSpLocks noChangeShapeType="1"/>
            <a:stCxn id="873481" idx="4"/>
            <a:endCxn id="873483" idx="0"/>
          </p:cNvCxnSpPr>
          <p:nvPr/>
        </p:nvCxnSpPr>
        <p:spPr bwMode="auto">
          <a:xfrm flipH="1">
            <a:off x="2552700" y="18288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3488" name="AutoShape 16"/>
          <p:cNvCxnSpPr>
            <a:cxnSpLocks noChangeShapeType="1"/>
            <a:stCxn id="873481" idx="4"/>
            <a:endCxn id="873484" idx="0"/>
          </p:cNvCxnSpPr>
          <p:nvPr/>
        </p:nvCxnSpPr>
        <p:spPr bwMode="auto">
          <a:xfrm>
            <a:off x="4381500" y="1828800"/>
            <a:ext cx="1143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3489" name="AutoShape 17"/>
          <p:cNvCxnSpPr>
            <a:cxnSpLocks noChangeShapeType="1"/>
            <a:stCxn id="873481" idx="4"/>
            <a:endCxn id="873485" idx="0"/>
          </p:cNvCxnSpPr>
          <p:nvPr/>
        </p:nvCxnSpPr>
        <p:spPr bwMode="auto">
          <a:xfrm>
            <a:off x="4381500" y="1828800"/>
            <a:ext cx="2895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339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50A59-711A-42B0-A8AB-C3A5C326EC4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Bad News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orbel" panose="020B0503020204020204" pitchFamily="34" charset="0"/>
              </a:rPr>
              <a:t>Exact inference is feasible in small to medium-sized networks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Exact inference in large networks takes a very long time</a:t>
            </a:r>
          </a:p>
          <a:p>
            <a:r>
              <a:rPr lang="en-US" altLang="en-US" dirty="0">
                <a:latin typeface="Corbel" panose="020B0503020204020204" pitchFamily="34" charset="0"/>
              </a:rPr>
              <a:t>We resort to approximate inference techniques which are much faster and give pretty good results</a:t>
            </a:r>
          </a:p>
        </p:txBody>
      </p:sp>
    </p:spTree>
    <p:extLst>
      <p:ext uri="{BB962C8B-B14F-4D97-AF65-F5344CB8AC3E}">
        <p14:creationId xmlns:p14="http://schemas.microsoft.com/office/powerpoint/2010/main" val="331127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914400"/>
          </a:xfrm>
        </p:spPr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Person Model (Initial Prototype)</a:t>
            </a:r>
          </a:p>
        </p:txBody>
      </p:sp>
      <p:sp>
        <p:nvSpPr>
          <p:cNvPr id="841731" name="AutoShape 3"/>
          <p:cNvSpPr>
            <a:spLocks noChangeArrowheads="1"/>
          </p:cNvSpPr>
          <p:nvPr/>
        </p:nvSpPr>
        <p:spPr bwMode="auto">
          <a:xfrm>
            <a:off x="3810000" y="990600"/>
            <a:ext cx="1293813" cy="457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Anthrax Release</a:t>
            </a:r>
          </a:p>
        </p:txBody>
      </p:sp>
      <p:sp>
        <p:nvSpPr>
          <p:cNvPr id="841732" name="AutoShape 4"/>
          <p:cNvSpPr>
            <a:spLocks noChangeArrowheads="1"/>
          </p:cNvSpPr>
          <p:nvPr/>
        </p:nvSpPr>
        <p:spPr bwMode="auto">
          <a:xfrm>
            <a:off x="4724400" y="1676400"/>
            <a:ext cx="1293813" cy="4572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Location of Release</a:t>
            </a:r>
          </a:p>
        </p:txBody>
      </p:sp>
      <p:sp>
        <p:nvSpPr>
          <p:cNvPr id="841733" name="AutoShape 5"/>
          <p:cNvSpPr>
            <a:spLocks noChangeArrowheads="1"/>
          </p:cNvSpPr>
          <p:nvPr/>
        </p:nvSpPr>
        <p:spPr bwMode="auto">
          <a:xfrm>
            <a:off x="3048000" y="1676400"/>
            <a:ext cx="1293813" cy="4572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Time Of Release</a:t>
            </a:r>
          </a:p>
        </p:txBody>
      </p:sp>
      <p:sp>
        <p:nvSpPr>
          <p:cNvPr id="841734" name="AutoShape 6"/>
          <p:cNvSpPr>
            <a:spLocks noChangeArrowheads="1"/>
          </p:cNvSpPr>
          <p:nvPr/>
        </p:nvSpPr>
        <p:spPr bwMode="auto">
          <a:xfrm>
            <a:off x="4419600" y="3733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Anthrax Infection</a:t>
            </a:r>
          </a:p>
        </p:txBody>
      </p:sp>
      <p:sp>
        <p:nvSpPr>
          <p:cNvPr id="841735" name="AutoShape 7"/>
          <p:cNvSpPr>
            <a:spLocks noChangeArrowheads="1"/>
          </p:cNvSpPr>
          <p:nvPr/>
        </p:nvSpPr>
        <p:spPr bwMode="auto">
          <a:xfrm>
            <a:off x="5943600" y="3429000"/>
            <a:ext cx="1141413" cy="3810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Home Zip</a:t>
            </a:r>
          </a:p>
        </p:txBody>
      </p:sp>
      <p:sp>
        <p:nvSpPr>
          <p:cNvPr id="841736" name="AutoShape 8"/>
          <p:cNvSpPr>
            <a:spLocks noChangeArrowheads="1"/>
          </p:cNvSpPr>
          <p:nvPr/>
        </p:nvSpPr>
        <p:spPr bwMode="auto">
          <a:xfrm>
            <a:off x="5257800" y="4267200"/>
            <a:ext cx="11414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37" name="AutoShape 9"/>
          <p:cNvSpPr>
            <a:spLocks noChangeArrowheads="1"/>
          </p:cNvSpPr>
          <p:nvPr/>
        </p:nvSpPr>
        <p:spPr bwMode="auto">
          <a:xfrm>
            <a:off x="7391400" y="3657600"/>
            <a:ext cx="9906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Other ED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 Disease</a:t>
            </a:r>
          </a:p>
        </p:txBody>
      </p:sp>
      <p:sp>
        <p:nvSpPr>
          <p:cNvPr id="841738" name="AutoShape 10"/>
          <p:cNvSpPr>
            <a:spLocks noChangeArrowheads="1"/>
          </p:cNvSpPr>
          <p:nvPr/>
        </p:nvSpPr>
        <p:spPr bwMode="auto">
          <a:xfrm>
            <a:off x="7924800" y="3124200"/>
            <a:ext cx="912813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Gender</a:t>
            </a:r>
          </a:p>
        </p:txBody>
      </p:sp>
      <p:sp>
        <p:nvSpPr>
          <p:cNvPr id="841739" name="AutoShape 11"/>
          <p:cNvSpPr>
            <a:spLocks noChangeArrowheads="1"/>
          </p:cNvSpPr>
          <p:nvPr/>
        </p:nvSpPr>
        <p:spPr bwMode="auto">
          <a:xfrm>
            <a:off x="6858000" y="3124200"/>
            <a:ext cx="914400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Age Decile</a:t>
            </a:r>
          </a:p>
        </p:txBody>
      </p:sp>
      <p:sp>
        <p:nvSpPr>
          <p:cNvPr id="841740" name="AutoShape 12"/>
          <p:cNvSpPr>
            <a:spLocks noChangeArrowheads="1"/>
          </p:cNvSpPr>
          <p:nvPr/>
        </p:nvSpPr>
        <p:spPr bwMode="auto">
          <a:xfrm>
            <a:off x="6477000" y="4267200"/>
            <a:ext cx="11430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41" name="AutoShape 13"/>
          <p:cNvSpPr>
            <a:spLocks noChangeArrowheads="1"/>
          </p:cNvSpPr>
          <p:nvPr/>
        </p:nvSpPr>
        <p:spPr bwMode="auto">
          <a:xfrm>
            <a:off x="5943600" y="4876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841742" name="AutoShape 14"/>
          <p:cNvSpPr>
            <a:spLocks noChangeArrowheads="1"/>
          </p:cNvSpPr>
          <p:nvPr/>
        </p:nvSpPr>
        <p:spPr bwMode="auto">
          <a:xfrm>
            <a:off x="5867400" y="5562600"/>
            <a:ext cx="1293813" cy="457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When Admitted</a:t>
            </a:r>
          </a:p>
        </p:txBody>
      </p:sp>
      <p:sp>
        <p:nvSpPr>
          <p:cNvPr id="841743" name="AutoShape 15"/>
          <p:cNvSpPr>
            <a:spLocks noChangeArrowheads="1"/>
          </p:cNvSpPr>
          <p:nvPr/>
        </p:nvSpPr>
        <p:spPr bwMode="auto">
          <a:xfrm>
            <a:off x="4953000" y="5181600"/>
            <a:ext cx="9890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44" name="AutoShape 16"/>
          <p:cNvSpPr>
            <a:spLocks noChangeArrowheads="1"/>
          </p:cNvSpPr>
          <p:nvPr/>
        </p:nvSpPr>
        <p:spPr bwMode="auto">
          <a:xfrm>
            <a:off x="7086600" y="5181600"/>
            <a:ext cx="990600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45" name="AutoShape 17"/>
          <p:cNvSpPr>
            <a:spLocks noChangeArrowheads="1"/>
          </p:cNvSpPr>
          <p:nvPr/>
        </p:nvSpPr>
        <p:spPr bwMode="auto">
          <a:xfrm>
            <a:off x="5943600" y="6332538"/>
            <a:ext cx="1176338" cy="29686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Admission</a:t>
            </a:r>
          </a:p>
        </p:txBody>
      </p:sp>
      <p:cxnSp>
        <p:nvCxnSpPr>
          <p:cNvPr id="841746" name="AutoShape 18"/>
          <p:cNvCxnSpPr>
            <a:cxnSpLocks noChangeShapeType="1"/>
            <a:stCxn id="841732" idx="4"/>
            <a:endCxn id="841734" idx="0"/>
          </p:cNvCxnSpPr>
          <p:nvPr/>
        </p:nvCxnSpPr>
        <p:spPr bwMode="auto">
          <a:xfrm flipH="1">
            <a:off x="4991100" y="2133600"/>
            <a:ext cx="3810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47" name="AutoShape 19"/>
          <p:cNvCxnSpPr>
            <a:cxnSpLocks noChangeShapeType="1"/>
            <a:stCxn id="841733" idx="4"/>
            <a:endCxn id="841764" idx="0"/>
          </p:cNvCxnSpPr>
          <p:nvPr/>
        </p:nvCxnSpPr>
        <p:spPr bwMode="auto">
          <a:xfrm flipH="1">
            <a:off x="800100" y="2133600"/>
            <a:ext cx="28956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48" name="AutoShape 20"/>
          <p:cNvCxnSpPr>
            <a:cxnSpLocks noChangeShapeType="1"/>
            <a:stCxn id="841735" idx="3"/>
            <a:endCxn id="841734" idx="6"/>
          </p:cNvCxnSpPr>
          <p:nvPr/>
        </p:nvCxnSpPr>
        <p:spPr bwMode="auto">
          <a:xfrm flipH="1">
            <a:off x="5561013" y="3754438"/>
            <a:ext cx="549275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49" name="AutoShape 21"/>
          <p:cNvCxnSpPr>
            <a:cxnSpLocks noChangeShapeType="1"/>
            <a:stCxn id="841735" idx="5"/>
            <a:endCxn id="841737" idx="2"/>
          </p:cNvCxnSpPr>
          <p:nvPr/>
        </p:nvCxnSpPr>
        <p:spPr bwMode="auto">
          <a:xfrm>
            <a:off x="6918325" y="3754438"/>
            <a:ext cx="473075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0" name="AutoShape 22"/>
          <p:cNvCxnSpPr>
            <a:cxnSpLocks noChangeShapeType="1"/>
            <a:stCxn id="841739" idx="4"/>
            <a:endCxn id="841737" idx="1"/>
          </p:cNvCxnSpPr>
          <p:nvPr/>
        </p:nvCxnSpPr>
        <p:spPr bwMode="auto">
          <a:xfrm>
            <a:off x="7315200" y="3429000"/>
            <a:ext cx="220663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1" name="AutoShape 23"/>
          <p:cNvCxnSpPr>
            <a:cxnSpLocks noChangeShapeType="1"/>
            <a:stCxn id="841738" idx="4"/>
            <a:endCxn id="841737" idx="7"/>
          </p:cNvCxnSpPr>
          <p:nvPr/>
        </p:nvCxnSpPr>
        <p:spPr bwMode="auto">
          <a:xfrm flipH="1">
            <a:off x="8237538" y="3429000"/>
            <a:ext cx="144462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2" name="AutoShape 24"/>
          <p:cNvCxnSpPr>
            <a:cxnSpLocks noChangeShapeType="1"/>
            <a:stCxn id="841737" idx="4"/>
            <a:endCxn id="841744" idx="0"/>
          </p:cNvCxnSpPr>
          <p:nvPr/>
        </p:nvCxnSpPr>
        <p:spPr bwMode="auto">
          <a:xfrm flipH="1">
            <a:off x="7581900" y="4114800"/>
            <a:ext cx="3048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3" name="AutoShape 25"/>
          <p:cNvCxnSpPr>
            <a:cxnSpLocks noChangeShapeType="1"/>
            <a:stCxn id="841742" idx="4"/>
            <a:endCxn id="841745" idx="0"/>
          </p:cNvCxnSpPr>
          <p:nvPr/>
        </p:nvCxnSpPr>
        <p:spPr bwMode="auto">
          <a:xfrm>
            <a:off x="6515100" y="6019800"/>
            <a:ext cx="17463" cy="312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4" name="AutoShape 26"/>
          <p:cNvCxnSpPr>
            <a:cxnSpLocks noChangeShapeType="1"/>
            <a:stCxn id="841741" idx="4"/>
            <a:endCxn id="841742" idx="0"/>
          </p:cNvCxnSpPr>
          <p:nvPr/>
        </p:nvCxnSpPr>
        <p:spPr bwMode="auto">
          <a:xfrm>
            <a:off x="6515100" y="5257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5" name="AutoShape 27"/>
          <p:cNvCxnSpPr>
            <a:cxnSpLocks noChangeShapeType="1"/>
            <a:stCxn id="841736" idx="4"/>
            <a:endCxn id="841741" idx="1"/>
          </p:cNvCxnSpPr>
          <p:nvPr/>
        </p:nvCxnSpPr>
        <p:spPr bwMode="auto">
          <a:xfrm>
            <a:off x="5829300" y="4724400"/>
            <a:ext cx="280988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6" name="AutoShape 28"/>
          <p:cNvCxnSpPr>
            <a:cxnSpLocks noChangeShapeType="1"/>
            <a:stCxn id="841740" idx="4"/>
            <a:endCxn id="841741" idx="7"/>
          </p:cNvCxnSpPr>
          <p:nvPr/>
        </p:nvCxnSpPr>
        <p:spPr bwMode="auto">
          <a:xfrm flipH="1">
            <a:off x="6918325" y="4724400"/>
            <a:ext cx="130175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7" name="AutoShape 29"/>
          <p:cNvCxnSpPr>
            <a:cxnSpLocks noChangeShapeType="1"/>
            <a:stCxn id="841737" idx="3"/>
            <a:endCxn id="841740" idx="7"/>
          </p:cNvCxnSpPr>
          <p:nvPr/>
        </p:nvCxnSpPr>
        <p:spPr bwMode="auto">
          <a:xfrm flipH="1">
            <a:off x="7453313" y="4048125"/>
            <a:ext cx="8255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8" name="AutoShape 30"/>
          <p:cNvCxnSpPr>
            <a:cxnSpLocks noChangeShapeType="1"/>
            <a:stCxn id="841734" idx="4"/>
            <a:endCxn id="841743" idx="0"/>
          </p:cNvCxnSpPr>
          <p:nvPr/>
        </p:nvCxnSpPr>
        <p:spPr bwMode="auto">
          <a:xfrm>
            <a:off x="4991100" y="4114800"/>
            <a:ext cx="4572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59" name="AutoShape 31"/>
          <p:cNvCxnSpPr>
            <a:cxnSpLocks noChangeShapeType="1"/>
            <a:stCxn id="841743" idx="4"/>
            <a:endCxn id="841745" idx="1"/>
          </p:cNvCxnSpPr>
          <p:nvPr/>
        </p:nvCxnSpPr>
        <p:spPr bwMode="auto">
          <a:xfrm>
            <a:off x="5448300" y="5638800"/>
            <a:ext cx="668338" cy="736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0" name="AutoShape 32"/>
          <p:cNvCxnSpPr>
            <a:cxnSpLocks noChangeShapeType="1"/>
            <a:stCxn id="841734" idx="5"/>
            <a:endCxn id="841736" idx="0"/>
          </p:cNvCxnSpPr>
          <p:nvPr/>
        </p:nvCxnSpPr>
        <p:spPr bwMode="auto">
          <a:xfrm>
            <a:off x="5394325" y="4059238"/>
            <a:ext cx="4349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1" name="AutoShape 33"/>
          <p:cNvCxnSpPr>
            <a:cxnSpLocks noChangeShapeType="1"/>
            <a:stCxn id="841744" idx="4"/>
            <a:endCxn id="841745" idx="7"/>
          </p:cNvCxnSpPr>
          <p:nvPr/>
        </p:nvCxnSpPr>
        <p:spPr bwMode="auto">
          <a:xfrm flipH="1">
            <a:off x="6946900" y="5562600"/>
            <a:ext cx="635000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2" name="AutoShape 34"/>
          <p:cNvCxnSpPr>
            <a:cxnSpLocks noChangeShapeType="1"/>
            <a:stCxn id="841731" idx="5"/>
            <a:endCxn id="841732" idx="0"/>
          </p:cNvCxnSpPr>
          <p:nvPr/>
        </p:nvCxnSpPr>
        <p:spPr bwMode="auto">
          <a:xfrm>
            <a:off x="4914900" y="1381125"/>
            <a:ext cx="45720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63" name="AutoShape 35"/>
          <p:cNvCxnSpPr>
            <a:cxnSpLocks noChangeShapeType="1"/>
            <a:stCxn id="841731" idx="3"/>
            <a:endCxn id="841733" idx="0"/>
          </p:cNvCxnSpPr>
          <p:nvPr/>
        </p:nvCxnSpPr>
        <p:spPr bwMode="auto">
          <a:xfrm flipH="1">
            <a:off x="3695700" y="1381125"/>
            <a:ext cx="303213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64" name="AutoShape 36"/>
          <p:cNvSpPr>
            <a:spLocks noChangeArrowheads="1"/>
          </p:cNvSpPr>
          <p:nvPr/>
        </p:nvSpPr>
        <p:spPr bwMode="auto">
          <a:xfrm>
            <a:off x="228600" y="3733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Anthrax Infection</a:t>
            </a:r>
          </a:p>
        </p:txBody>
      </p:sp>
      <p:sp>
        <p:nvSpPr>
          <p:cNvPr id="841765" name="AutoShape 37"/>
          <p:cNvSpPr>
            <a:spLocks noChangeArrowheads="1"/>
          </p:cNvSpPr>
          <p:nvPr/>
        </p:nvSpPr>
        <p:spPr bwMode="auto">
          <a:xfrm>
            <a:off x="1752600" y="3429000"/>
            <a:ext cx="1141413" cy="3810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Home Zip</a:t>
            </a:r>
          </a:p>
        </p:txBody>
      </p:sp>
      <p:sp>
        <p:nvSpPr>
          <p:cNvPr id="841766" name="AutoShape 38"/>
          <p:cNvSpPr>
            <a:spLocks noChangeArrowheads="1"/>
          </p:cNvSpPr>
          <p:nvPr/>
        </p:nvSpPr>
        <p:spPr bwMode="auto">
          <a:xfrm>
            <a:off x="1066800" y="4267200"/>
            <a:ext cx="11414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67" name="AutoShape 39"/>
          <p:cNvSpPr>
            <a:spLocks noChangeArrowheads="1"/>
          </p:cNvSpPr>
          <p:nvPr/>
        </p:nvSpPr>
        <p:spPr bwMode="auto">
          <a:xfrm>
            <a:off x="3200400" y="3657600"/>
            <a:ext cx="9906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Other ED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 Disease</a:t>
            </a:r>
          </a:p>
        </p:txBody>
      </p:sp>
      <p:sp>
        <p:nvSpPr>
          <p:cNvPr id="841768" name="AutoShape 40"/>
          <p:cNvSpPr>
            <a:spLocks noChangeArrowheads="1"/>
          </p:cNvSpPr>
          <p:nvPr/>
        </p:nvSpPr>
        <p:spPr bwMode="auto">
          <a:xfrm>
            <a:off x="3505200" y="2971800"/>
            <a:ext cx="838200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Gender</a:t>
            </a:r>
          </a:p>
        </p:txBody>
      </p:sp>
      <p:sp>
        <p:nvSpPr>
          <p:cNvPr id="841769" name="AutoShape 41"/>
          <p:cNvSpPr>
            <a:spLocks noChangeArrowheads="1"/>
          </p:cNvSpPr>
          <p:nvPr/>
        </p:nvSpPr>
        <p:spPr bwMode="auto">
          <a:xfrm>
            <a:off x="2667000" y="3124200"/>
            <a:ext cx="914400" cy="3810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Age Decile</a:t>
            </a:r>
          </a:p>
        </p:txBody>
      </p:sp>
      <p:sp>
        <p:nvSpPr>
          <p:cNvPr id="841770" name="AutoShape 42"/>
          <p:cNvSpPr>
            <a:spLocks noChangeArrowheads="1"/>
          </p:cNvSpPr>
          <p:nvPr/>
        </p:nvSpPr>
        <p:spPr bwMode="auto">
          <a:xfrm>
            <a:off x="2286000" y="4267200"/>
            <a:ext cx="1143000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71" name="AutoShape 43"/>
          <p:cNvSpPr>
            <a:spLocks noChangeArrowheads="1"/>
          </p:cNvSpPr>
          <p:nvPr/>
        </p:nvSpPr>
        <p:spPr bwMode="auto">
          <a:xfrm>
            <a:off x="1752600" y="4876800"/>
            <a:ext cx="1141413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841772" name="AutoShape 44"/>
          <p:cNvSpPr>
            <a:spLocks noChangeArrowheads="1"/>
          </p:cNvSpPr>
          <p:nvPr/>
        </p:nvSpPr>
        <p:spPr bwMode="auto">
          <a:xfrm>
            <a:off x="1676400" y="5562600"/>
            <a:ext cx="1293813" cy="457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Respiratory CC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When Admitted</a:t>
            </a:r>
          </a:p>
        </p:txBody>
      </p:sp>
      <p:sp>
        <p:nvSpPr>
          <p:cNvPr id="841773" name="AutoShape 45"/>
          <p:cNvSpPr>
            <a:spLocks noChangeArrowheads="1"/>
          </p:cNvSpPr>
          <p:nvPr/>
        </p:nvSpPr>
        <p:spPr bwMode="auto">
          <a:xfrm>
            <a:off x="838200" y="5181600"/>
            <a:ext cx="989013" cy="4572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Anthrax</a:t>
            </a:r>
          </a:p>
        </p:txBody>
      </p:sp>
      <p:sp>
        <p:nvSpPr>
          <p:cNvPr id="841774" name="AutoShape 46"/>
          <p:cNvSpPr>
            <a:spLocks noChangeArrowheads="1"/>
          </p:cNvSpPr>
          <p:nvPr/>
        </p:nvSpPr>
        <p:spPr bwMode="auto">
          <a:xfrm>
            <a:off x="2895600" y="5181600"/>
            <a:ext cx="990600" cy="3810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Admit </a:t>
            </a:r>
          </a:p>
          <a:p>
            <a:pPr algn="ctr"/>
            <a:r>
              <a:rPr lang="en-US" altLang="en-US" sz="1000">
                <a:latin typeface="Arial" panose="020B0604020202020204" pitchFamily="34" charset="0"/>
              </a:rPr>
              <a:t>from Other</a:t>
            </a:r>
          </a:p>
        </p:txBody>
      </p:sp>
      <p:sp>
        <p:nvSpPr>
          <p:cNvPr id="841775" name="AutoShape 47"/>
          <p:cNvSpPr>
            <a:spLocks noChangeArrowheads="1"/>
          </p:cNvSpPr>
          <p:nvPr/>
        </p:nvSpPr>
        <p:spPr bwMode="auto">
          <a:xfrm>
            <a:off x="1752600" y="6324600"/>
            <a:ext cx="1176338" cy="296863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00">
                <a:latin typeface="Arial" panose="020B0604020202020204" pitchFamily="34" charset="0"/>
              </a:rPr>
              <a:t>ED Admission</a:t>
            </a:r>
          </a:p>
        </p:txBody>
      </p:sp>
      <p:cxnSp>
        <p:nvCxnSpPr>
          <p:cNvPr id="841776" name="AutoShape 48"/>
          <p:cNvCxnSpPr>
            <a:cxnSpLocks noChangeShapeType="1"/>
            <a:stCxn id="841765" idx="3"/>
            <a:endCxn id="841764" idx="6"/>
          </p:cNvCxnSpPr>
          <p:nvPr/>
        </p:nvCxnSpPr>
        <p:spPr bwMode="auto">
          <a:xfrm flipH="1">
            <a:off x="1370013" y="3754438"/>
            <a:ext cx="549275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77" name="AutoShape 49"/>
          <p:cNvCxnSpPr>
            <a:cxnSpLocks noChangeShapeType="1"/>
            <a:stCxn id="841765" idx="5"/>
            <a:endCxn id="841767" idx="2"/>
          </p:cNvCxnSpPr>
          <p:nvPr/>
        </p:nvCxnSpPr>
        <p:spPr bwMode="auto">
          <a:xfrm>
            <a:off x="2727325" y="3754438"/>
            <a:ext cx="473075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78" name="AutoShape 50"/>
          <p:cNvCxnSpPr>
            <a:cxnSpLocks noChangeShapeType="1"/>
            <a:stCxn id="841769" idx="4"/>
            <a:endCxn id="841767" idx="1"/>
          </p:cNvCxnSpPr>
          <p:nvPr/>
        </p:nvCxnSpPr>
        <p:spPr bwMode="auto">
          <a:xfrm>
            <a:off x="3124200" y="3505200"/>
            <a:ext cx="220663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79" name="AutoShape 51"/>
          <p:cNvCxnSpPr>
            <a:cxnSpLocks noChangeShapeType="1"/>
            <a:stCxn id="841768" idx="4"/>
            <a:endCxn id="841767" idx="7"/>
          </p:cNvCxnSpPr>
          <p:nvPr/>
        </p:nvCxnSpPr>
        <p:spPr bwMode="auto">
          <a:xfrm>
            <a:off x="3924300" y="3276600"/>
            <a:ext cx="122238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0" name="AutoShape 52"/>
          <p:cNvCxnSpPr>
            <a:cxnSpLocks noChangeShapeType="1"/>
            <a:stCxn id="841767" idx="4"/>
            <a:endCxn id="841774" idx="0"/>
          </p:cNvCxnSpPr>
          <p:nvPr/>
        </p:nvCxnSpPr>
        <p:spPr bwMode="auto">
          <a:xfrm flipH="1">
            <a:off x="3390900" y="4114800"/>
            <a:ext cx="3048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1" name="AutoShape 53"/>
          <p:cNvCxnSpPr>
            <a:cxnSpLocks noChangeShapeType="1"/>
            <a:stCxn id="841772" idx="4"/>
            <a:endCxn id="841775" idx="0"/>
          </p:cNvCxnSpPr>
          <p:nvPr/>
        </p:nvCxnSpPr>
        <p:spPr bwMode="auto">
          <a:xfrm>
            <a:off x="2324100" y="6019800"/>
            <a:ext cx="17463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2" name="AutoShape 54"/>
          <p:cNvCxnSpPr>
            <a:cxnSpLocks noChangeShapeType="1"/>
            <a:stCxn id="841771" idx="4"/>
            <a:endCxn id="841772" idx="0"/>
          </p:cNvCxnSpPr>
          <p:nvPr/>
        </p:nvCxnSpPr>
        <p:spPr bwMode="auto">
          <a:xfrm>
            <a:off x="2324100" y="5257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3" name="AutoShape 55"/>
          <p:cNvCxnSpPr>
            <a:cxnSpLocks noChangeShapeType="1"/>
            <a:stCxn id="841766" idx="4"/>
            <a:endCxn id="841771" idx="1"/>
          </p:cNvCxnSpPr>
          <p:nvPr/>
        </p:nvCxnSpPr>
        <p:spPr bwMode="auto">
          <a:xfrm>
            <a:off x="1638300" y="4724400"/>
            <a:ext cx="280988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4" name="AutoShape 56"/>
          <p:cNvCxnSpPr>
            <a:cxnSpLocks noChangeShapeType="1"/>
            <a:stCxn id="841770" idx="4"/>
            <a:endCxn id="841771" idx="7"/>
          </p:cNvCxnSpPr>
          <p:nvPr/>
        </p:nvCxnSpPr>
        <p:spPr bwMode="auto">
          <a:xfrm flipH="1">
            <a:off x="2727325" y="4724400"/>
            <a:ext cx="130175" cy="207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5" name="AutoShape 57"/>
          <p:cNvCxnSpPr>
            <a:cxnSpLocks noChangeShapeType="1"/>
            <a:stCxn id="841767" idx="3"/>
            <a:endCxn id="841770" idx="7"/>
          </p:cNvCxnSpPr>
          <p:nvPr/>
        </p:nvCxnSpPr>
        <p:spPr bwMode="auto">
          <a:xfrm flipH="1">
            <a:off x="3262313" y="4048125"/>
            <a:ext cx="8255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6" name="AutoShape 58"/>
          <p:cNvCxnSpPr>
            <a:cxnSpLocks noChangeShapeType="1"/>
            <a:stCxn id="841764" idx="4"/>
            <a:endCxn id="841773" idx="0"/>
          </p:cNvCxnSpPr>
          <p:nvPr/>
        </p:nvCxnSpPr>
        <p:spPr bwMode="auto">
          <a:xfrm>
            <a:off x="800100" y="4114800"/>
            <a:ext cx="5334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7" name="AutoShape 59"/>
          <p:cNvCxnSpPr>
            <a:cxnSpLocks noChangeShapeType="1"/>
            <a:stCxn id="841773" idx="4"/>
            <a:endCxn id="841775" idx="1"/>
          </p:cNvCxnSpPr>
          <p:nvPr/>
        </p:nvCxnSpPr>
        <p:spPr bwMode="auto">
          <a:xfrm>
            <a:off x="1333500" y="5638800"/>
            <a:ext cx="592138" cy="728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8" name="AutoShape 60"/>
          <p:cNvCxnSpPr>
            <a:cxnSpLocks noChangeShapeType="1"/>
            <a:stCxn id="841764" idx="5"/>
            <a:endCxn id="841766" idx="0"/>
          </p:cNvCxnSpPr>
          <p:nvPr/>
        </p:nvCxnSpPr>
        <p:spPr bwMode="auto">
          <a:xfrm>
            <a:off x="1203325" y="4059238"/>
            <a:ext cx="4349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89" name="AutoShape 61"/>
          <p:cNvCxnSpPr>
            <a:cxnSpLocks noChangeShapeType="1"/>
            <a:stCxn id="841774" idx="4"/>
            <a:endCxn id="841775" idx="7"/>
          </p:cNvCxnSpPr>
          <p:nvPr/>
        </p:nvCxnSpPr>
        <p:spPr bwMode="auto">
          <a:xfrm flipH="1">
            <a:off x="2755900" y="5562600"/>
            <a:ext cx="635000" cy="804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90" name="AutoShape 62"/>
          <p:cNvCxnSpPr>
            <a:cxnSpLocks noChangeShapeType="1"/>
            <a:stCxn id="841732" idx="3"/>
            <a:endCxn id="841764" idx="0"/>
          </p:cNvCxnSpPr>
          <p:nvPr/>
        </p:nvCxnSpPr>
        <p:spPr bwMode="auto">
          <a:xfrm flipH="1">
            <a:off x="800100" y="2066925"/>
            <a:ext cx="4113213" cy="166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1791" name="AutoShape 63"/>
          <p:cNvCxnSpPr>
            <a:cxnSpLocks noChangeShapeType="1"/>
            <a:stCxn id="841733" idx="4"/>
          </p:cNvCxnSpPr>
          <p:nvPr/>
        </p:nvCxnSpPr>
        <p:spPr bwMode="auto">
          <a:xfrm>
            <a:off x="3695700" y="2133600"/>
            <a:ext cx="1257300" cy="159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92" name="Text Box 64"/>
          <p:cNvSpPr txBox="1">
            <a:spLocks noChangeArrowheads="1"/>
          </p:cNvSpPr>
          <p:nvPr/>
        </p:nvSpPr>
        <p:spPr bwMode="auto">
          <a:xfrm>
            <a:off x="228600" y="2743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841793" name="AutoShape 65"/>
          <p:cNvCxnSpPr>
            <a:cxnSpLocks noChangeShapeType="1"/>
            <a:stCxn id="841733" idx="4"/>
            <a:endCxn id="841792" idx="3"/>
          </p:cNvCxnSpPr>
          <p:nvPr/>
        </p:nvCxnSpPr>
        <p:spPr bwMode="auto">
          <a:xfrm flipH="1">
            <a:off x="762000" y="2133600"/>
            <a:ext cx="2933700" cy="793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94" name="Text Box 66"/>
          <p:cNvSpPr txBox="1">
            <a:spLocks noChangeArrowheads="1"/>
          </p:cNvSpPr>
          <p:nvPr/>
        </p:nvSpPr>
        <p:spPr bwMode="auto">
          <a:xfrm>
            <a:off x="7924800" y="2438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841795" name="AutoShape 67"/>
          <p:cNvCxnSpPr>
            <a:cxnSpLocks noChangeShapeType="1"/>
            <a:stCxn id="841732" idx="4"/>
            <a:endCxn id="841794" idx="1"/>
          </p:cNvCxnSpPr>
          <p:nvPr/>
        </p:nvCxnSpPr>
        <p:spPr bwMode="auto">
          <a:xfrm>
            <a:off x="5372100" y="2133600"/>
            <a:ext cx="2552700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1796" name="Text Box 68"/>
          <p:cNvSpPr txBox="1">
            <a:spLocks noChangeArrowheads="1"/>
          </p:cNvSpPr>
          <p:nvPr/>
        </p:nvSpPr>
        <p:spPr bwMode="auto">
          <a:xfrm>
            <a:off x="914400" y="6324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Yesterday</a:t>
            </a:r>
          </a:p>
        </p:txBody>
      </p:sp>
      <p:sp>
        <p:nvSpPr>
          <p:cNvPr id="841797" name="Text Box 69"/>
          <p:cNvSpPr txBox="1">
            <a:spLocks noChangeArrowheads="1"/>
          </p:cNvSpPr>
          <p:nvPr/>
        </p:nvSpPr>
        <p:spPr bwMode="auto">
          <a:xfrm>
            <a:off x="5334000" y="63246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</a:p>
        </p:txBody>
      </p:sp>
      <p:sp>
        <p:nvSpPr>
          <p:cNvPr id="841798" name="Text Box 70"/>
          <p:cNvSpPr txBox="1">
            <a:spLocks noChangeArrowheads="1"/>
          </p:cNvSpPr>
          <p:nvPr/>
        </p:nvSpPr>
        <p:spPr bwMode="auto">
          <a:xfrm>
            <a:off x="1828800" y="5334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False</a:t>
            </a:r>
          </a:p>
        </p:txBody>
      </p:sp>
      <p:sp>
        <p:nvSpPr>
          <p:cNvPr id="841799" name="Text Box 71"/>
          <p:cNvSpPr txBox="1">
            <a:spLocks noChangeArrowheads="1"/>
          </p:cNvSpPr>
          <p:nvPr/>
        </p:nvSpPr>
        <p:spPr bwMode="auto">
          <a:xfrm>
            <a:off x="1981200" y="3810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15213</a:t>
            </a:r>
          </a:p>
        </p:txBody>
      </p:sp>
      <p:sp>
        <p:nvSpPr>
          <p:cNvPr id="841800" name="Text Box 72"/>
          <p:cNvSpPr txBox="1">
            <a:spLocks noChangeArrowheads="1"/>
          </p:cNvSpPr>
          <p:nvPr/>
        </p:nvSpPr>
        <p:spPr bwMode="auto">
          <a:xfrm>
            <a:off x="2819400" y="28956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20-30</a:t>
            </a:r>
          </a:p>
        </p:txBody>
      </p:sp>
      <p:sp>
        <p:nvSpPr>
          <p:cNvPr id="841801" name="Text Box 73"/>
          <p:cNvSpPr txBox="1">
            <a:spLocks noChangeArrowheads="1"/>
          </p:cNvSpPr>
          <p:nvPr/>
        </p:nvSpPr>
        <p:spPr bwMode="auto">
          <a:xfrm>
            <a:off x="3581400" y="27432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  <p:sp>
        <p:nvSpPr>
          <p:cNvPr id="841802" name="Text Box 74"/>
          <p:cNvSpPr txBox="1">
            <a:spLocks noChangeArrowheads="1"/>
          </p:cNvSpPr>
          <p:nvPr/>
        </p:nvSpPr>
        <p:spPr bwMode="auto">
          <a:xfrm>
            <a:off x="5867400" y="5257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Unknown</a:t>
            </a:r>
          </a:p>
        </p:txBody>
      </p:sp>
      <p:sp>
        <p:nvSpPr>
          <p:cNvPr id="841803" name="Text Box 75"/>
          <p:cNvSpPr txBox="1">
            <a:spLocks noChangeArrowheads="1"/>
          </p:cNvSpPr>
          <p:nvPr/>
        </p:nvSpPr>
        <p:spPr bwMode="auto">
          <a:xfrm>
            <a:off x="6172200" y="38100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15146</a:t>
            </a:r>
          </a:p>
        </p:txBody>
      </p:sp>
      <p:sp>
        <p:nvSpPr>
          <p:cNvPr id="841804" name="Text Box 76"/>
          <p:cNvSpPr txBox="1">
            <a:spLocks noChangeArrowheads="1"/>
          </p:cNvSpPr>
          <p:nvPr/>
        </p:nvSpPr>
        <p:spPr bwMode="auto">
          <a:xfrm>
            <a:off x="7086600" y="2895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50-60</a:t>
            </a:r>
          </a:p>
        </p:txBody>
      </p:sp>
      <p:sp>
        <p:nvSpPr>
          <p:cNvPr id="841805" name="Text Box 77"/>
          <p:cNvSpPr txBox="1">
            <a:spLocks noChangeArrowheads="1"/>
          </p:cNvSpPr>
          <p:nvPr/>
        </p:nvSpPr>
        <p:spPr bwMode="auto">
          <a:xfrm>
            <a:off x="8077200" y="2895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93717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err="1"/>
              <a:t>Weng</a:t>
            </a:r>
            <a:r>
              <a:rPr lang="en-US" altLang="en-US" dirty="0"/>
              <a:t>-Keen Wong, Oregon State University ©2005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08FAD-E769-4283-BCF2-FF6B95A2FA8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Bayesian Networks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00400"/>
            <a:ext cx="7772400" cy="28194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Corbel" panose="020B0503020204020204" pitchFamily="34" charset="0"/>
              </a:rPr>
              <a:t>In the opinion of many AI researchers, Bayesian  networks are the most significant contribution in AI in the last 10 years</a:t>
            </a:r>
          </a:p>
          <a:p>
            <a:r>
              <a:rPr lang="en-US" altLang="en-US" sz="2800" dirty="0">
                <a:latin typeface="Corbel" panose="020B0503020204020204" pitchFamily="34" charset="0"/>
              </a:rPr>
              <a:t>They are used in many applications </a:t>
            </a:r>
            <a:r>
              <a:rPr lang="en-US" altLang="en-US" sz="2800" dirty="0" err="1">
                <a:latin typeface="Corbel" panose="020B0503020204020204" pitchFamily="34" charset="0"/>
              </a:rPr>
              <a:t>eg</a:t>
            </a:r>
            <a:r>
              <a:rPr lang="en-US" altLang="en-US" sz="2800" dirty="0">
                <a:latin typeface="Corbel" panose="020B0503020204020204" pitchFamily="34" charset="0"/>
              </a:rPr>
              <a:t>. spam filtering, speech recognition, robotics, diagnostic systems and even syndromic surveillance</a:t>
            </a:r>
          </a:p>
        </p:txBody>
      </p:sp>
      <p:sp>
        <p:nvSpPr>
          <p:cNvPr id="834564" name="Oval 4"/>
          <p:cNvSpPr>
            <a:spLocks noChangeArrowheads="1"/>
          </p:cNvSpPr>
          <p:nvPr/>
        </p:nvSpPr>
        <p:spPr bwMode="auto">
          <a:xfrm>
            <a:off x="3581400" y="1371600"/>
            <a:ext cx="1600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HasAnthrax</a:t>
            </a:r>
          </a:p>
        </p:txBody>
      </p:sp>
      <p:sp>
        <p:nvSpPr>
          <p:cNvPr id="834568" name="Oval 8"/>
          <p:cNvSpPr>
            <a:spLocks noChangeArrowheads="1"/>
          </p:cNvSpPr>
          <p:nvPr/>
        </p:nvSpPr>
        <p:spPr bwMode="auto">
          <a:xfrm>
            <a:off x="6858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HasCough</a:t>
            </a:r>
          </a:p>
        </p:txBody>
      </p:sp>
      <p:sp>
        <p:nvSpPr>
          <p:cNvPr id="834569" name="Oval 9"/>
          <p:cNvSpPr>
            <a:spLocks noChangeArrowheads="1"/>
          </p:cNvSpPr>
          <p:nvPr/>
        </p:nvSpPr>
        <p:spPr bwMode="auto">
          <a:xfrm>
            <a:off x="1981200" y="2590800"/>
            <a:ext cx="11430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HasFever</a:t>
            </a:r>
          </a:p>
        </p:txBody>
      </p:sp>
      <p:sp>
        <p:nvSpPr>
          <p:cNvPr id="834570" name="Oval 10"/>
          <p:cNvSpPr>
            <a:spLocks noChangeArrowheads="1"/>
          </p:cNvSpPr>
          <p:nvPr/>
        </p:nvSpPr>
        <p:spPr bwMode="auto">
          <a:xfrm>
            <a:off x="3276600" y="2590800"/>
            <a:ext cx="2438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HasDifficultyBreathing</a:t>
            </a:r>
          </a:p>
        </p:txBody>
      </p:sp>
      <p:sp>
        <p:nvSpPr>
          <p:cNvPr id="834571" name="Oval 11"/>
          <p:cNvSpPr>
            <a:spLocks noChangeArrowheads="1"/>
          </p:cNvSpPr>
          <p:nvPr/>
        </p:nvSpPr>
        <p:spPr bwMode="auto">
          <a:xfrm>
            <a:off x="5867400" y="2590800"/>
            <a:ext cx="2819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/>
              <a:t>HasWideMediastinum</a:t>
            </a:r>
          </a:p>
        </p:txBody>
      </p:sp>
      <p:cxnSp>
        <p:nvCxnSpPr>
          <p:cNvPr id="834572" name="AutoShape 12"/>
          <p:cNvCxnSpPr>
            <a:cxnSpLocks noChangeShapeType="1"/>
            <a:stCxn id="834564" idx="4"/>
            <a:endCxn id="834568" idx="0"/>
          </p:cNvCxnSpPr>
          <p:nvPr/>
        </p:nvCxnSpPr>
        <p:spPr bwMode="auto">
          <a:xfrm flipH="1">
            <a:off x="1257300" y="1828800"/>
            <a:ext cx="3124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4573" name="AutoShape 13"/>
          <p:cNvCxnSpPr>
            <a:cxnSpLocks noChangeShapeType="1"/>
            <a:stCxn id="834564" idx="4"/>
            <a:endCxn id="834569" idx="0"/>
          </p:cNvCxnSpPr>
          <p:nvPr/>
        </p:nvCxnSpPr>
        <p:spPr bwMode="auto">
          <a:xfrm flipH="1">
            <a:off x="2552700" y="18288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4574" name="AutoShape 14"/>
          <p:cNvCxnSpPr>
            <a:cxnSpLocks noChangeShapeType="1"/>
            <a:stCxn id="834564" idx="4"/>
            <a:endCxn id="834570" idx="0"/>
          </p:cNvCxnSpPr>
          <p:nvPr/>
        </p:nvCxnSpPr>
        <p:spPr bwMode="auto">
          <a:xfrm>
            <a:off x="4381500" y="1828800"/>
            <a:ext cx="1143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4575" name="AutoShape 15"/>
          <p:cNvCxnSpPr>
            <a:cxnSpLocks noChangeShapeType="1"/>
            <a:stCxn id="834564" idx="4"/>
            <a:endCxn id="834571" idx="0"/>
          </p:cNvCxnSpPr>
          <p:nvPr/>
        </p:nvCxnSpPr>
        <p:spPr bwMode="auto">
          <a:xfrm>
            <a:off x="4381500" y="1828800"/>
            <a:ext cx="2895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26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4911F2-1217-4DD3-BC97-CEA4329DDF9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pic>
        <p:nvPicPr>
          <p:cNvPr id="831491" name="Picture 3" descr="MCj0331728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0480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3962400" y="1447800"/>
            <a:ext cx="464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anose="020B0503020204020204" pitchFamily="34" charset="0"/>
              </a:rPr>
              <a:t>You would like to determine how likely the patient is infected with inhalational anthrax given that the patient has a cough, a fever, and difficulty breathing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3886200" y="4038600"/>
            <a:ext cx="4648200" cy="1569660"/>
          </a:xfrm>
          <a:prstGeom prst="rect">
            <a:avLst/>
          </a:prstGeom>
          <a:solidFill>
            <a:srgbClr val="FF99CC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latin typeface="Corbel" panose="020B0503020204020204" pitchFamily="34" charset="0"/>
              </a:rPr>
              <a:t>We are not 100% certain that the patient has anthrax because of these symptoms.  We are dealing with uncertainty!</a:t>
            </a:r>
          </a:p>
        </p:txBody>
      </p:sp>
    </p:spTree>
    <p:extLst>
      <p:ext uri="{BB962C8B-B14F-4D97-AF65-F5344CB8AC3E}">
        <p14:creationId xmlns:p14="http://schemas.microsoft.com/office/powerpoint/2010/main" val="55770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716DB-D388-42F4-8614-DCABC1A1844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pic>
        <p:nvPicPr>
          <p:cNvPr id="832521" name="Picture 9" descr="MCj0339194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348038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2522" name="Text Box 10"/>
          <p:cNvSpPr txBox="1">
            <a:spLocks noChangeArrowheads="1"/>
          </p:cNvSpPr>
          <p:nvPr/>
        </p:nvSpPr>
        <p:spPr bwMode="auto">
          <a:xfrm>
            <a:off x="4038600" y="1676400"/>
            <a:ext cx="4648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anose="020B0503020204020204" pitchFamily="34" charset="0"/>
              </a:rPr>
              <a:t>Now suppose you order an x-ray and observe that the patient has a wide mediastinum.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anose="020B0503020204020204" pitchFamily="34" charset="0"/>
              </a:rPr>
              <a:t>Your belief that that the patient  is infected with inhalational anthrax is now much higher.</a:t>
            </a:r>
          </a:p>
        </p:txBody>
      </p:sp>
    </p:spTree>
    <p:extLst>
      <p:ext uri="{BB962C8B-B14F-4D97-AF65-F5344CB8AC3E}">
        <p14:creationId xmlns:p14="http://schemas.microsoft.com/office/powerpoint/2010/main" val="59468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A38147-2EC9-42FC-8588-08A177E42F3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10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Corbel" panose="020B0503020204020204" pitchFamily="34" charset="0"/>
              </a:rPr>
              <a:t>In the previous slides, what you observed affected your belief that the patient is infected with anthrax</a:t>
            </a:r>
          </a:p>
          <a:p>
            <a:r>
              <a:rPr lang="en-US" altLang="en-US" sz="2800" dirty="0">
                <a:latin typeface="Corbel" panose="020B0503020204020204" pitchFamily="34" charset="0"/>
              </a:rPr>
              <a:t>This is called </a:t>
            </a:r>
            <a:r>
              <a:rPr lang="en-US" alt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reasoning with uncertainty</a:t>
            </a:r>
          </a:p>
          <a:p>
            <a:r>
              <a:rPr lang="en-US" altLang="en-US" sz="2800" dirty="0">
                <a:latin typeface="Corbel" panose="020B0503020204020204" pitchFamily="34" charset="0"/>
              </a:rPr>
              <a:t>Wouldn’t it be nice if we had some methodology for reasoning with uncertainty? Why in fact, we do…</a:t>
            </a:r>
          </a:p>
        </p:txBody>
      </p:sp>
    </p:spTree>
    <p:extLst>
      <p:ext uri="{BB962C8B-B14F-4D97-AF65-F5344CB8AC3E}">
        <p14:creationId xmlns:p14="http://schemas.microsoft.com/office/powerpoint/2010/main" val="50854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Weng-Keen Wong, Oregon State University ©2005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2A47B-103D-4198-9631-98C12E42375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Probabilities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685800" y="3581400"/>
            <a:ext cx="259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6C7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Corbel" panose="020B0503020204020204" pitchFamily="34" charset="0"/>
              </a:rPr>
              <a:t>The sum of the red and blue areas is 1</a:t>
            </a:r>
          </a:p>
        </p:txBody>
      </p:sp>
      <p:sp>
        <p:nvSpPr>
          <p:cNvPr id="848901" name="Rectangle 5"/>
          <p:cNvSpPr>
            <a:spLocks noChangeArrowheads="1"/>
          </p:cNvSpPr>
          <p:nvPr/>
        </p:nvSpPr>
        <p:spPr bwMode="auto">
          <a:xfrm>
            <a:off x="4114800" y="3276600"/>
            <a:ext cx="3810000" cy="2533650"/>
          </a:xfrm>
          <a:prstGeom prst="rect">
            <a:avLst/>
          </a:prstGeom>
          <a:solidFill>
            <a:srgbClr val="99CCFF"/>
          </a:solidFill>
          <a:ln w="31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5638800" y="3371850"/>
            <a:ext cx="1905000" cy="1822450"/>
          </a:xfrm>
          <a:prstGeom prst="ellipse">
            <a:avLst/>
          </a:prstGeom>
          <a:solidFill>
            <a:srgbClr val="FF99CC"/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848903" name="Text Box 7"/>
          <p:cNvSpPr txBox="1">
            <a:spLocks noChangeArrowheads="1"/>
          </p:cNvSpPr>
          <p:nvPr/>
        </p:nvSpPr>
        <p:spPr bwMode="auto">
          <a:xfrm>
            <a:off x="4267200" y="5276850"/>
            <a:ext cx="1252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6C7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0099"/>
                </a:solidFill>
                <a:latin typeface="Arial" panose="020B0604020202020204" pitchFamily="34" charset="0"/>
              </a:rPr>
              <a:t>P(A = false)</a:t>
            </a:r>
          </a:p>
        </p:txBody>
      </p:sp>
      <p:sp>
        <p:nvSpPr>
          <p:cNvPr id="848904" name="Text Box 8"/>
          <p:cNvSpPr txBox="1">
            <a:spLocks noChangeArrowheads="1"/>
          </p:cNvSpPr>
          <p:nvPr/>
        </p:nvSpPr>
        <p:spPr bwMode="auto">
          <a:xfrm>
            <a:off x="5946775" y="4114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6C7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P(A = true)</a:t>
            </a:r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2971800" y="43434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8908" name="Text Box 12"/>
          <p:cNvSpPr txBox="1">
            <a:spLocks noChangeArrowheads="1"/>
          </p:cNvSpPr>
          <p:nvPr/>
        </p:nvSpPr>
        <p:spPr bwMode="auto">
          <a:xfrm>
            <a:off x="457200" y="1498600"/>
            <a:ext cx="8305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Corbel" panose="020B0503020204020204" pitchFamily="34" charset="0"/>
              </a:rPr>
              <a:t>We will write </a:t>
            </a:r>
            <a:r>
              <a:rPr lang="en-US" altLang="en-US" i="1" dirty="0">
                <a:latin typeface="Corbel" panose="020B0503020204020204" pitchFamily="34" charset="0"/>
              </a:rPr>
              <a:t>P(A = true)</a:t>
            </a:r>
            <a:r>
              <a:rPr lang="en-US" altLang="en-US" dirty="0">
                <a:latin typeface="Corbel" panose="020B0503020204020204" pitchFamily="34" charset="0"/>
              </a:rPr>
              <a:t> to mean the probability that </a:t>
            </a:r>
            <a:r>
              <a:rPr lang="en-US" altLang="en-US" i="1" dirty="0">
                <a:latin typeface="Corbel" panose="020B0503020204020204" pitchFamily="34" charset="0"/>
              </a:rPr>
              <a:t>A = true</a:t>
            </a:r>
            <a:r>
              <a:rPr lang="en-US" altLang="en-US" dirty="0">
                <a:latin typeface="Corbel" panose="020B0503020204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orbel" panose="020B0503020204020204" pitchFamily="34" charset="0"/>
              </a:rPr>
              <a:t>What is probability?  It is the relative frequency with which an outcome would be obtained if the process were repeated a large number of times under similar conditions</a:t>
            </a:r>
            <a:r>
              <a:rPr lang="en-US" altLang="en-US" baseline="30000" dirty="0">
                <a:latin typeface="Corbel" panose="020B0503020204020204" pitchFamily="34" charset="0"/>
              </a:rPr>
              <a:t>*</a:t>
            </a:r>
          </a:p>
        </p:txBody>
      </p:sp>
      <p:pic>
        <p:nvPicPr>
          <p:cNvPr id="848910" name="Picture 14" descr="thomas-bay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14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8911" name="AutoShape 15"/>
          <p:cNvSpPr>
            <a:spLocks noChangeArrowheads="1"/>
          </p:cNvSpPr>
          <p:nvPr/>
        </p:nvSpPr>
        <p:spPr bwMode="auto">
          <a:xfrm>
            <a:off x="533400" y="5410200"/>
            <a:ext cx="2819400" cy="685800"/>
          </a:xfrm>
          <a:prstGeom prst="wedgeRoundRectCallout">
            <a:avLst>
              <a:gd name="adj1" fmla="val -50620"/>
              <a:gd name="adj2" fmla="val 7453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aseline="30000" dirty="0">
                <a:latin typeface="Corbel" panose="020B0503020204020204" pitchFamily="34" charset="0"/>
              </a:rPr>
              <a:t>*</a:t>
            </a:r>
            <a:r>
              <a:rPr lang="en-US" altLang="en-US" sz="1200" dirty="0">
                <a:latin typeface="Corbel" panose="020B0503020204020204" pitchFamily="34" charset="0"/>
              </a:rPr>
              <a:t>Ahem…there’s also the Bayesian definition which says probability is your degree of belief in an outcome</a:t>
            </a:r>
          </a:p>
        </p:txBody>
      </p:sp>
    </p:spTree>
    <p:extLst>
      <p:ext uri="{BB962C8B-B14F-4D97-AF65-F5344CB8AC3E}">
        <p14:creationId xmlns:p14="http://schemas.microsoft.com/office/powerpoint/2010/main" val="53118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Introduction - 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348125" y="1524000"/>
            <a:ext cx="4545049" cy="446881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>
                <a:latin typeface="Corbel" panose="020B0503020204020204" pitchFamily="34" charset="0"/>
              </a:rPr>
              <a:t>Test A (test to screen for disease X)</a:t>
            </a:r>
          </a:p>
          <a:p>
            <a:r>
              <a:rPr lang="en-GB" sz="1700" dirty="0">
                <a:latin typeface="Corbel" panose="020B0503020204020204" pitchFamily="34" charset="0"/>
              </a:rPr>
              <a:t>Prevalence of disease X was 0.3%</a:t>
            </a:r>
          </a:p>
          <a:p>
            <a:r>
              <a:rPr lang="en-GB" sz="1700" dirty="0">
                <a:latin typeface="Corbel" panose="020B0503020204020204" pitchFamily="34" charset="0"/>
              </a:rPr>
              <a:t>Sensitivity (true positive) of the test was 50%</a:t>
            </a:r>
          </a:p>
          <a:p>
            <a:r>
              <a:rPr lang="en-GB" sz="1700" dirty="0">
                <a:latin typeface="Corbel" panose="020B0503020204020204" pitchFamily="34" charset="0"/>
              </a:rPr>
              <a:t>False positive rate was 3%.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What is the probability that someone who tests positive actually has disease X? </a:t>
            </a:r>
          </a:p>
          <a:p>
            <a:r>
              <a:rPr lang="en-GB" sz="1800" dirty="0">
                <a:latin typeface="Corbel" panose="020B0503020204020204" pitchFamily="34" charset="0"/>
              </a:rPr>
              <a:t>Doctors’ answers ranged from 1% to 99% (with ~half of them estimating the probability as 50% or 47%)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07100"/>
            <a:ext cx="88931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/>
              <a:t>Gerd</a:t>
            </a:r>
            <a:r>
              <a:rPr lang="en-GB" sz="1000" dirty="0"/>
              <a:t> </a:t>
            </a:r>
            <a:r>
              <a:rPr lang="en-GB" sz="1000" dirty="0" err="1"/>
              <a:t>Gigerenzer</a:t>
            </a:r>
            <a:r>
              <a:rPr lang="en-GB" sz="1000" dirty="0"/>
              <a:t>, Adrian Edwards “Simple tools for understanding risks: from innumeracy to insight” BMJ VOLUME 327 (2003)</a:t>
            </a:r>
          </a:p>
        </p:txBody>
      </p:sp>
      <p:pic>
        <p:nvPicPr>
          <p:cNvPr id="1026" name="Picture 2" descr="http://www.capitalwired.com/wp-content/uploads/2014/12/a-few-helpful-doctors-ready-to-excuse-yo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12706"/>
          <a:stretch/>
        </p:blipFill>
        <p:spPr bwMode="auto">
          <a:xfrm>
            <a:off x="250825" y="1714500"/>
            <a:ext cx="413524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37882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Test Terminology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7300" y="1576644"/>
            <a:ext cx="6717378" cy="49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Introduction - Bayes’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348125" y="1524000"/>
            <a:ext cx="4545049" cy="446881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>
                <a:latin typeface="Corbel" panose="020B0503020204020204" pitchFamily="34" charset="0"/>
              </a:rPr>
              <a:t>Test A (test to screen for disease X)</a:t>
            </a:r>
          </a:p>
          <a:p>
            <a:r>
              <a:rPr lang="en-GB" sz="1700" dirty="0">
                <a:latin typeface="Corbel" panose="020B0503020204020204" pitchFamily="34" charset="0"/>
              </a:rPr>
              <a:t>Prevalence of disease X was 0.3%</a:t>
            </a:r>
          </a:p>
          <a:p>
            <a:r>
              <a:rPr lang="en-GB" sz="1700" dirty="0">
                <a:latin typeface="Corbel" panose="020B0503020204020204" pitchFamily="34" charset="0"/>
              </a:rPr>
              <a:t>Sensitivity (true positive) of the test was 50%</a:t>
            </a:r>
          </a:p>
          <a:p>
            <a:r>
              <a:rPr lang="en-GB" sz="1700" dirty="0">
                <a:latin typeface="Corbel" panose="020B0503020204020204" pitchFamily="34" charset="0"/>
              </a:rPr>
              <a:t>False positive rate was 3%.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What is the probability that someone who tests positive actually has disease X? </a:t>
            </a:r>
          </a:p>
          <a:p>
            <a:r>
              <a:rPr lang="en-GB" sz="1800" dirty="0">
                <a:latin typeface="Corbel" panose="020B0503020204020204" pitchFamily="34" charset="0"/>
              </a:rPr>
              <a:t>Doctors’ answers ranged from 1% to 99% (with ~half of them estimating the probability as 50% or 47%)</a:t>
            </a:r>
          </a:p>
          <a:p>
            <a:r>
              <a:rPr lang="en-GB" sz="2000" b="1" dirty="0">
                <a:solidFill>
                  <a:srgbClr val="FF2933"/>
                </a:solidFill>
                <a:latin typeface="Corbel" panose="020B0503020204020204" pitchFamily="34" charset="0"/>
              </a:rPr>
              <a:t>The correct answer is ~5%! 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007100"/>
            <a:ext cx="88931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/>
              <a:t>Gerd</a:t>
            </a:r>
            <a:r>
              <a:rPr lang="en-GB" sz="1000" dirty="0"/>
              <a:t> </a:t>
            </a:r>
            <a:r>
              <a:rPr lang="en-GB" sz="1000" dirty="0" err="1"/>
              <a:t>Gigerenzer</a:t>
            </a:r>
            <a:r>
              <a:rPr lang="en-GB" sz="1000" dirty="0"/>
              <a:t>, Adrian Edwards “Simple tools for understanding risks: from innumeracy to insight” BMJ VOLUME 327 (2003)</a:t>
            </a:r>
          </a:p>
        </p:txBody>
      </p:sp>
      <p:pic>
        <p:nvPicPr>
          <p:cNvPr id="10" name="Picture 2" descr="http://www.capitalwired.com/wp-content/uploads/2014/12/a-few-helpful-doctors-ready-to-excuse-yo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12706"/>
          <a:stretch/>
        </p:blipFill>
        <p:spPr bwMode="auto">
          <a:xfrm>
            <a:off x="250825" y="1714500"/>
            <a:ext cx="413524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18288"/>
            <a:ext cx="3619500" cy="329184"/>
          </a:xfrm>
        </p:spPr>
        <p:txBody>
          <a:bodyPr/>
          <a:lstStyle/>
          <a:p>
            <a:r>
              <a:rPr lang="en-US" altLang="en-US" dirty="0"/>
              <a:t>Francois </a:t>
            </a:r>
            <a:r>
              <a:rPr lang="en-US" altLang="en-US" dirty="0" err="1"/>
              <a:t>Ayello</a:t>
            </a:r>
            <a:r>
              <a:rPr lang="en-US" altLang="en-US" dirty="0"/>
              <a:t>, Andrea Sanchez, Vinod </a:t>
            </a:r>
            <a:r>
              <a:rPr lang="en-US" altLang="en-US" dirty="0" err="1"/>
              <a:t>Khare</a:t>
            </a:r>
            <a:r>
              <a:rPr lang="en-US" altLang="en-US" dirty="0"/>
              <a:t>, DNV GL ©2015</a:t>
            </a:r>
          </a:p>
        </p:txBody>
      </p:sp>
    </p:spTree>
    <p:extLst>
      <p:ext uri="{BB962C8B-B14F-4D97-AF65-F5344CB8AC3E}">
        <p14:creationId xmlns:p14="http://schemas.microsoft.com/office/powerpoint/2010/main" val="2319671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5873</TotalTime>
  <Words>1681</Words>
  <Application>Microsoft Office PowerPoint</Application>
  <PresentationFormat>On-screen Show (4:3)</PresentationFormat>
  <Paragraphs>372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Cambria Math</vt:lpstr>
      <vt:lpstr>Agency FB</vt:lpstr>
      <vt:lpstr>Corbel</vt:lpstr>
      <vt:lpstr>Wingdings</vt:lpstr>
      <vt:lpstr>Arial</vt:lpstr>
      <vt:lpstr>Aparajita</vt:lpstr>
      <vt:lpstr>Times New Roman</vt:lpstr>
      <vt:lpstr>Clarity</vt:lpstr>
      <vt:lpstr>Digital Statisticians</vt:lpstr>
      <vt:lpstr>Introduction</vt:lpstr>
      <vt:lpstr>Introduction</vt:lpstr>
      <vt:lpstr>Introduction</vt:lpstr>
      <vt:lpstr>Introduction</vt:lpstr>
      <vt:lpstr>Probabilities</vt:lpstr>
      <vt:lpstr>Introduction - Bayes’ Theorem</vt:lpstr>
      <vt:lpstr>Test Terminology</vt:lpstr>
      <vt:lpstr>Introduction - Bayes’ Theorem</vt:lpstr>
      <vt:lpstr>Let’s do the math…</vt:lpstr>
      <vt:lpstr>Conditional Probability</vt:lpstr>
      <vt:lpstr>Bayes’ Theorem</vt:lpstr>
      <vt:lpstr>Bayes’ Theorem</vt:lpstr>
      <vt:lpstr>Bayesian Networks</vt:lpstr>
      <vt:lpstr>Bayesian Networks</vt:lpstr>
      <vt:lpstr>So let’s calculate it out…</vt:lpstr>
      <vt:lpstr>A Bayesian Network</vt:lpstr>
      <vt:lpstr>A Directed Acyclic Graph</vt:lpstr>
      <vt:lpstr>A Set of Tables for Each Node</vt:lpstr>
      <vt:lpstr>Inference</vt:lpstr>
      <vt:lpstr>Inference</vt:lpstr>
      <vt:lpstr>The Bad News</vt:lpstr>
      <vt:lpstr>Person Model (Initial Prototype)</vt:lpstr>
      <vt:lpstr>Bayesian Networks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96</cp:revision>
  <dcterms:created xsi:type="dcterms:W3CDTF">2013-10-29T15:52:47Z</dcterms:created>
  <dcterms:modified xsi:type="dcterms:W3CDTF">2017-04-03T04:36:05Z</dcterms:modified>
</cp:coreProperties>
</file>