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60" r:id="rId1"/>
    <p:sldMasterId id="2147483972" r:id="rId2"/>
    <p:sldMasterId id="2147483984" r:id="rId3"/>
    <p:sldMasterId id="2147483996" r:id="rId4"/>
    <p:sldMasterId id="2147484008" r:id="rId5"/>
  </p:sldMasterIdLst>
  <p:notesMasterIdLst>
    <p:notesMasterId r:id="rId53"/>
  </p:notesMasterIdLst>
  <p:sldIdLst>
    <p:sldId id="256" r:id="rId6"/>
    <p:sldId id="264" r:id="rId7"/>
    <p:sldId id="265" r:id="rId8"/>
    <p:sldId id="266" r:id="rId9"/>
    <p:sldId id="267" r:id="rId10"/>
    <p:sldId id="268" r:id="rId11"/>
    <p:sldId id="269" r:id="rId12"/>
    <p:sldId id="270" r:id="rId13"/>
    <p:sldId id="271"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6" r:id="rId43"/>
    <p:sldId id="310" r:id="rId44"/>
    <p:sldId id="311" r:id="rId45"/>
    <p:sldId id="312" r:id="rId46"/>
    <p:sldId id="313" r:id="rId47"/>
    <p:sldId id="314" r:id="rId48"/>
    <p:sldId id="315" r:id="rId49"/>
    <p:sldId id="316" r:id="rId50"/>
    <p:sldId id="317" r:id="rId51"/>
    <p:sldId id="263" r:id="rId52"/>
  </p:sldIdLst>
  <p:sldSz cx="9144000" cy="6858000" type="screen4x3"/>
  <p:notesSz cx="6858000" cy="9144000"/>
  <p:embeddedFontLst>
    <p:embeddedFont>
      <p:font typeface="Helvetica" panose="020B0604020202020204" pitchFamily="34" charset="0"/>
      <p:regular r:id="rId54"/>
      <p:bold r:id="rId55"/>
      <p:italic r:id="rId56"/>
      <p:boldItalic r:id="rId57"/>
    </p:embeddedFont>
    <p:embeddedFont>
      <p:font typeface="Calibri" panose="020F0502020204030204" pitchFamily="34" charset="0"/>
      <p:regular r:id="rId58"/>
      <p:bold r:id="rId59"/>
      <p:italic r:id="rId60"/>
      <p:boldItalic r:id="rId61"/>
    </p:embeddedFont>
    <p:embeddedFont>
      <p:font typeface="Monotype Sorts" panose="01010601010101010101" pitchFamily="2" charset="2"/>
      <p:regular r:id="rId62"/>
    </p:embeddedFont>
    <p:embeddedFont>
      <p:font typeface="Arial Black" panose="020B0A04020102090204" pitchFamily="34" charset="0"/>
      <p:bold r:id="rId63"/>
      <p:italic r:id="rId64"/>
    </p:embeddedFont>
    <p:embeddedFont>
      <p:font typeface="Synchro LET" pitchFamily="2" charset="0"/>
      <p:regular r:id="rId65"/>
    </p:embeddedFont>
    <p:embeddedFont>
      <p:font typeface="Impact" panose="020B0806030902050204" pitchFamily="34" charset="0"/>
      <p:regular r:id="rId66"/>
    </p:embeddedFont>
    <p:embeddedFont>
      <p:font typeface="Verdana" panose="020B0604030504040204" pitchFamily="34" charset="0"/>
      <p:regular r:id="rId67"/>
      <p:bold r:id="rId68"/>
      <p:italic r:id="rId69"/>
      <p:boldItalic r:id="rId70"/>
    </p:embeddedFont>
    <p:embeddedFont>
      <p:font typeface="High Tower Text" panose="02040502050506030303" pitchFamily="18" charset="0"/>
      <p:regular r:id="rId71"/>
      <p:italic r:id="rId72"/>
    </p:embeddedFont>
    <p:embeddedFont>
      <p:font typeface="Juice ITC" panose="04040403040A02020202" pitchFamily="82" charset="0"/>
      <p:regular r:id="rId73"/>
    </p:embeddedFont>
    <p:embeddedFont>
      <p:font typeface="Tahoma" panose="020B0604030504040204" pitchFamily="34" charset="0"/>
      <p:regular r:id="rId74"/>
      <p:bold r:id="rId75"/>
    </p:embeddedFont>
    <p:embeddedFont>
      <p:font typeface="Bookman Old Style" panose="02050604050505020204" pitchFamily="18" charset="0"/>
      <p:regular r:id="rId76"/>
      <p:bold r:id="rId77"/>
      <p:italic r:id="rId78"/>
      <p:boldItalic r:id="rId79"/>
    </p:embeddedFont>
    <p:embeddedFont>
      <p:font typeface="Corbel" panose="020B0503020204020204" pitchFamily="34" charset="0"/>
      <p:regular r:id="rId80"/>
      <p:bold r:id="rId81"/>
      <p:italic r:id="rId82"/>
      <p:boldItalic r:id="rId8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46" autoAdjust="0"/>
  </p:normalViewPr>
  <p:slideViewPr>
    <p:cSldViewPr snapToGrid="0" snapToObjects="1">
      <p:cViewPr varScale="1">
        <p:scale>
          <a:sx n="72" d="100"/>
          <a:sy n="72" d="100"/>
        </p:scale>
        <p:origin x="750"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5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font" Target="fonts/font2.fntdata"/><Relationship Id="rId63" Type="http://schemas.openxmlformats.org/officeDocument/2006/relationships/font" Target="fonts/font10.fntdata"/><Relationship Id="rId68" Type="http://schemas.openxmlformats.org/officeDocument/2006/relationships/font" Target="fonts/font15.fntdata"/><Relationship Id="rId76" Type="http://schemas.openxmlformats.org/officeDocument/2006/relationships/font" Target="fonts/font23.fntdata"/><Relationship Id="rId84"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font" Target="fonts/font18.fntdata"/><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font" Target="fonts/font13.fntdata"/><Relationship Id="rId74" Type="http://schemas.openxmlformats.org/officeDocument/2006/relationships/font" Target="fonts/font21.fntdata"/><Relationship Id="rId79" Type="http://schemas.openxmlformats.org/officeDocument/2006/relationships/font" Target="fonts/font26.fntdata"/><Relationship Id="rId87"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font" Target="fonts/font8.fntdata"/><Relationship Id="rId82" Type="http://schemas.openxmlformats.org/officeDocument/2006/relationships/font" Target="fonts/font29.fntdata"/><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font" Target="fonts/font16.fntdata"/><Relationship Id="rId77" Type="http://schemas.openxmlformats.org/officeDocument/2006/relationships/font" Target="fonts/font24.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19.fntdata"/><Relationship Id="rId80" Type="http://schemas.openxmlformats.org/officeDocument/2006/relationships/font" Target="fonts/font27.fntdata"/><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font" Target="fonts/font17.fntdata"/><Relationship Id="rId75" Type="http://schemas.openxmlformats.org/officeDocument/2006/relationships/font" Target="fonts/font22.fntdata"/><Relationship Id="rId83" Type="http://schemas.openxmlformats.org/officeDocument/2006/relationships/font" Target="fonts/font30.fntdata"/><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4.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font" Target="fonts/font7.fntdata"/><Relationship Id="rId65" Type="http://schemas.openxmlformats.org/officeDocument/2006/relationships/font" Target="fonts/font12.fntdata"/><Relationship Id="rId73" Type="http://schemas.openxmlformats.org/officeDocument/2006/relationships/font" Target="fonts/font20.fntdata"/><Relationship Id="rId78" Type="http://schemas.openxmlformats.org/officeDocument/2006/relationships/font" Target="fonts/font25.fntdata"/><Relationship Id="rId81" Type="http://schemas.openxmlformats.org/officeDocument/2006/relationships/font" Target="fonts/font28.fntdata"/><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A79A57-F813-4DB9-A828-94C1BC771BBF}" type="datetimeFigureOut">
              <a:rPr lang="en-US" smtClean="0"/>
              <a:t>2/6/2017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3A4F63-CB73-4269-AA93-CAF70881F34D}" type="slidenum">
              <a:rPr lang="en-US" smtClean="0"/>
              <a:t>‹#›</a:t>
            </a:fld>
            <a:endParaRPr lang="en-US"/>
          </a:p>
        </p:txBody>
      </p:sp>
    </p:spTree>
    <p:extLst>
      <p:ext uri="{BB962C8B-B14F-4D97-AF65-F5344CB8AC3E}">
        <p14:creationId xmlns:p14="http://schemas.microsoft.com/office/powerpoint/2010/main" val="2036360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3D64BB3-2BC2-4F81-AC75-F2113A9DFD93}" type="slidenum">
              <a:rPr lang="en-US" sz="1200">
                <a:solidFill>
                  <a:prstClr val="black"/>
                </a:solidFill>
              </a:rPr>
              <a:pPr/>
              <a:t>40</a:t>
            </a:fld>
            <a:endParaRPr lang="en-US" sz="1200">
              <a:solidFill>
                <a:prstClr val="black"/>
              </a:solidFill>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Monday, February 6,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057FC-95B6-4D89-AFDA-ABA33EE921E5}" type="datetime2">
              <a:rPr lang="en-US" smtClean="0"/>
              <a:t>Monday, February 6,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Monday, February 6,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DDE104C-6A99-43DD-A2D5-DDA14C2213F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58317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5D7F6E5-40D5-4FBE-87C7-D7150B9967C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27190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BFB2EF1-72F2-4600-B414-AD1D548976D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53187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D20AA9A-785C-427C-9012-375740E40D9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99077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C90609FF-67C2-4006-8595-F9212D4AD0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9017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0EEEA608-018E-48E6-94FE-D1C088660EC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45133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5840AF26-6FAB-4EE1-90A4-D660D6746C0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81159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33D81D5-67A8-4824-94A1-BA60102548B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64712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6A3A3-94A6-4E5B-AF39-173ACA3E61CC}" type="datetime2">
              <a:rPr lang="en-US" smtClean="0"/>
              <a:t>Monday, February 6,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60BCF5A-9F69-4758-8271-8D3EB56B3C1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592028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EB8E7F7-021C-4CB7-B844-E00F0A5FF8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92471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FF1C77F-DE9F-4247-9E83-98D64651C2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833616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DDE104C-6A99-43DD-A2D5-DDA14C2213F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57327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5D7F6E5-40D5-4FBE-87C7-D7150B9967C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968910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BFB2EF1-72F2-4600-B414-AD1D548976D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27417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D20AA9A-785C-427C-9012-375740E40D9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971747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C90609FF-67C2-4006-8595-F9212D4AD0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145095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0EEEA608-018E-48E6-94FE-D1C088660EC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70746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5840AF26-6FAB-4EE1-90A4-D660D6746C0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2954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Monday, February 6,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33D81D5-67A8-4824-94A1-BA60102548B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175010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60BCF5A-9F69-4758-8271-8D3EB56B3C1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601632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EB8E7F7-021C-4CB7-B844-E00F0A5FF8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727812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FF1C77F-DE9F-4247-9E83-98D64651C2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62966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DDE104C-6A99-43DD-A2D5-DDA14C2213F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730278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5D7F6E5-40D5-4FBE-87C7-D7150B9967C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269461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BFB2EF1-72F2-4600-B414-AD1D548976D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014149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D20AA9A-785C-427C-9012-375740E40D9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721803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C90609FF-67C2-4006-8595-F9212D4AD0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56339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0EEEA608-018E-48E6-94FE-D1C088660EC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71909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Monday, February 6,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5840AF26-6FAB-4EE1-90A4-D660D6746C0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427270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33D81D5-67A8-4824-94A1-BA60102548B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450479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60BCF5A-9F69-4758-8271-8D3EB56B3C1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297476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EB8E7F7-021C-4CB7-B844-E00F0A5FF8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501947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FF1C77F-DE9F-4247-9E83-98D64651C2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54228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685800"/>
            <a:ext cx="7721600" cy="1143000"/>
          </a:xfrm>
        </p:spPr>
        <p:txBody>
          <a:bodyPr/>
          <a:lstStyle>
            <a:lvl1pPr>
              <a:defRPr/>
            </a:lvl1pPr>
          </a:lstStyle>
          <a:p>
            <a:pPr lvl="0"/>
            <a:r>
              <a:rPr lang="en-US" noProof="0"/>
              <a:t>Click to edit Master title style</a:t>
            </a:r>
          </a:p>
        </p:txBody>
      </p:sp>
      <p:sp>
        <p:nvSpPr>
          <p:cNvPr id="3075" name="Rectangle 3"/>
          <p:cNvSpPr>
            <a:spLocks noGrp="1" noChangeArrowheads="1"/>
          </p:cNvSpPr>
          <p:nvPr>
            <p:ph type="subTitle" idx="1"/>
          </p:nvPr>
        </p:nvSpPr>
        <p:spPr>
          <a:xfrm>
            <a:off x="2133600" y="3886200"/>
            <a:ext cx="6400800" cy="1771650"/>
          </a:xfrm>
        </p:spPr>
        <p:txBody>
          <a:bodyPr/>
          <a:lstStyle>
            <a:lvl1pPr marL="0" indent="0">
              <a:buFontTx/>
              <a:buNone/>
              <a:defRPr>
                <a:latin typeface="Arial Black" pitchFamily="34" charset="0"/>
              </a:defRPr>
            </a:lvl1pPr>
          </a:lstStyle>
          <a:p>
            <a:pPr lvl="0"/>
            <a:r>
              <a:rPr lang="en-US" noProof="0"/>
              <a:t>Click to edit Master subtitle style</a:t>
            </a:r>
          </a:p>
        </p:txBody>
      </p:sp>
      <p:sp>
        <p:nvSpPr>
          <p:cNvPr id="3076" name="Rectangle 4"/>
          <p:cNvSpPr>
            <a:spLocks noGrp="1" noChangeArrowheads="1"/>
          </p:cNvSpPr>
          <p:nvPr>
            <p:ph type="dt" sz="half" idx="2"/>
          </p:nvPr>
        </p:nvSpPr>
        <p:spPr>
          <a:xfrm>
            <a:off x="711200" y="6229350"/>
            <a:ext cx="1930400" cy="514350"/>
          </a:xfrm>
        </p:spPr>
        <p:txBody>
          <a:bodyPr/>
          <a:lstStyle>
            <a:lvl1pPr>
              <a:defRPr>
                <a:solidFill>
                  <a:srgbClr val="5E574E"/>
                </a:solidFill>
              </a:defRPr>
            </a:lvl1pPr>
          </a:lstStyle>
          <a:p>
            <a:endParaRPr lang="en-US"/>
          </a:p>
        </p:txBody>
      </p:sp>
      <p:sp>
        <p:nvSpPr>
          <p:cNvPr id="3077" name="Rectangle 5"/>
          <p:cNvSpPr>
            <a:spLocks noGrp="1" noChangeArrowheads="1"/>
          </p:cNvSpPr>
          <p:nvPr>
            <p:ph type="ftr" sz="quarter" idx="3"/>
          </p:nvPr>
        </p:nvSpPr>
        <p:spPr>
          <a:xfrm>
            <a:off x="3149600" y="6229350"/>
            <a:ext cx="2844800" cy="514350"/>
          </a:xfrm>
        </p:spPr>
        <p:txBody>
          <a:bodyPr/>
          <a:lstStyle>
            <a:lvl1pPr>
              <a:defRPr>
                <a:solidFill>
                  <a:srgbClr val="5E574E"/>
                </a:solidFill>
              </a:defRPr>
            </a:lvl1pPr>
          </a:lstStyle>
          <a:p>
            <a:endParaRPr lang="en-US"/>
          </a:p>
        </p:txBody>
      </p:sp>
      <p:sp>
        <p:nvSpPr>
          <p:cNvPr id="3078" name="Rectangle 6"/>
          <p:cNvSpPr>
            <a:spLocks noGrp="1" noChangeArrowheads="1"/>
          </p:cNvSpPr>
          <p:nvPr>
            <p:ph type="sldNum" sz="quarter" idx="4"/>
          </p:nvPr>
        </p:nvSpPr>
        <p:spPr>
          <a:xfrm>
            <a:off x="6604000" y="6229350"/>
            <a:ext cx="1828800" cy="514350"/>
          </a:xfrm>
        </p:spPr>
        <p:txBody>
          <a:bodyPr/>
          <a:lstStyle>
            <a:lvl1pPr>
              <a:defRPr>
                <a:solidFill>
                  <a:srgbClr val="5E574E"/>
                </a:solidFill>
              </a:defRPr>
            </a:lvl1pPr>
          </a:lstStyle>
          <a:p>
            <a:fld id="{74C2D60A-E417-4410-B4D5-872AD9BA780D}" type="slidenum">
              <a:rPr lang="en-US"/>
              <a:pPr/>
              <a:t>‹#›</a:t>
            </a:fld>
            <a:endParaRPr lang="en-US"/>
          </a:p>
        </p:txBody>
      </p:sp>
      <p:pic>
        <p:nvPicPr>
          <p:cNvPr id="3079" name="Picture 7" descr="paint"/>
          <p:cNvPicPr>
            <a:picLocks noChangeAspect="1" noChangeArrowheads="1"/>
          </p:cNvPicPr>
          <p:nvPr/>
        </p:nvPicPr>
        <p:blipFill>
          <a:blip r:embed="rId2">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914400" y="1828800"/>
            <a:ext cx="8229600" cy="38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35136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5E574E"/>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5E574E"/>
                </a:solidFill>
              </a:rPr>
              <a:t>CS 460,  Sessions 24-25</a:t>
            </a:r>
          </a:p>
        </p:txBody>
      </p:sp>
      <p:sp>
        <p:nvSpPr>
          <p:cNvPr id="6" name="Slide Number Placeholder 5"/>
          <p:cNvSpPr>
            <a:spLocks noGrp="1"/>
          </p:cNvSpPr>
          <p:nvPr>
            <p:ph type="sldNum" sz="quarter" idx="12"/>
          </p:nvPr>
        </p:nvSpPr>
        <p:spPr/>
        <p:txBody>
          <a:bodyPr/>
          <a:lstStyle>
            <a:lvl1pPr>
              <a:defRPr/>
            </a:lvl1pPr>
          </a:lstStyle>
          <a:p>
            <a:fld id="{E4A71749-F1A3-400E-B935-56CA45C58B7F}" type="slidenum">
              <a:rPr lang="en-US">
                <a:solidFill>
                  <a:srgbClr val="5E574E"/>
                </a:solidFill>
              </a:rPr>
              <a:pPr/>
              <a:t>‹#›</a:t>
            </a:fld>
            <a:endParaRPr lang="en-US">
              <a:solidFill>
                <a:srgbClr val="5E574E"/>
              </a:solidFill>
            </a:endParaRPr>
          </a:p>
        </p:txBody>
      </p:sp>
    </p:spTree>
    <p:extLst>
      <p:ext uri="{BB962C8B-B14F-4D97-AF65-F5344CB8AC3E}">
        <p14:creationId xmlns:p14="http://schemas.microsoft.com/office/powerpoint/2010/main" val="32190640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5E574E"/>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5E574E"/>
                </a:solidFill>
              </a:rPr>
              <a:t>CS 460,  Sessions 24-25</a:t>
            </a:r>
          </a:p>
        </p:txBody>
      </p:sp>
      <p:sp>
        <p:nvSpPr>
          <p:cNvPr id="6" name="Slide Number Placeholder 5"/>
          <p:cNvSpPr>
            <a:spLocks noGrp="1"/>
          </p:cNvSpPr>
          <p:nvPr>
            <p:ph type="sldNum" sz="quarter" idx="12"/>
          </p:nvPr>
        </p:nvSpPr>
        <p:spPr/>
        <p:txBody>
          <a:bodyPr/>
          <a:lstStyle>
            <a:lvl1pPr>
              <a:defRPr/>
            </a:lvl1pPr>
          </a:lstStyle>
          <a:p>
            <a:fld id="{E3B0D26E-25F3-46D5-83AF-8DEA3296225D}" type="slidenum">
              <a:rPr lang="en-US">
                <a:solidFill>
                  <a:srgbClr val="5E574E"/>
                </a:solidFill>
              </a:rPr>
              <a:pPr/>
              <a:t>‹#›</a:t>
            </a:fld>
            <a:endParaRPr lang="en-US">
              <a:solidFill>
                <a:srgbClr val="5E574E"/>
              </a:solidFill>
            </a:endParaRPr>
          </a:p>
        </p:txBody>
      </p:sp>
    </p:spTree>
    <p:extLst>
      <p:ext uri="{BB962C8B-B14F-4D97-AF65-F5344CB8AC3E}">
        <p14:creationId xmlns:p14="http://schemas.microsoft.com/office/powerpoint/2010/main" val="2278881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0"/>
            <a:ext cx="4013200" cy="476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2800" y="1295400"/>
            <a:ext cx="4013200" cy="476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5E574E"/>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5E574E"/>
                </a:solidFill>
              </a:rPr>
              <a:t>CS 460,  Sessions 24-25</a:t>
            </a:r>
          </a:p>
        </p:txBody>
      </p:sp>
      <p:sp>
        <p:nvSpPr>
          <p:cNvPr id="7" name="Slide Number Placeholder 6"/>
          <p:cNvSpPr>
            <a:spLocks noGrp="1"/>
          </p:cNvSpPr>
          <p:nvPr>
            <p:ph type="sldNum" sz="quarter" idx="12"/>
          </p:nvPr>
        </p:nvSpPr>
        <p:spPr/>
        <p:txBody>
          <a:bodyPr/>
          <a:lstStyle>
            <a:lvl1pPr>
              <a:defRPr/>
            </a:lvl1pPr>
          </a:lstStyle>
          <a:p>
            <a:fld id="{3D0DF77E-08F2-46BF-9EB5-9407C4A4771F}" type="slidenum">
              <a:rPr lang="en-US">
                <a:solidFill>
                  <a:srgbClr val="5E574E"/>
                </a:solidFill>
              </a:rPr>
              <a:pPr/>
              <a:t>‹#›</a:t>
            </a:fld>
            <a:endParaRPr lang="en-US">
              <a:solidFill>
                <a:srgbClr val="5E574E"/>
              </a:solidFill>
            </a:endParaRPr>
          </a:p>
        </p:txBody>
      </p:sp>
    </p:spTree>
    <p:extLst>
      <p:ext uri="{BB962C8B-B14F-4D97-AF65-F5344CB8AC3E}">
        <p14:creationId xmlns:p14="http://schemas.microsoft.com/office/powerpoint/2010/main" val="20062228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5E574E"/>
              </a:solidFill>
            </a:endParaRPr>
          </a:p>
        </p:txBody>
      </p:sp>
      <p:sp>
        <p:nvSpPr>
          <p:cNvPr id="8" name="Footer Placeholder 7"/>
          <p:cNvSpPr>
            <a:spLocks noGrp="1"/>
          </p:cNvSpPr>
          <p:nvPr>
            <p:ph type="ftr" sz="quarter" idx="11"/>
          </p:nvPr>
        </p:nvSpPr>
        <p:spPr/>
        <p:txBody>
          <a:bodyPr/>
          <a:lstStyle>
            <a:lvl1pPr>
              <a:defRPr/>
            </a:lvl1pPr>
          </a:lstStyle>
          <a:p>
            <a:r>
              <a:rPr lang="en-US">
                <a:solidFill>
                  <a:srgbClr val="5E574E"/>
                </a:solidFill>
              </a:rPr>
              <a:t>CS 460,  Sessions 24-25</a:t>
            </a:r>
          </a:p>
        </p:txBody>
      </p:sp>
      <p:sp>
        <p:nvSpPr>
          <p:cNvPr id="9" name="Slide Number Placeholder 8"/>
          <p:cNvSpPr>
            <a:spLocks noGrp="1"/>
          </p:cNvSpPr>
          <p:nvPr>
            <p:ph type="sldNum" sz="quarter" idx="12"/>
          </p:nvPr>
        </p:nvSpPr>
        <p:spPr/>
        <p:txBody>
          <a:bodyPr/>
          <a:lstStyle>
            <a:lvl1pPr>
              <a:defRPr/>
            </a:lvl1pPr>
          </a:lstStyle>
          <a:p>
            <a:fld id="{85ED45C2-1F4D-4254-9F4A-8BF1C6C73130}" type="slidenum">
              <a:rPr lang="en-US">
                <a:solidFill>
                  <a:srgbClr val="5E574E"/>
                </a:solidFill>
              </a:rPr>
              <a:pPr/>
              <a:t>‹#›</a:t>
            </a:fld>
            <a:endParaRPr lang="en-US">
              <a:solidFill>
                <a:srgbClr val="5E574E"/>
              </a:solidFill>
            </a:endParaRPr>
          </a:p>
        </p:txBody>
      </p:sp>
    </p:spTree>
    <p:extLst>
      <p:ext uri="{BB962C8B-B14F-4D97-AF65-F5344CB8AC3E}">
        <p14:creationId xmlns:p14="http://schemas.microsoft.com/office/powerpoint/2010/main" val="907591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Monday, February 6, 2017</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5E574E"/>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5E574E"/>
                </a:solidFill>
              </a:rPr>
              <a:t>CS 460,  Sessions 24-25</a:t>
            </a:r>
          </a:p>
        </p:txBody>
      </p:sp>
      <p:sp>
        <p:nvSpPr>
          <p:cNvPr id="5" name="Slide Number Placeholder 4"/>
          <p:cNvSpPr>
            <a:spLocks noGrp="1"/>
          </p:cNvSpPr>
          <p:nvPr>
            <p:ph type="sldNum" sz="quarter" idx="12"/>
          </p:nvPr>
        </p:nvSpPr>
        <p:spPr/>
        <p:txBody>
          <a:bodyPr/>
          <a:lstStyle>
            <a:lvl1pPr>
              <a:defRPr/>
            </a:lvl1pPr>
          </a:lstStyle>
          <a:p>
            <a:fld id="{5BBFF3CE-2646-44A1-AE48-490AD337604D}" type="slidenum">
              <a:rPr lang="en-US">
                <a:solidFill>
                  <a:srgbClr val="5E574E"/>
                </a:solidFill>
              </a:rPr>
              <a:pPr/>
              <a:t>‹#›</a:t>
            </a:fld>
            <a:endParaRPr lang="en-US">
              <a:solidFill>
                <a:srgbClr val="5E574E"/>
              </a:solidFill>
            </a:endParaRPr>
          </a:p>
        </p:txBody>
      </p:sp>
    </p:spTree>
    <p:extLst>
      <p:ext uri="{BB962C8B-B14F-4D97-AF65-F5344CB8AC3E}">
        <p14:creationId xmlns:p14="http://schemas.microsoft.com/office/powerpoint/2010/main" val="211119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5E574E"/>
              </a:solidFill>
            </a:endParaRPr>
          </a:p>
        </p:txBody>
      </p:sp>
      <p:sp>
        <p:nvSpPr>
          <p:cNvPr id="3" name="Footer Placeholder 2"/>
          <p:cNvSpPr>
            <a:spLocks noGrp="1"/>
          </p:cNvSpPr>
          <p:nvPr>
            <p:ph type="ftr" sz="quarter" idx="11"/>
          </p:nvPr>
        </p:nvSpPr>
        <p:spPr/>
        <p:txBody>
          <a:bodyPr/>
          <a:lstStyle>
            <a:lvl1pPr>
              <a:defRPr/>
            </a:lvl1pPr>
          </a:lstStyle>
          <a:p>
            <a:r>
              <a:rPr lang="en-US">
                <a:solidFill>
                  <a:srgbClr val="5E574E"/>
                </a:solidFill>
              </a:rPr>
              <a:t>CS 460,  Sessions 24-25</a:t>
            </a:r>
          </a:p>
        </p:txBody>
      </p:sp>
      <p:sp>
        <p:nvSpPr>
          <p:cNvPr id="4" name="Slide Number Placeholder 3"/>
          <p:cNvSpPr>
            <a:spLocks noGrp="1"/>
          </p:cNvSpPr>
          <p:nvPr>
            <p:ph type="sldNum" sz="quarter" idx="12"/>
          </p:nvPr>
        </p:nvSpPr>
        <p:spPr/>
        <p:txBody>
          <a:bodyPr/>
          <a:lstStyle>
            <a:lvl1pPr>
              <a:defRPr/>
            </a:lvl1pPr>
          </a:lstStyle>
          <a:p>
            <a:fld id="{CE43E612-161C-48D0-A858-8B001C8066FB}" type="slidenum">
              <a:rPr lang="en-US">
                <a:solidFill>
                  <a:srgbClr val="5E574E"/>
                </a:solidFill>
              </a:rPr>
              <a:pPr/>
              <a:t>‹#›</a:t>
            </a:fld>
            <a:endParaRPr lang="en-US">
              <a:solidFill>
                <a:srgbClr val="5E574E"/>
              </a:solidFill>
            </a:endParaRPr>
          </a:p>
        </p:txBody>
      </p:sp>
    </p:spTree>
    <p:extLst>
      <p:ext uri="{BB962C8B-B14F-4D97-AF65-F5344CB8AC3E}">
        <p14:creationId xmlns:p14="http://schemas.microsoft.com/office/powerpoint/2010/main" val="18628004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5E574E"/>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5E574E"/>
                </a:solidFill>
              </a:rPr>
              <a:t>CS 460,  Sessions 24-25</a:t>
            </a:r>
          </a:p>
        </p:txBody>
      </p:sp>
      <p:sp>
        <p:nvSpPr>
          <p:cNvPr id="7" name="Slide Number Placeholder 6"/>
          <p:cNvSpPr>
            <a:spLocks noGrp="1"/>
          </p:cNvSpPr>
          <p:nvPr>
            <p:ph type="sldNum" sz="quarter" idx="12"/>
          </p:nvPr>
        </p:nvSpPr>
        <p:spPr/>
        <p:txBody>
          <a:bodyPr/>
          <a:lstStyle>
            <a:lvl1pPr>
              <a:defRPr/>
            </a:lvl1pPr>
          </a:lstStyle>
          <a:p>
            <a:fld id="{B2F91FBD-51FB-4F16-96D9-04924EBCC4EF}" type="slidenum">
              <a:rPr lang="en-US">
                <a:solidFill>
                  <a:srgbClr val="5E574E"/>
                </a:solidFill>
              </a:rPr>
              <a:pPr/>
              <a:t>‹#›</a:t>
            </a:fld>
            <a:endParaRPr lang="en-US">
              <a:solidFill>
                <a:srgbClr val="5E574E"/>
              </a:solidFill>
            </a:endParaRPr>
          </a:p>
        </p:txBody>
      </p:sp>
    </p:spTree>
    <p:extLst>
      <p:ext uri="{BB962C8B-B14F-4D97-AF65-F5344CB8AC3E}">
        <p14:creationId xmlns:p14="http://schemas.microsoft.com/office/powerpoint/2010/main" val="22017834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5E574E"/>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5E574E"/>
                </a:solidFill>
              </a:rPr>
              <a:t>CS 460,  Sessions 24-25</a:t>
            </a:r>
          </a:p>
        </p:txBody>
      </p:sp>
      <p:sp>
        <p:nvSpPr>
          <p:cNvPr id="7" name="Slide Number Placeholder 6"/>
          <p:cNvSpPr>
            <a:spLocks noGrp="1"/>
          </p:cNvSpPr>
          <p:nvPr>
            <p:ph type="sldNum" sz="quarter" idx="12"/>
          </p:nvPr>
        </p:nvSpPr>
        <p:spPr/>
        <p:txBody>
          <a:bodyPr/>
          <a:lstStyle>
            <a:lvl1pPr>
              <a:defRPr/>
            </a:lvl1pPr>
          </a:lstStyle>
          <a:p>
            <a:fld id="{74FAD4DC-2393-49D9-82FE-D5C458E00A24}" type="slidenum">
              <a:rPr lang="en-US">
                <a:solidFill>
                  <a:srgbClr val="5E574E"/>
                </a:solidFill>
              </a:rPr>
              <a:pPr/>
              <a:t>‹#›</a:t>
            </a:fld>
            <a:endParaRPr lang="en-US">
              <a:solidFill>
                <a:srgbClr val="5E574E"/>
              </a:solidFill>
            </a:endParaRPr>
          </a:p>
        </p:txBody>
      </p:sp>
    </p:spTree>
    <p:extLst>
      <p:ext uri="{BB962C8B-B14F-4D97-AF65-F5344CB8AC3E}">
        <p14:creationId xmlns:p14="http://schemas.microsoft.com/office/powerpoint/2010/main" val="39734397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5E574E"/>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5E574E"/>
                </a:solidFill>
              </a:rPr>
              <a:t>CS 460,  Sessions 24-25</a:t>
            </a:r>
          </a:p>
        </p:txBody>
      </p:sp>
      <p:sp>
        <p:nvSpPr>
          <p:cNvPr id="6" name="Slide Number Placeholder 5"/>
          <p:cNvSpPr>
            <a:spLocks noGrp="1"/>
          </p:cNvSpPr>
          <p:nvPr>
            <p:ph type="sldNum" sz="quarter" idx="12"/>
          </p:nvPr>
        </p:nvSpPr>
        <p:spPr/>
        <p:txBody>
          <a:bodyPr/>
          <a:lstStyle>
            <a:lvl1pPr>
              <a:defRPr/>
            </a:lvl1pPr>
          </a:lstStyle>
          <a:p>
            <a:fld id="{5A780B31-4D2B-4FC4-8E1B-102DC36FC574}" type="slidenum">
              <a:rPr lang="en-US">
                <a:solidFill>
                  <a:srgbClr val="5E574E"/>
                </a:solidFill>
              </a:rPr>
              <a:pPr/>
              <a:t>‹#›</a:t>
            </a:fld>
            <a:endParaRPr lang="en-US">
              <a:solidFill>
                <a:srgbClr val="5E574E"/>
              </a:solidFill>
            </a:endParaRPr>
          </a:p>
        </p:txBody>
      </p:sp>
    </p:spTree>
    <p:extLst>
      <p:ext uri="{BB962C8B-B14F-4D97-AF65-F5344CB8AC3E}">
        <p14:creationId xmlns:p14="http://schemas.microsoft.com/office/powerpoint/2010/main" val="28202993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228600"/>
            <a:ext cx="2044700" cy="5829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5981700" cy="582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5E574E"/>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5E574E"/>
                </a:solidFill>
              </a:rPr>
              <a:t>CS 460,  Sessions 24-25</a:t>
            </a:r>
          </a:p>
        </p:txBody>
      </p:sp>
      <p:sp>
        <p:nvSpPr>
          <p:cNvPr id="6" name="Slide Number Placeholder 5"/>
          <p:cNvSpPr>
            <a:spLocks noGrp="1"/>
          </p:cNvSpPr>
          <p:nvPr>
            <p:ph type="sldNum" sz="quarter" idx="12"/>
          </p:nvPr>
        </p:nvSpPr>
        <p:spPr/>
        <p:txBody>
          <a:bodyPr/>
          <a:lstStyle>
            <a:lvl1pPr>
              <a:defRPr/>
            </a:lvl1pPr>
          </a:lstStyle>
          <a:p>
            <a:fld id="{A006DB86-C91D-4EBB-828E-8E411BAF70AD}" type="slidenum">
              <a:rPr lang="en-US">
                <a:solidFill>
                  <a:srgbClr val="5E574E"/>
                </a:solidFill>
              </a:rPr>
              <a:pPr/>
              <a:t>‹#›</a:t>
            </a:fld>
            <a:endParaRPr lang="en-US">
              <a:solidFill>
                <a:srgbClr val="5E574E"/>
              </a:solidFill>
            </a:endParaRPr>
          </a:p>
        </p:txBody>
      </p:sp>
    </p:spTree>
    <p:extLst>
      <p:ext uri="{BB962C8B-B14F-4D97-AF65-F5344CB8AC3E}">
        <p14:creationId xmlns:p14="http://schemas.microsoft.com/office/powerpoint/2010/main" val="1372609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t>Monday, February 6, 2017</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Monday, February 6, 2017</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Monday, February 6,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Monday, February 6,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Monday, February 6, 2017</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915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15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pPr>
            <a:endParaRPr lang="en-US">
              <a:solidFill>
                <a:srgbClr val="000000"/>
              </a:solidFill>
            </a:endParaRPr>
          </a:p>
        </p:txBody>
      </p:sp>
      <p:sp>
        <p:nvSpPr>
          <p:cNvPr id="4915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pPr>
            <a:endParaRPr lang="en-US">
              <a:solidFill>
                <a:srgbClr val="000000"/>
              </a:solidFill>
            </a:endParaRPr>
          </a:p>
        </p:txBody>
      </p:sp>
      <p:sp>
        <p:nvSpPr>
          <p:cNvPr id="4915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03531803-8554-47FB-8DB1-0BAC80585425}" type="slidenum">
              <a:rPr lang="en-US">
                <a:solidFill>
                  <a:srgbClr val="000000"/>
                </a:solidFill>
              </a:rPr>
              <a:pPr eaLnBrk="0" fontAlgn="base" hangingPunct="0">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028417441"/>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15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9155">
                                            <p:txEl>
                                              <p:pRg st="0" end="0"/>
                                            </p:txEl>
                                          </p:spTgt>
                                        </p:tgtEl>
                                        <p:attrNameLst>
                                          <p:attrName>ppt_c</p:attrName>
                                        </p:attrNameLst>
                                      </p:cBhvr>
                                      <p:to>
                                        <a:schemeClr val="accent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915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9155">
                                            <p:txEl>
                                              <p:pRg st="1" end="1"/>
                                            </p:txEl>
                                          </p:spTgt>
                                        </p:tgtEl>
                                        <p:attrNameLst>
                                          <p:attrName>ppt_c</p:attrName>
                                        </p:attrNameLst>
                                      </p:cBhvr>
                                      <p:to>
                                        <a:schemeClr val="accent2"/>
                                      </p:to>
                                    </p:animClr>
                                  </p:subTnLst>
                                </p:cTn>
                              </p:par>
                              <p:par>
                                <p:cTn id="11" presetID="1" presetClass="entr" presetSubtype="0" fill="hold" grpId="0" nodeType="withEffect">
                                  <p:stCondLst>
                                    <p:cond delay="0"/>
                                  </p:stCondLst>
                                  <p:childTnLst>
                                    <p:set>
                                      <p:cBhvr>
                                        <p:cTn id="12" dur="1" fill="hold">
                                          <p:stCondLst>
                                            <p:cond delay="499"/>
                                          </p:stCondLst>
                                        </p:cTn>
                                        <p:tgtEl>
                                          <p:spTgt spid="4915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9155">
                                            <p:txEl>
                                              <p:pRg st="2" end="2"/>
                                            </p:txEl>
                                          </p:spTgt>
                                        </p:tgtEl>
                                        <p:attrNameLst>
                                          <p:attrName>ppt_c</p:attrName>
                                        </p:attrNameLst>
                                      </p:cBhvr>
                                      <p:to>
                                        <a:schemeClr val="accent2"/>
                                      </p:to>
                                    </p:animClr>
                                  </p:subTnLst>
                                </p:cTn>
                              </p:par>
                              <p:par>
                                <p:cTn id="13" presetID="1" presetClass="entr" presetSubtype="0" fill="hold" grpId="0" nodeType="withEffect">
                                  <p:stCondLst>
                                    <p:cond delay="0"/>
                                  </p:stCondLst>
                                  <p:childTnLst>
                                    <p:set>
                                      <p:cBhvr>
                                        <p:cTn id="14" dur="1" fill="hold">
                                          <p:stCondLst>
                                            <p:cond delay="499"/>
                                          </p:stCondLst>
                                        </p:cTn>
                                        <p:tgtEl>
                                          <p:spTgt spid="4915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9155">
                                            <p:txEl>
                                              <p:pRg st="3" end="3"/>
                                            </p:txEl>
                                          </p:spTgt>
                                        </p:tgtEl>
                                        <p:attrNameLst>
                                          <p:attrName>ppt_c</p:attrName>
                                        </p:attrNameLst>
                                      </p:cBhvr>
                                      <p:to>
                                        <a:schemeClr val="accent2"/>
                                      </p:to>
                                    </p:animClr>
                                  </p:subTnLst>
                                </p:cTn>
                              </p:par>
                              <p:par>
                                <p:cTn id="15" presetID="1" presetClass="entr" presetSubtype="0" fill="hold" grpId="0" nodeType="withEffect">
                                  <p:stCondLst>
                                    <p:cond delay="0"/>
                                  </p:stCondLst>
                                  <p:childTnLst>
                                    <p:set>
                                      <p:cBhvr>
                                        <p:cTn id="16" dur="1" fill="hold">
                                          <p:stCondLst>
                                            <p:cond delay="499"/>
                                          </p:stCondLst>
                                        </p:cTn>
                                        <p:tgtEl>
                                          <p:spTgt spid="4915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9155">
                                            <p:txEl>
                                              <p:pRg st="4" end="4"/>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bldLvl="2" autoUpdateAnimBg="0">
        <p:tmplLst>
          <p:tmpl lvl="1">
            <p:tnLst>
              <p:par>
                <p:cTn presetID="1" presetClass="entr" presetSubtype="0" fill="hold" nodeType="clickEffect">
                  <p:stCondLst>
                    <p:cond delay="0"/>
                  </p:stCondLst>
                  <p:childTnLst>
                    <p:set>
                      <p:cBhvr>
                        <p:cTn dur="1" fill="hold">
                          <p:stCondLst>
                            <p:cond delay="499"/>
                          </p:stCondLst>
                        </p:cTn>
                        <p:tgtEl>
                          <p:spTgt spid="49155"/>
                        </p:tgtEl>
                        <p:attrNameLst>
                          <p:attrName>style.visibility</p:attrName>
                        </p:attrNameLst>
                      </p:cBhvr>
                      <p:to>
                        <p:strVal val="visible"/>
                      </p:to>
                    </p:set>
                  </p:childTnLst>
                  <p:subTnLst>
                    <p:animClr clrSpc="rgb" dir="cw">
                      <p:cBhvr override="childStyle">
                        <p:cTn dur="1" fill="hold" display="0" masterRel="nextClick" afterEffect="1"/>
                        <p:tgtEl>
                          <p:spTgt spid="49155"/>
                        </p:tgtEl>
                        <p:attrNameLst>
                          <p:attrName>ppt_c</p:attrName>
                        </p:attrNameLst>
                      </p:cBhvr>
                      <p:to>
                        <a:schemeClr val="accent2"/>
                      </p:to>
                    </p:animClr>
                  </p:subTnLst>
                </p:cTn>
              </p:par>
            </p:tnLst>
          </p:tmpl>
          <p:tmpl lvl="2">
            <p:tnLst>
              <p:par>
                <p:cTn presetID="1" presetClass="entr" presetSubtype="0" fill="hold" nodeType="clickEffect">
                  <p:stCondLst>
                    <p:cond delay="0"/>
                  </p:stCondLst>
                  <p:childTnLst>
                    <p:set>
                      <p:cBhvr>
                        <p:cTn dur="1" fill="hold">
                          <p:stCondLst>
                            <p:cond delay="499"/>
                          </p:stCondLst>
                        </p:cTn>
                        <p:tgtEl>
                          <p:spTgt spid="49155"/>
                        </p:tgtEl>
                        <p:attrNameLst>
                          <p:attrName>style.visibility</p:attrName>
                        </p:attrNameLst>
                      </p:cBhvr>
                      <p:to>
                        <p:strVal val="visible"/>
                      </p:to>
                    </p:set>
                  </p:childTnLst>
                  <p:subTnLst>
                    <p:animClr clrSpc="rgb" dir="cw">
                      <p:cBhvr override="childStyle">
                        <p:cTn dur="1" fill="hold" display="0" masterRel="nextClick" afterEffect="1"/>
                        <p:tgtEl>
                          <p:spTgt spid="49155"/>
                        </p:tgtEl>
                        <p:attrNameLst>
                          <p:attrName>ppt_c</p:attrName>
                        </p:attrNameLst>
                      </p:cBhvr>
                      <p:to>
                        <a:schemeClr val="accent2"/>
                      </p:to>
                    </p:animClr>
                  </p:subTnLst>
                </p:cTn>
              </p:par>
            </p:tnLst>
          </p:tmpl>
          <p:tmpl lvl="3">
            <p:tnLst>
              <p:par>
                <p:cTn presetID="1" presetClass="entr" presetSubtype="0" fill="hold" nodeType="withEffect">
                  <p:stCondLst>
                    <p:cond delay="0"/>
                  </p:stCondLst>
                  <p:childTnLst>
                    <p:set>
                      <p:cBhvr>
                        <p:cTn dur="1" fill="hold">
                          <p:stCondLst>
                            <p:cond delay="499"/>
                          </p:stCondLst>
                        </p:cTn>
                        <p:tgtEl>
                          <p:spTgt spid="49155"/>
                        </p:tgtEl>
                        <p:attrNameLst>
                          <p:attrName>style.visibility</p:attrName>
                        </p:attrNameLst>
                      </p:cBhvr>
                      <p:to>
                        <p:strVal val="visible"/>
                      </p:to>
                    </p:set>
                  </p:childTnLst>
                  <p:subTnLst>
                    <p:animClr clrSpc="rgb" dir="cw">
                      <p:cBhvr override="childStyle">
                        <p:cTn dur="1" fill="hold" display="0" masterRel="nextClick" afterEffect="1"/>
                        <p:tgtEl>
                          <p:spTgt spid="49155"/>
                        </p:tgtEl>
                        <p:attrNameLst>
                          <p:attrName>ppt_c</p:attrName>
                        </p:attrNameLst>
                      </p:cBhvr>
                      <p:to>
                        <a:schemeClr val="accent2"/>
                      </p:to>
                    </p:animClr>
                  </p:subTnLst>
                </p:cTn>
              </p:par>
            </p:tnLst>
          </p:tmpl>
          <p:tmpl lvl="4">
            <p:tnLst>
              <p:par>
                <p:cTn presetID="1" presetClass="entr" presetSubtype="0" fill="hold" nodeType="withEffect">
                  <p:stCondLst>
                    <p:cond delay="0"/>
                  </p:stCondLst>
                  <p:childTnLst>
                    <p:set>
                      <p:cBhvr>
                        <p:cTn dur="1" fill="hold">
                          <p:stCondLst>
                            <p:cond delay="499"/>
                          </p:stCondLst>
                        </p:cTn>
                        <p:tgtEl>
                          <p:spTgt spid="49155"/>
                        </p:tgtEl>
                        <p:attrNameLst>
                          <p:attrName>style.visibility</p:attrName>
                        </p:attrNameLst>
                      </p:cBhvr>
                      <p:to>
                        <p:strVal val="visible"/>
                      </p:to>
                    </p:set>
                  </p:childTnLst>
                  <p:subTnLst>
                    <p:animClr clrSpc="rgb" dir="cw">
                      <p:cBhvr override="childStyle">
                        <p:cTn dur="1" fill="hold" display="0" masterRel="nextClick" afterEffect="1"/>
                        <p:tgtEl>
                          <p:spTgt spid="49155"/>
                        </p:tgtEl>
                        <p:attrNameLst>
                          <p:attrName>ppt_c</p:attrName>
                        </p:attrNameLst>
                      </p:cBhvr>
                      <p:to>
                        <a:schemeClr val="accent2"/>
                      </p:to>
                    </p:animClr>
                  </p:subTnLst>
                </p:cTn>
              </p:par>
            </p:tnLst>
          </p:tmpl>
          <p:tmpl lvl="5">
            <p:tnLst>
              <p:par>
                <p:cTn presetID="1" presetClass="entr" presetSubtype="0" fill="hold" nodeType="withEffect">
                  <p:stCondLst>
                    <p:cond delay="0"/>
                  </p:stCondLst>
                  <p:childTnLst>
                    <p:set>
                      <p:cBhvr>
                        <p:cTn dur="1" fill="hold">
                          <p:stCondLst>
                            <p:cond delay="499"/>
                          </p:stCondLst>
                        </p:cTn>
                        <p:tgtEl>
                          <p:spTgt spid="49155"/>
                        </p:tgtEl>
                        <p:attrNameLst>
                          <p:attrName>style.visibility</p:attrName>
                        </p:attrNameLst>
                      </p:cBhvr>
                      <p:to>
                        <p:strVal val="visible"/>
                      </p:to>
                    </p:set>
                  </p:childTnLst>
                  <p:subTnLst>
                    <p:animClr clrSpc="rgb" dir="cw">
                      <p:cBhvr override="childStyle">
                        <p:cTn dur="1" fill="hold" display="0" masterRel="nextClick" afterEffect="1"/>
                        <p:tgtEl>
                          <p:spTgt spid="49155"/>
                        </p:tgtEl>
                        <p:attrNameLst>
                          <p:attrName>ppt_c</p:attrName>
                        </p:attrNameLst>
                      </p:cBhvr>
                      <p:to>
                        <a:schemeClr val="accent2"/>
                      </p:to>
                    </p:animClr>
                  </p:sub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 charset="0"/>
        </a:defRPr>
      </a:lvl2pPr>
      <a:lvl3pPr algn="ctr" rtl="0" eaLnBrk="0" fontAlgn="base" hangingPunct="0">
        <a:spcBef>
          <a:spcPct val="0"/>
        </a:spcBef>
        <a:spcAft>
          <a:spcPct val="0"/>
        </a:spcAft>
        <a:defRPr sz="4400">
          <a:solidFill>
            <a:schemeClr val="tx2"/>
          </a:solidFill>
          <a:latin typeface="Times New Roman" pitchFamily="1" charset="0"/>
        </a:defRPr>
      </a:lvl3pPr>
      <a:lvl4pPr algn="ctr" rtl="0" eaLnBrk="0" fontAlgn="base" hangingPunct="0">
        <a:spcBef>
          <a:spcPct val="0"/>
        </a:spcBef>
        <a:spcAft>
          <a:spcPct val="0"/>
        </a:spcAft>
        <a:defRPr sz="4400">
          <a:solidFill>
            <a:schemeClr val="tx2"/>
          </a:solidFill>
          <a:latin typeface="Times New Roman" pitchFamily="1" charset="0"/>
        </a:defRPr>
      </a:lvl4pPr>
      <a:lvl5pPr algn="ctr" rtl="0" eaLnBrk="0" fontAlgn="base" hangingPunct="0">
        <a:spcBef>
          <a:spcPct val="0"/>
        </a:spcBef>
        <a:spcAft>
          <a:spcPct val="0"/>
        </a:spcAft>
        <a:defRPr sz="4400">
          <a:solidFill>
            <a:schemeClr val="tx2"/>
          </a:solidFill>
          <a:latin typeface="Times New Roman" pitchFamily="1" charset="0"/>
        </a:defRPr>
      </a:lvl5pPr>
      <a:lvl6pPr marL="457200" algn="ctr" rtl="0" eaLnBrk="0" fontAlgn="base" hangingPunct="0">
        <a:spcBef>
          <a:spcPct val="0"/>
        </a:spcBef>
        <a:spcAft>
          <a:spcPct val="0"/>
        </a:spcAft>
        <a:defRPr sz="4400">
          <a:solidFill>
            <a:schemeClr val="tx2"/>
          </a:solidFill>
          <a:latin typeface="Times New Roman" pitchFamily="1" charset="0"/>
        </a:defRPr>
      </a:lvl6pPr>
      <a:lvl7pPr marL="914400" algn="ctr" rtl="0" eaLnBrk="0" fontAlgn="base" hangingPunct="0">
        <a:spcBef>
          <a:spcPct val="0"/>
        </a:spcBef>
        <a:spcAft>
          <a:spcPct val="0"/>
        </a:spcAft>
        <a:defRPr sz="4400">
          <a:solidFill>
            <a:schemeClr val="tx2"/>
          </a:solidFill>
          <a:latin typeface="Times New Roman" pitchFamily="1" charset="0"/>
        </a:defRPr>
      </a:lvl7pPr>
      <a:lvl8pPr marL="1371600" algn="ctr" rtl="0" eaLnBrk="0" fontAlgn="base" hangingPunct="0">
        <a:spcBef>
          <a:spcPct val="0"/>
        </a:spcBef>
        <a:spcAft>
          <a:spcPct val="0"/>
        </a:spcAft>
        <a:defRPr sz="4400">
          <a:solidFill>
            <a:schemeClr val="tx2"/>
          </a:solidFill>
          <a:latin typeface="Times New Roman" pitchFamily="1" charset="0"/>
        </a:defRPr>
      </a:lvl8pPr>
      <a:lvl9pPr marL="1828800" algn="ctr" rtl="0" eaLnBrk="0" fontAlgn="base" hangingPunct="0">
        <a:spcBef>
          <a:spcPct val="0"/>
        </a:spcBef>
        <a:spcAft>
          <a:spcPct val="0"/>
        </a:spcAft>
        <a:defRPr sz="4400">
          <a:solidFill>
            <a:schemeClr val="tx2"/>
          </a:solidFill>
          <a:latin typeface="Times New Roman"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915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15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pPr>
            <a:endParaRPr lang="en-US">
              <a:solidFill>
                <a:srgbClr val="000000"/>
              </a:solidFill>
            </a:endParaRPr>
          </a:p>
        </p:txBody>
      </p:sp>
      <p:sp>
        <p:nvSpPr>
          <p:cNvPr id="4915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pPr>
            <a:endParaRPr lang="en-US">
              <a:solidFill>
                <a:srgbClr val="000000"/>
              </a:solidFill>
            </a:endParaRPr>
          </a:p>
        </p:txBody>
      </p:sp>
      <p:sp>
        <p:nvSpPr>
          <p:cNvPr id="4915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03531803-8554-47FB-8DB1-0BAC80585425}" type="slidenum">
              <a:rPr lang="en-US">
                <a:solidFill>
                  <a:srgbClr val="000000"/>
                </a:solidFill>
              </a:rPr>
              <a:pPr eaLnBrk="0" fontAlgn="base" hangingPunct="0">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82701099"/>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15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9155">
                                            <p:txEl>
                                              <p:pRg st="0" end="0"/>
                                            </p:txEl>
                                          </p:spTgt>
                                        </p:tgtEl>
                                        <p:attrNameLst>
                                          <p:attrName>ppt_c</p:attrName>
                                        </p:attrNameLst>
                                      </p:cBhvr>
                                      <p:to>
                                        <a:schemeClr val="accent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915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9155">
                                            <p:txEl>
                                              <p:pRg st="1" end="1"/>
                                            </p:txEl>
                                          </p:spTgt>
                                        </p:tgtEl>
                                        <p:attrNameLst>
                                          <p:attrName>ppt_c</p:attrName>
                                        </p:attrNameLst>
                                      </p:cBhvr>
                                      <p:to>
                                        <a:schemeClr val="accent2"/>
                                      </p:to>
                                    </p:animClr>
                                  </p:subTnLst>
                                </p:cTn>
                              </p:par>
                              <p:par>
                                <p:cTn id="11" presetID="1" presetClass="entr" presetSubtype="0" fill="hold" grpId="0" nodeType="withEffect">
                                  <p:stCondLst>
                                    <p:cond delay="0"/>
                                  </p:stCondLst>
                                  <p:childTnLst>
                                    <p:set>
                                      <p:cBhvr>
                                        <p:cTn id="12" dur="1" fill="hold">
                                          <p:stCondLst>
                                            <p:cond delay="499"/>
                                          </p:stCondLst>
                                        </p:cTn>
                                        <p:tgtEl>
                                          <p:spTgt spid="4915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9155">
                                            <p:txEl>
                                              <p:pRg st="2" end="2"/>
                                            </p:txEl>
                                          </p:spTgt>
                                        </p:tgtEl>
                                        <p:attrNameLst>
                                          <p:attrName>ppt_c</p:attrName>
                                        </p:attrNameLst>
                                      </p:cBhvr>
                                      <p:to>
                                        <a:schemeClr val="accent2"/>
                                      </p:to>
                                    </p:animClr>
                                  </p:subTnLst>
                                </p:cTn>
                              </p:par>
                              <p:par>
                                <p:cTn id="13" presetID="1" presetClass="entr" presetSubtype="0" fill="hold" grpId="0" nodeType="withEffect">
                                  <p:stCondLst>
                                    <p:cond delay="0"/>
                                  </p:stCondLst>
                                  <p:childTnLst>
                                    <p:set>
                                      <p:cBhvr>
                                        <p:cTn id="14" dur="1" fill="hold">
                                          <p:stCondLst>
                                            <p:cond delay="499"/>
                                          </p:stCondLst>
                                        </p:cTn>
                                        <p:tgtEl>
                                          <p:spTgt spid="4915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9155">
                                            <p:txEl>
                                              <p:pRg st="3" end="3"/>
                                            </p:txEl>
                                          </p:spTgt>
                                        </p:tgtEl>
                                        <p:attrNameLst>
                                          <p:attrName>ppt_c</p:attrName>
                                        </p:attrNameLst>
                                      </p:cBhvr>
                                      <p:to>
                                        <a:schemeClr val="accent2"/>
                                      </p:to>
                                    </p:animClr>
                                  </p:subTnLst>
                                </p:cTn>
                              </p:par>
                              <p:par>
                                <p:cTn id="15" presetID="1" presetClass="entr" presetSubtype="0" fill="hold" grpId="0" nodeType="withEffect">
                                  <p:stCondLst>
                                    <p:cond delay="0"/>
                                  </p:stCondLst>
                                  <p:childTnLst>
                                    <p:set>
                                      <p:cBhvr>
                                        <p:cTn id="16" dur="1" fill="hold">
                                          <p:stCondLst>
                                            <p:cond delay="499"/>
                                          </p:stCondLst>
                                        </p:cTn>
                                        <p:tgtEl>
                                          <p:spTgt spid="4915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9155">
                                            <p:txEl>
                                              <p:pRg st="4" end="4"/>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bldLvl="2" autoUpdateAnimBg="0">
        <p:tmplLst>
          <p:tmpl lvl="1">
            <p:tnLst>
              <p:par>
                <p:cTn presetID="1" presetClass="entr" presetSubtype="0" fill="hold" nodeType="clickEffect">
                  <p:stCondLst>
                    <p:cond delay="0"/>
                  </p:stCondLst>
                  <p:childTnLst>
                    <p:set>
                      <p:cBhvr>
                        <p:cTn dur="1" fill="hold">
                          <p:stCondLst>
                            <p:cond delay="499"/>
                          </p:stCondLst>
                        </p:cTn>
                        <p:tgtEl>
                          <p:spTgt spid="49155"/>
                        </p:tgtEl>
                        <p:attrNameLst>
                          <p:attrName>style.visibility</p:attrName>
                        </p:attrNameLst>
                      </p:cBhvr>
                      <p:to>
                        <p:strVal val="visible"/>
                      </p:to>
                    </p:set>
                  </p:childTnLst>
                  <p:subTnLst>
                    <p:animClr clrSpc="rgb" dir="cw">
                      <p:cBhvr override="childStyle">
                        <p:cTn dur="1" fill="hold" display="0" masterRel="nextClick" afterEffect="1"/>
                        <p:tgtEl>
                          <p:spTgt spid="49155"/>
                        </p:tgtEl>
                        <p:attrNameLst>
                          <p:attrName>ppt_c</p:attrName>
                        </p:attrNameLst>
                      </p:cBhvr>
                      <p:to>
                        <a:schemeClr val="accent2"/>
                      </p:to>
                    </p:animClr>
                  </p:subTnLst>
                </p:cTn>
              </p:par>
            </p:tnLst>
          </p:tmpl>
          <p:tmpl lvl="2">
            <p:tnLst>
              <p:par>
                <p:cTn presetID="1" presetClass="entr" presetSubtype="0" fill="hold" nodeType="clickEffect">
                  <p:stCondLst>
                    <p:cond delay="0"/>
                  </p:stCondLst>
                  <p:childTnLst>
                    <p:set>
                      <p:cBhvr>
                        <p:cTn dur="1" fill="hold">
                          <p:stCondLst>
                            <p:cond delay="499"/>
                          </p:stCondLst>
                        </p:cTn>
                        <p:tgtEl>
                          <p:spTgt spid="49155"/>
                        </p:tgtEl>
                        <p:attrNameLst>
                          <p:attrName>style.visibility</p:attrName>
                        </p:attrNameLst>
                      </p:cBhvr>
                      <p:to>
                        <p:strVal val="visible"/>
                      </p:to>
                    </p:set>
                  </p:childTnLst>
                  <p:subTnLst>
                    <p:animClr clrSpc="rgb" dir="cw">
                      <p:cBhvr override="childStyle">
                        <p:cTn dur="1" fill="hold" display="0" masterRel="nextClick" afterEffect="1"/>
                        <p:tgtEl>
                          <p:spTgt spid="49155"/>
                        </p:tgtEl>
                        <p:attrNameLst>
                          <p:attrName>ppt_c</p:attrName>
                        </p:attrNameLst>
                      </p:cBhvr>
                      <p:to>
                        <a:schemeClr val="accent2"/>
                      </p:to>
                    </p:animClr>
                  </p:subTnLst>
                </p:cTn>
              </p:par>
            </p:tnLst>
          </p:tmpl>
          <p:tmpl lvl="3">
            <p:tnLst>
              <p:par>
                <p:cTn presetID="1" presetClass="entr" presetSubtype="0" fill="hold" nodeType="withEffect">
                  <p:stCondLst>
                    <p:cond delay="0"/>
                  </p:stCondLst>
                  <p:childTnLst>
                    <p:set>
                      <p:cBhvr>
                        <p:cTn dur="1" fill="hold">
                          <p:stCondLst>
                            <p:cond delay="499"/>
                          </p:stCondLst>
                        </p:cTn>
                        <p:tgtEl>
                          <p:spTgt spid="49155"/>
                        </p:tgtEl>
                        <p:attrNameLst>
                          <p:attrName>style.visibility</p:attrName>
                        </p:attrNameLst>
                      </p:cBhvr>
                      <p:to>
                        <p:strVal val="visible"/>
                      </p:to>
                    </p:set>
                  </p:childTnLst>
                  <p:subTnLst>
                    <p:animClr clrSpc="rgb" dir="cw">
                      <p:cBhvr override="childStyle">
                        <p:cTn dur="1" fill="hold" display="0" masterRel="nextClick" afterEffect="1"/>
                        <p:tgtEl>
                          <p:spTgt spid="49155"/>
                        </p:tgtEl>
                        <p:attrNameLst>
                          <p:attrName>ppt_c</p:attrName>
                        </p:attrNameLst>
                      </p:cBhvr>
                      <p:to>
                        <a:schemeClr val="accent2"/>
                      </p:to>
                    </p:animClr>
                  </p:subTnLst>
                </p:cTn>
              </p:par>
            </p:tnLst>
          </p:tmpl>
          <p:tmpl lvl="4">
            <p:tnLst>
              <p:par>
                <p:cTn presetID="1" presetClass="entr" presetSubtype="0" fill="hold" nodeType="withEffect">
                  <p:stCondLst>
                    <p:cond delay="0"/>
                  </p:stCondLst>
                  <p:childTnLst>
                    <p:set>
                      <p:cBhvr>
                        <p:cTn dur="1" fill="hold">
                          <p:stCondLst>
                            <p:cond delay="499"/>
                          </p:stCondLst>
                        </p:cTn>
                        <p:tgtEl>
                          <p:spTgt spid="49155"/>
                        </p:tgtEl>
                        <p:attrNameLst>
                          <p:attrName>style.visibility</p:attrName>
                        </p:attrNameLst>
                      </p:cBhvr>
                      <p:to>
                        <p:strVal val="visible"/>
                      </p:to>
                    </p:set>
                  </p:childTnLst>
                  <p:subTnLst>
                    <p:animClr clrSpc="rgb" dir="cw">
                      <p:cBhvr override="childStyle">
                        <p:cTn dur="1" fill="hold" display="0" masterRel="nextClick" afterEffect="1"/>
                        <p:tgtEl>
                          <p:spTgt spid="49155"/>
                        </p:tgtEl>
                        <p:attrNameLst>
                          <p:attrName>ppt_c</p:attrName>
                        </p:attrNameLst>
                      </p:cBhvr>
                      <p:to>
                        <a:schemeClr val="accent2"/>
                      </p:to>
                    </p:animClr>
                  </p:subTnLst>
                </p:cTn>
              </p:par>
            </p:tnLst>
          </p:tmpl>
          <p:tmpl lvl="5">
            <p:tnLst>
              <p:par>
                <p:cTn presetID="1" presetClass="entr" presetSubtype="0" fill="hold" nodeType="withEffect">
                  <p:stCondLst>
                    <p:cond delay="0"/>
                  </p:stCondLst>
                  <p:childTnLst>
                    <p:set>
                      <p:cBhvr>
                        <p:cTn dur="1" fill="hold">
                          <p:stCondLst>
                            <p:cond delay="499"/>
                          </p:stCondLst>
                        </p:cTn>
                        <p:tgtEl>
                          <p:spTgt spid="49155"/>
                        </p:tgtEl>
                        <p:attrNameLst>
                          <p:attrName>style.visibility</p:attrName>
                        </p:attrNameLst>
                      </p:cBhvr>
                      <p:to>
                        <p:strVal val="visible"/>
                      </p:to>
                    </p:set>
                  </p:childTnLst>
                  <p:subTnLst>
                    <p:animClr clrSpc="rgb" dir="cw">
                      <p:cBhvr override="childStyle">
                        <p:cTn dur="1" fill="hold" display="0" masterRel="nextClick" afterEffect="1"/>
                        <p:tgtEl>
                          <p:spTgt spid="49155"/>
                        </p:tgtEl>
                        <p:attrNameLst>
                          <p:attrName>ppt_c</p:attrName>
                        </p:attrNameLst>
                      </p:cBhvr>
                      <p:to>
                        <a:schemeClr val="accent2"/>
                      </p:to>
                    </p:animClr>
                  </p:sub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 charset="0"/>
        </a:defRPr>
      </a:lvl2pPr>
      <a:lvl3pPr algn="ctr" rtl="0" eaLnBrk="0" fontAlgn="base" hangingPunct="0">
        <a:spcBef>
          <a:spcPct val="0"/>
        </a:spcBef>
        <a:spcAft>
          <a:spcPct val="0"/>
        </a:spcAft>
        <a:defRPr sz="4400">
          <a:solidFill>
            <a:schemeClr val="tx2"/>
          </a:solidFill>
          <a:latin typeface="Times New Roman" pitchFamily="1" charset="0"/>
        </a:defRPr>
      </a:lvl3pPr>
      <a:lvl4pPr algn="ctr" rtl="0" eaLnBrk="0" fontAlgn="base" hangingPunct="0">
        <a:spcBef>
          <a:spcPct val="0"/>
        </a:spcBef>
        <a:spcAft>
          <a:spcPct val="0"/>
        </a:spcAft>
        <a:defRPr sz="4400">
          <a:solidFill>
            <a:schemeClr val="tx2"/>
          </a:solidFill>
          <a:latin typeface="Times New Roman" pitchFamily="1" charset="0"/>
        </a:defRPr>
      </a:lvl4pPr>
      <a:lvl5pPr algn="ctr" rtl="0" eaLnBrk="0" fontAlgn="base" hangingPunct="0">
        <a:spcBef>
          <a:spcPct val="0"/>
        </a:spcBef>
        <a:spcAft>
          <a:spcPct val="0"/>
        </a:spcAft>
        <a:defRPr sz="4400">
          <a:solidFill>
            <a:schemeClr val="tx2"/>
          </a:solidFill>
          <a:latin typeface="Times New Roman" pitchFamily="1" charset="0"/>
        </a:defRPr>
      </a:lvl5pPr>
      <a:lvl6pPr marL="457200" algn="ctr" rtl="0" eaLnBrk="0" fontAlgn="base" hangingPunct="0">
        <a:spcBef>
          <a:spcPct val="0"/>
        </a:spcBef>
        <a:spcAft>
          <a:spcPct val="0"/>
        </a:spcAft>
        <a:defRPr sz="4400">
          <a:solidFill>
            <a:schemeClr val="tx2"/>
          </a:solidFill>
          <a:latin typeface="Times New Roman" pitchFamily="1" charset="0"/>
        </a:defRPr>
      </a:lvl6pPr>
      <a:lvl7pPr marL="914400" algn="ctr" rtl="0" eaLnBrk="0" fontAlgn="base" hangingPunct="0">
        <a:spcBef>
          <a:spcPct val="0"/>
        </a:spcBef>
        <a:spcAft>
          <a:spcPct val="0"/>
        </a:spcAft>
        <a:defRPr sz="4400">
          <a:solidFill>
            <a:schemeClr val="tx2"/>
          </a:solidFill>
          <a:latin typeface="Times New Roman" pitchFamily="1" charset="0"/>
        </a:defRPr>
      </a:lvl7pPr>
      <a:lvl8pPr marL="1371600" algn="ctr" rtl="0" eaLnBrk="0" fontAlgn="base" hangingPunct="0">
        <a:spcBef>
          <a:spcPct val="0"/>
        </a:spcBef>
        <a:spcAft>
          <a:spcPct val="0"/>
        </a:spcAft>
        <a:defRPr sz="4400">
          <a:solidFill>
            <a:schemeClr val="tx2"/>
          </a:solidFill>
          <a:latin typeface="Times New Roman" pitchFamily="1" charset="0"/>
        </a:defRPr>
      </a:lvl8pPr>
      <a:lvl9pPr marL="1828800" algn="ctr" rtl="0" eaLnBrk="0" fontAlgn="base" hangingPunct="0">
        <a:spcBef>
          <a:spcPct val="0"/>
        </a:spcBef>
        <a:spcAft>
          <a:spcPct val="0"/>
        </a:spcAft>
        <a:defRPr sz="4400">
          <a:solidFill>
            <a:schemeClr val="tx2"/>
          </a:solidFill>
          <a:latin typeface="Times New Roman"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915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15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pPr>
            <a:endParaRPr lang="en-US">
              <a:solidFill>
                <a:srgbClr val="000000"/>
              </a:solidFill>
            </a:endParaRPr>
          </a:p>
        </p:txBody>
      </p:sp>
      <p:sp>
        <p:nvSpPr>
          <p:cNvPr id="4915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pPr>
            <a:endParaRPr lang="en-US">
              <a:solidFill>
                <a:srgbClr val="000000"/>
              </a:solidFill>
            </a:endParaRPr>
          </a:p>
        </p:txBody>
      </p:sp>
      <p:sp>
        <p:nvSpPr>
          <p:cNvPr id="4915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03531803-8554-47FB-8DB1-0BAC80585425}" type="slidenum">
              <a:rPr lang="en-US">
                <a:solidFill>
                  <a:srgbClr val="000000"/>
                </a:solidFill>
              </a:rPr>
              <a:pPr eaLnBrk="0" fontAlgn="base" hangingPunct="0">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719895821"/>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15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9155">
                                            <p:txEl>
                                              <p:pRg st="0" end="0"/>
                                            </p:txEl>
                                          </p:spTgt>
                                        </p:tgtEl>
                                        <p:attrNameLst>
                                          <p:attrName>ppt_c</p:attrName>
                                        </p:attrNameLst>
                                      </p:cBhvr>
                                      <p:to>
                                        <a:schemeClr val="accent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915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9155">
                                            <p:txEl>
                                              <p:pRg st="1" end="1"/>
                                            </p:txEl>
                                          </p:spTgt>
                                        </p:tgtEl>
                                        <p:attrNameLst>
                                          <p:attrName>ppt_c</p:attrName>
                                        </p:attrNameLst>
                                      </p:cBhvr>
                                      <p:to>
                                        <a:schemeClr val="accent2"/>
                                      </p:to>
                                    </p:animClr>
                                  </p:subTnLst>
                                </p:cTn>
                              </p:par>
                              <p:par>
                                <p:cTn id="11" presetID="1" presetClass="entr" presetSubtype="0" fill="hold" grpId="0" nodeType="withEffect">
                                  <p:stCondLst>
                                    <p:cond delay="0"/>
                                  </p:stCondLst>
                                  <p:childTnLst>
                                    <p:set>
                                      <p:cBhvr>
                                        <p:cTn id="12" dur="1" fill="hold">
                                          <p:stCondLst>
                                            <p:cond delay="499"/>
                                          </p:stCondLst>
                                        </p:cTn>
                                        <p:tgtEl>
                                          <p:spTgt spid="4915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9155">
                                            <p:txEl>
                                              <p:pRg st="2" end="2"/>
                                            </p:txEl>
                                          </p:spTgt>
                                        </p:tgtEl>
                                        <p:attrNameLst>
                                          <p:attrName>ppt_c</p:attrName>
                                        </p:attrNameLst>
                                      </p:cBhvr>
                                      <p:to>
                                        <a:schemeClr val="accent2"/>
                                      </p:to>
                                    </p:animClr>
                                  </p:subTnLst>
                                </p:cTn>
                              </p:par>
                              <p:par>
                                <p:cTn id="13" presetID="1" presetClass="entr" presetSubtype="0" fill="hold" grpId="0" nodeType="withEffect">
                                  <p:stCondLst>
                                    <p:cond delay="0"/>
                                  </p:stCondLst>
                                  <p:childTnLst>
                                    <p:set>
                                      <p:cBhvr>
                                        <p:cTn id="14" dur="1" fill="hold">
                                          <p:stCondLst>
                                            <p:cond delay="499"/>
                                          </p:stCondLst>
                                        </p:cTn>
                                        <p:tgtEl>
                                          <p:spTgt spid="4915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9155">
                                            <p:txEl>
                                              <p:pRg st="3" end="3"/>
                                            </p:txEl>
                                          </p:spTgt>
                                        </p:tgtEl>
                                        <p:attrNameLst>
                                          <p:attrName>ppt_c</p:attrName>
                                        </p:attrNameLst>
                                      </p:cBhvr>
                                      <p:to>
                                        <a:schemeClr val="accent2"/>
                                      </p:to>
                                    </p:animClr>
                                  </p:subTnLst>
                                </p:cTn>
                              </p:par>
                              <p:par>
                                <p:cTn id="15" presetID="1" presetClass="entr" presetSubtype="0" fill="hold" grpId="0" nodeType="withEffect">
                                  <p:stCondLst>
                                    <p:cond delay="0"/>
                                  </p:stCondLst>
                                  <p:childTnLst>
                                    <p:set>
                                      <p:cBhvr>
                                        <p:cTn id="16" dur="1" fill="hold">
                                          <p:stCondLst>
                                            <p:cond delay="499"/>
                                          </p:stCondLst>
                                        </p:cTn>
                                        <p:tgtEl>
                                          <p:spTgt spid="4915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9155">
                                            <p:txEl>
                                              <p:pRg st="4" end="4"/>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bldLvl="2" autoUpdateAnimBg="0">
        <p:tmplLst>
          <p:tmpl lvl="1">
            <p:tnLst>
              <p:par>
                <p:cTn presetID="1" presetClass="entr" presetSubtype="0" fill="hold" nodeType="clickEffect">
                  <p:stCondLst>
                    <p:cond delay="0"/>
                  </p:stCondLst>
                  <p:childTnLst>
                    <p:set>
                      <p:cBhvr>
                        <p:cTn dur="1" fill="hold">
                          <p:stCondLst>
                            <p:cond delay="499"/>
                          </p:stCondLst>
                        </p:cTn>
                        <p:tgtEl>
                          <p:spTgt spid="49155"/>
                        </p:tgtEl>
                        <p:attrNameLst>
                          <p:attrName>style.visibility</p:attrName>
                        </p:attrNameLst>
                      </p:cBhvr>
                      <p:to>
                        <p:strVal val="visible"/>
                      </p:to>
                    </p:set>
                  </p:childTnLst>
                  <p:subTnLst>
                    <p:animClr clrSpc="rgb" dir="cw">
                      <p:cBhvr override="childStyle">
                        <p:cTn dur="1" fill="hold" display="0" masterRel="nextClick" afterEffect="1"/>
                        <p:tgtEl>
                          <p:spTgt spid="49155"/>
                        </p:tgtEl>
                        <p:attrNameLst>
                          <p:attrName>ppt_c</p:attrName>
                        </p:attrNameLst>
                      </p:cBhvr>
                      <p:to>
                        <a:schemeClr val="accent2"/>
                      </p:to>
                    </p:animClr>
                  </p:subTnLst>
                </p:cTn>
              </p:par>
            </p:tnLst>
          </p:tmpl>
          <p:tmpl lvl="2">
            <p:tnLst>
              <p:par>
                <p:cTn presetID="1" presetClass="entr" presetSubtype="0" fill="hold" nodeType="clickEffect">
                  <p:stCondLst>
                    <p:cond delay="0"/>
                  </p:stCondLst>
                  <p:childTnLst>
                    <p:set>
                      <p:cBhvr>
                        <p:cTn dur="1" fill="hold">
                          <p:stCondLst>
                            <p:cond delay="499"/>
                          </p:stCondLst>
                        </p:cTn>
                        <p:tgtEl>
                          <p:spTgt spid="49155"/>
                        </p:tgtEl>
                        <p:attrNameLst>
                          <p:attrName>style.visibility</p:attrName>
                        </p:attrNameLst>
                      </p:cBhvr>
                      <p:to>
                        <p:strVal val="visible"/>
                      </p:to>
                    </p:set>
                  </p:childTnLst>
                  <p:subTnLst>
                    <p:animClr clrSpc="rgb" dir="cw">
                      <p:cBhvr override="childStyle">
                        <p:cTn dur="1" fill="hold" display="0" masterRel="nextClick" afterEffect="1"/>
                        <p:tgtEl>
                          <p:spTgt spid="49155"/>
                        </p:tgtEl>
                        <p:attrNameLst>
                          <p:attrName>ppt_c</p:attrName>
                        </p:attrNameLst>
                      </p:cBhvr>
                      <p:to>
                        <a:schemeClr val="accent2"/>
                      </p:to>
                    </p:animClr>
                  </p:subTnLst>
                </p:cTn>
              </p:par>
            </p:tnLst>
          </p:tmpl>
          <p:tmpl lvl="3">
            <p:tnLst>
              <p:par>
                <p:cTn presetID="1" presetClass="entr" presetSubtype="0" fill="hold" nodeType="withEffect">
                  <p:stCondLst>
                    <p:cond delay="0"/>
                  </p:stCondLst>
                  <p:childTnLst>
                    <p:set>
                      <p:cBhvr>
                        <p:cTn dur="1" fill="hold">
                          <p:stCondLst>
                            <p:cond delay="499"/>
                          </p:stCondLst>
                        </p:cTn>
                        <p:tgtEl>
                          <p:spTgt spid="49155"/>
                        </p:tgtEl>
                        <p:attrNameLst>
                          <p:attrName>style.visibility</p:attrName>
                        </p:attrNameLst>
                      </p:cBhvr>
                      <p:to>
                        <p:strVal val="visible"/>
                      </p:to>
                    </p:set>
                  </p:childTnLst>
                  <p:subTnLst>
                    <p:animClr clrSpc="rgb" dir="cw">
                      <p:cBhvr override="childStyle">
                        <p:cTn dur="1" fill="hold" display="0" masterRel="nextClick" afterEffect="1"/>
                        <p:tgtEl>
                          <p:spTgt spid="49155"/>
                        </p:tgtEl>
                        <p:attrNameLst>
                          <p:attrName>ppt_c</p:attrName>
                        </p:attrNameLst>
                      </p:cBhvr>
                      <p:to>
                        <a:schemeClr val="accent2"/>
                      </p:to>
                    </p:animClr>
                  </p:subTnLst>
                </p:cTn>
              </p:par>
            </p:tnLst>
          </p:tmpl>
          <p:tmpl lvl="4">
            <p:tnLst>
              <p:par>
                <p:cTn presetID="1" presetClass="entr" presetSubtype="0" fill="hold" nodeType="withEffect">
                  <p:stCondLst>
                    <p:cond delay="0"/>
                  </p:stCondLst>
                  <p:childTnLst>
                    <p:set>
                      <p:cBhvr>
                        <p:cTn dur="1" fill="hold">
                          <p:stCondLst>
                            <p:cond delay="499"/>
                          </p:stCondLst>
                        </p:cTn>
                        <p:tgtEl>
                          <p:spTgt spid="49155"/>
                        </p:tgtEl>
                        <p:attrNameLst>
                          <p:attrName>style.visibility</p:attrName>
                        </p:attrNameLst>
                      </p:cBhvr>
                      <p:to>
                        <p:strVal val="visible"/>
                      </p:to>
                    </p:set>
                  </p:childTnLst>
                  <p:subTnLst>
                    <p:animClr clrSpc="rgb" dir="cw">
                      <p:cBhvr override="childStyle">
                        <p:cTn dur="1" fill="hold" display="0" masterRel="nextClick" afterEffect="1"/>
                        <p:tgtEl>
                          <p:spTgt spid="49155"/>
                        </p:tgtEl>
                        <p:attrNameLst>
                          <p:attrName>ppt_c</p:attrName>
                        </p:attrNameLst>
                      </p:cBhvr>
                      <p:to>
                        <a:schemeClr val="accent2"/>
                      </p:to>
                    </p:animClr>
                  </p:subTnLst>
                </p:cTn>
              </p:par>
            </p:tnLst>
          </p:tmpl>
          <p:tmpl lvl="5">
            <p:tnLst>
              <p:par>
                <p:cTn presetID="1" presetClass="entr" presetSubtype="0" fill="hold" nodeType="withEffect">
                  <p:stCondLst>
                    <p:cond delay="0"/>
                  </p:stCondLst>
                  <p:childTnLst>
                    <p:set>
                      <p:cBhvr>
                        <p:cTn dur="1" fill="hold">
                          <p:stCondLst>
                            <p:cond delay="499"/>
                          </p:stCondLst>
                        </p:cTn>
                        <p:tgtEl>
                          <p:spTgt spid="49155"/>
                        </p:tgtEl>
                        <p:attrNameLst>
                          <p:attrName>style.visibility</p:attrName>
                        </p:attrNameLst>
                      </p:cBhvr>
                      <p:to>
                        <p:strVal val="visible"/>
                      </p:to>
                    </p:set>
                  </p:childTnLst>
                  <p:subTnLst>
                    <p:animClr clrSpc="rgb" dir="cw">
                      <p:cBhvr override="childStyle">
                        <p:cTn dur="1" fill="hold" display="0" masterRel="nextClick" afterEffect="1"/>
                        <p:tgtEl>
                          <p:spTgt spid="49155"/>
                        </p:tgtEl>
                        <p:attrNameLst>
                          <p:attrName>ppt_c</p:attrName>
                        </p:attrNameLst>
                      </p:cBhvr>
                      <p:to>
                        <a:schemeClr val="accent2"/>
                      </p:to>
                    </p:animClr>
                  </p:sub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 charset="0"/>
        </a:defRPr>
      </a:lvl2pPr>
      <a:lvl3pPr algn="ctr" rtl="0" eaLnBrk="0" fontAlgn="base" hangingPunct="0">
        <a:spcBef>
          <a:spcPct val="0"/>
        </a:spcBef>
        <a:spcAft>
          <a:spcPct val="0"/>
        </a:spcAft>
        <a:defRPr sz="4400">
          <a:solidFill>
            <a:schemeClr val="tx2"/>
          </a:solidFill>
          <a:latin typeface="Times New Roman" pitchFamily="1" charset="0"/>
        </a:defRPr>
      </a:lvl3pPr>
      <a:lvl4pPr algn="ctr" rtl="0" eaLnBrk="0" fontAlgn="base" hangingPunct="0">
        <a:spcBef>
          <a:spcPct val="0"/>
        </a:spcBef>
        <a:spcAft>
          <a:spcPct val="0"/>
        </a:spcAft>
        <a:defRPr sz="4400">
          <a:solidFill>
            <a:schemeClr val="tx2"/>
          </a:solidFill>
          <a:latin typeface="Times New Roman" pitchFamily="1" charset="0"/>
        </a:defRPr>
      </a:lvl4pPr>
      <a:lvl5pPr algn="ctr" rtl="0" eaLnBrk="0" fontAlgn="base" hangingPunct="0">
        <a:spcBef>
          <a:spcPct val="0"/>
        </a:spcBef>
        <a:spcAft>
          <a:spcPct val="0"/>
        </a:spcAft>
        <a:defRPr sz="4400">
          <a:solidFill>
            <a:schemeClr val="tx2"/>
          </a:solidFill>
          <a:latin typeface="Times New Roman" pitchFamily="1" charset="0"/>
        </a:defRPr>
      </a:lvl5pPr>
      <a:lvl6pPr marL="457200" algn="ctr" rtl="0" eaLnBrk="0" fontAlgn="base" hangingPunct="0">
        <a:spcBef>
          <a:spcPct val="0"/>
        </a:spcBef>
        <a:spcAft>
          <a:spcPct val="0"/>
        </a:spcAft>
        <a:defRPr sz="4400">
          <a:solidFill>
            <a:schemeClr val="tx2"/>
          </a:solidFill>
          <a:latin typeface="Times New Roman" pitchFamily="1" charset="0"/>
        </a:defRPr>
      </a:lvl6pPr>
      <a:lvl7pPr marL="914400" algn="ctr" rtl="0" eaLnBrk="0" fontAlgn="base" hangingPunct="0">
        <a:spcBef>
          <a:spcPct val="0"/>
        </a:spcBef>
        <a:spcAft>
          <a:spcPct val="0"/>
        </a:spcAft>
        <a:defRPr sz="4400">
          <a:solidFill>
            <a:schemeClr val="tx2"/>
          </a:solidFill>
          <a:latin typeface="Times New Roman" pitchFamily="1" charset="0"/>
        </a:defRPr>
      </a:lvl7pPr>
      <a:lvl8pPr marL="1371600" algn="ctr" rtl="0" eaLnBrk="0" fontAlgn="base" hangingPunct="0">
        <a:spcBef>
          <a:spcPct val="0"/>
        </a:spcBef>
        <a:spcAft>
          <a:spcPct val="0"/>
        </a:spcAft>
        <a:defRPr sz="4400">
          <a:solidFill>
            <a:schemeClr val="tx2"/>
          </a:solidFill>
          <a:latin typeface="Times New Roman" pitchFamily="1" charset="0"/>
        </a:defRPr>
      </a:lvl8pPr>
      <a:lvl9pPr marL="1828800" algn="ctr" rtl="0" eaLnBrk="0" fontAlgn="base" hangingPunct="0">
        <a:spcBef>
          <a:spcPct val="0"/>
        </a:spcBef>
        <a:spcAft>
          <a:spcPct val="0"/>
        </a:spcAft>
        <a:defRPr sz="4400">
          <a:solidFill>
            <a:schemeClr val="tx2"/>
          </a:solidFill>
          <a:latin typeface="Times New Roman"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69900" y="228600"/>
            <a:ext cx="81534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295400"/>
            <a:ext cx="817880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431800" y="6229350"/>
            <a:ext cx="2159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spcBef>
                <a:spcPct val="50000"/>
              </a:spcBef>
              <a:defRPr sz="1400">
                <a:solidFill>
                  <a:schemeClr val="bg2"/>
                </a:solidFill>
                <a:latin typeface="Arial" pitchFamily="34" charset="0"/>
              </a:defRPr>
            </a:lvl1pPr>
          </a:lstStyle>
          <a:p>
            <a:pPr eaLnBrk="0" fontAlgn="base" hangingPunct="0">
              <a:spcAft>
                <a:spcPct val="0"/>
              </a:spcAft>
            </a:pPr>
            <a:endParaRPr lang="en-US">
              <a:solidFill>
                <a:srgbClr val="5E574E"/>
              </a:solidFill>
            </a:endParaRPr>
          </a:p>
        </p:txBody>
      </p:sp>
      <p:sp>
        <p:nvSpPr>
          <p:cNvPr id="2053" name="Rectangle 5"/>
          <p:cNvSpPr>
            <a:spLocks noGrp="1" noChangeArrowheads="1"/>
          </p:cNvSpPr>
          <p:nvPr>
            <p:ph type="ftr" sz="quarter" idx="3"/>
          </p:nvPr>
        </p:nvSpPr>
        <p:spPr bwMode="auto">
          <a:xfrm>
            <a:off x="3124200" y="622935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ctr">
              <a:spcBef>
                <a:spcPct val="50000"/>
              </a:spcBef>
              <a:defRPr sz="1400">
                <a:solidFill>
                  <a:schemeClr val="bg2"/>
                </a:solidFill>
                <a:latin typeface="Arial" pitchFamily="34" charset="0"/>
              </a:defRPr>
            </a:lvl1pPr>
          </a:lstStyle>
          <a:p>
            <a:pPr eaLnBrk="0" fontAlgn="base" hangingPunct="0">
              <a:spcAft>
                <a:spcPct val="0"/>
              </a:spcAft>
            </a:pPr>
            <a:r>
              <a:rPr lang="en-US">
                <a:solidFill>
                  <a:srgbClr val="5E574E"/>
                </a:solidFill>
              </a:rPr>
              <a:t>CS 460,  Sessions 24-25</a:t>
            </a:r>
          </a:p>
        </p:txBody>
      </p:sp>
      <p:sp>
        <p:nvSpPr>
          <p:cNvPr id="2054" name="Rectangle 6"/>
          <p:cNvSpPr>
            <a:spLocks noGrp="1" noChangeArrowheads="1"/>
          </p:cNvSpPr>
          <p:nvPr>
            <p:ph type="sldNum" sz="quarter" idx="4"/>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spcBef>
                <a:spcPct val="50000"/>
              </a:spcBef>
              <a:defRPr sz="1400">
                <a:solidFill>
                  <a:schemeClr val="bg2"/>
                </a:solidFill>
                <a:latin typeface="Arial" pitchFamily="34" charset="0"/>
              </a:defRPr>
            </a:lvl1pPr>
          </a:lstStyle>
          <a:p>
            <a:pPr eaLnBrk="0" fontAlgn="base" hangingPunct="0">
              <a:spcAft>
                <a:spcPct val="0"/>
              </a:spcAft>
            </a:pPr>
            <a:fld id="{2E994146-F0C6-4B12-AF89-E414703C1A64}" type="slidenum">
              <a:rPr lang="en-US" smtClean="0">
                <a:solidFill>
                  <a:srgbClr val="5E574E"/>
                </a:solidFill>
              </a:rPr>
              <a:pPr eaLnBrk="0" fontAlgn="base" hangingPunct="0">
                <a:spcAft>
                  <a:spcPct val="0"/>
                </a:spcAft>
              </a:pPr>
              <a:t>‹#›</a:t>
            </a:fld>
            <a:endParaRPr lang="en-US">
              <a:solidFill>
                <a:srgbClr val="5E574E"/>
              </a:solidFill>
            </a:endParaRPr>
          </a:p>
        </p:txBody>
      </p:sp>
      <p:pic>
        <p:nvPicPr>
          <p:cNvPr id="2055" name="Picture 7" descr="paint"/>
          <p:cNvPicPr>
            <a:picLocks noChangeAspect="1" noChangeArrowheads="1"/>
          </p:cNvPicPr>
          <p:nvPr/>
        </p:nvPicPr>
        <p:blipFill>
          <a:blip r:embed="rId1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914400" y="911225"/>
            <a:ext cx="8229600" cy="38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7983106"/>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hdr="0" dt="0"/>
  <p:txStyles>
    <p:titleStyle>
      <a:lvl1pPr algn="l" rtl="0" eaLnBrk="0" fontAlgn="base" hangingPunct="0">
        <a:spcBef>
          <a:spcPct val="0"/>
        </a:spcBef>
        <a:spcAft>
          <a:spcPct val="0"/>
        </a:spcAft>
        <a:defRPr kumimoji="1" sz="2400" b="1">
          <a:solidFill>
            <a:schemeClr val="tx2"/>
          </a:solidFill>
          <a:latin typeface="+mj-lt"/>
          <a:ea typeface="+mj-ea"/>
          <a:cs typeface="+mj-cs"/>
        </a:defRPr>
      </a:lvl1pPr>
      <a:lvl2pPr algn="l" rtl="0" eaLnBrk="0" fontAlgn="base" hangingPunct="0">
        <a:spcBef>
          <a:spcPct val="0"/>
        </a:spcBef>
        <a:spcAft>
          <a:spcPct val="0"/>
        </a:spcAft>
        <a:defRPr kumimoji="1" sz="2400" b="1">
          <a:solidFill>
            <a:schemeClr val="tx2"/>
          </a:solidFill>
          <a:latin typeface="Helvetica" pitchFamily="34" charset="0"/>
        </a:defRPr>
      </a:lvl2pPr>
      <a:lvl3pPr algn="l" rtl="0" eaLnBrk="0" fontAlgn="base" hangingPunct="0">
        <a:spcBef>
          <a:spcPct val="0"/>
        </a:spcBef>
        <a:spcAft>
          <a:spcPct val="0"/>
        </a:spcAft>
        <a:defRPr kumimoji="1" sz="2400" b="1">
          <a:solidFill>
            <a:schemeClr val="tx2"/>
          </a:solidFill>
          <a:latin typeface="Helvetica" pitchFamily="34" charset="0"/>
        </a:defRPr>
      </a:lvl3pPr>
      <a:lvl4pPr algn="l" rtl="0" eaLnBrk="0" fontAlgn="base" hangingPunct="0">
        <a:spcBef>
          <a:spcPct val="0"/>
        </a:spcBef>
        <a:spcAft>
          <a:spcPct val="0"/>
        </a:spcAft>
        <a:defRPr kumimoji="1" sz="2400" b="1">
          <a:solidFill>
            <a:schemeClr val="tx2"/>
          </a:solidFill>
          <a:latin typeface="Helvetica" pitchFamily="34" charset="0"/>
        </a:defRPr>
      </a:lvl4pPr>
      <a:lvl5pPr algn="l" rtl="0" eaLnBrk="0" fontAlgn="base" hangingPunct="0">
        <a:spcBef>
          <a:spcPct val="0"/>
        </a:spcBef>
        <a:spcAft>
          <a:spcPct val="0"/>
        </a:spcAft>
        <a:defRPr kumimoji="1" sz="2400" b="1">
          <a:solidFill>
            <a:schemeClr val="tx2"/>
          </a:solidFill>
          <a:latin typeface="Helvetica" pitchFamily="34" charset="0"/>
        </a:defRPr>
      </a:lvl5pPr>
      <a:lvl6pPr marL="457200" algn="l" rtl="0" eaLnBrk="0" fontAlgn="base" hangingPunct="0">
        <a:spcBef>
          <a:spcPct val="0"/>
        </a:spcBef>
        <a:spcAft>
          <a:spcPct val="0"/>
        </a:spcAft>
        <a:defRPr kumimoji="1" sz="2400" b="1">
          <a:solidFill>
            <a:schemeClr val="tx2"/>
          </a:solidFill>
          <a:latin typeface="Helvetica" pitchFamily="34" charset="0"/>
        </a:defRPr>
      </a:lvl6pPr>
      <a:lvl7pPr marL="914400" algn="l" rtl="0" eaLnBrk="0" fontAlgn="base" hangingPunct="0">
        <a:spcBef>
          <a:spcPct val="0"/>
        </a:spcBef>
        <a:spcAft>
          <a:spcPct val="0"/>
        </a:spcAft>
        <a:defRPr kumimoji="1" sz="2400" b="1">
          <a:solidFill>
            <a:schemeClr val="tx2"/>
          </a:solidFill>
          <a:latin typeface="Helvetica" pitchFamily="34" charset="0"/>
        </a:defRPr>
      </a:lvl7pPr>
      <a:lvl8pPr marL="1371600" algn="l" rtl="0" eaLnBrk="0" fontAlgn="base" hangingPunct="0">
        <a:spcBef>
          <a:spcPct val="0"/>
        </a:spcBef>
        <a:spcAft>
          <a:spcPct val="0"/>
        </a:spcAft>
        <a:defRPr kumimoji="1" sz="2400" b="1">
          <a:solidFill>
            <a:schemeClr val="tx2"/>
          </a:solidFill>
          <a:latin typeface="Helvetica" pitchFamily="34" charset="0"/>
        </a:defRPr>
      </a:lvl8pPr>
      <a:lvl9pPr marL="1828800" algn="l" rtl="0" eaLnBrk="0" fontAlgn="base" hangingPunct="0">
        <a:spcBef>
          <a:spcPct val="0"/>
        </a:spcBef>
        <a:spcAft>
          <a:spcPct val="0"/>
        </a:spcAft>
        <a:defRPr kumimoji="1" sz="2400" b="1">
          <a:solidFill>
            <a:schemeClr val="tx2"/>
          </a:solidFill>
          <a:latin typeface="Helvetica" pitchFamily="34" charset="0"/>
        </a:defRPr>
      </a:lvl9pPr>
    </p:titleStyle>
    <p:bodyStyle>
      <a:lvl1pPr marL="342900" indent="-342900" algn="l" rtl="0" eaLnBrk="0" fontAlgn="base" hangingPunct="0">
        <a:spcBef>
          <a:spcPct val="20000"/>
        </a:spcBef>
        <a:spcAft>
          <a:spcPct val="0"/>
        </a:spcAft>
        <a:buClr>
          <a:schemeClr val="tx1"/>
        </a:buClr>
        <a:buChar char="•"/>
        <a:defRPr kumimoji="1"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kumimoji="1">
          <a:solidFill>
            <a:schemeClr val="tx1"/>
          </a:solidFill>
          <a:latin typeface="+mn-lt"/>
        </a:defRPr>
      </a:lvl2pPr>
      <a:lvl3pPr marL="1143000" indent="-228600" algn="l" rtl="0" eaLnBrk="0" fontAlgn="base" hangingPunct="0">
        <a:spcBef>
          <a:spcPct val="20000"/>
        </a:spcBef>
        <a:spcAft>
          <a:spcPct val="0"/>
        </a:spcAft>
        <a:buClr>
          <a:schemeClr val="tx1"/>
        </a:buClr>
        <a:buChar char="•"/>
        <a:defRPr kumimoji="1" sz="1600">
          <a:solidFill>
            <a:schemeClr val="tx1"/>
          </a:solidFill>
          <a:latin typeface="+mn-lt"/>
        </a:defRPr>
      </a:lvl3pPr>
      <a:lvl4pPr marL="1600200" indent="-228600" algn="l" rtl="0" eaLnBrk="0" fontAlgn="base" hangingPunct="0">
        <a:spcBef>
          <a:spcPct val="20000"/>
        </a:spcBef>
        <a:spcAft>
          <a:spcPct val="0"/>
        </a:spcAft>
        <a:buClr>
          <a:schemeClr val="tx1"/>
        </a:buClr>
        <a:buChar char="•"/>
        <a:defRPr kumimoji="1" sz="1400">
          <a:solidFill>
            <a:schemeClr val="tx1"/>
          </a:solidFill>
          <a:latin typeface="+mn-lt"/>
        </a:defRPr>
      </a:lvl4pPr>
      <a:lvl5pPr marL="2057400" indent="-228600" algn="l" rtl="0" eaLnBrk="0" fontAlgn="base" hangingPunct="0">
        <a:spcBef>
          <a:spcPct val="20000"/>
        </a:spcBef>
        <a:spcAft>
          <a:spcPct val="0"/>
        </a:spcAft>
        <a:buClr>
          <a:schemeClr val="tx1"/>
        </a:buClr>
        <a:buChar char="-"/>
        <a:defRPr kumimoji="1" sz="1400">
          <a:solidFill>
            <a:schemeClr val="tx1"/>
          </a:solidFill>
          <a:latin typeface="+mn-lt"/>
        </a:defRPr>
      </a:lvl5pPr>
      <a:lvl6pPr marL="2514600" indent="-228600" algn="l" rtl="0" eaLnBrk="0" fontAlgn="base" hangingPunct="0">
        <a:spcBef>
          <a:spcPct val="20000"/>
        </a:spcBef>
        <a:spcAft>
          <a:spcPct val="0"/>
        </a:spcAft>
        <a:buClr>
          <a:schemeClr val="tx1"/>
        </a:buClr>
        <a:buChar char="-"/>
        <a:defRPr kumimoji="1" sz="1400">
          <a:solidFill>
            <a:schemeClr val="tx1"/>
          </a:solidFill>
          <a:latin typeface="+mn-lt"/>
        </a:defRPr>
      </a:lvl6pPr>
      <a:lvl7pPr marL="2971800" indent="-228600" algn="l" rtl="0" eaLnBrk="0" fontAlgn="base" hangingPunct="0">
        <a:spcBef>
          <a:spcPct val="20000"/>
        </a:spcBef>
        <a:spcAft>
          <a:spcPct val="0"/>
        </a:spcAft>
        <a:buClr>
          <a:schemeClr val="tx1"/>
        </a:buClr>
        <a:buChar char="-"/>
        <a:defRPr kumimoji="1" sz="1400">
          <a:solidFill>
            <a:schemeClr val="tx1"/>
          </a:solidFill>
          <a:latin typeface="+mn-lt"/>
        </a:defRPr>
      </a:lvl7pPr>
      <a:lvl8pPr marL="3429000" indent="-228600" algn="l" rtl="0" eaLnBrk="0" fontAlgn="base" hangingPunct="0">
        <a:spcBef>
          <a:spcPct val="20000"/>
        </a:spcBef>
        <a:spcAft>
          <a:spcPct val="0"/>
        </a:spcAft>
        <a:buClr>
          <a:schemeClr val="tx1"/>
        </a:buClr>
        <a:buChar char="-"/>
        <a:defRPr kumimoji="1" sz="1400">
          <a:solidFill>
            <a:schemeClr val="tx1"/>
          </a:solidFill>
          <a:latin typeface="+mn-lt"/>
        </a:defRPr>
      </a:lvl8pPr>
      <a:lvl9pPr marL="3886200" indent="-228600" algn="l" rtl="0" eaLnBrk="0" fontAlgn="base" hangingPunct="0">
        <a:spcBef>
          <a:spcPct val="20000"/>
        </a:spcBef>
        <a:spcAft>
          <a:spcPct val="0"/>
        </a:spcAft>
        <a:buClr>
          <a:schemeClr val="tx1"/>
        </a:buClr>
        <a:buChar char="-"/>
        <a:defRPr kumimoji="1"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8.xml"/><Relationship Id="rId1" Type="http://schemas.openxmlformats.org/officeDocument/2006/relationships/vmlDrawing" Target="../drawings/vmlDrawing2.vml"/><Relationship Id="rId4" Type="http://schemas.openxmlformats.org/officeDocument/2006/relationships/image" Target="../media/image13.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ienceillustrated.com.au/blog/wp-content/uploads/2012/09/digital-brai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3075"/>
            <a:ext cx="9144000" cy="511492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7718" y="5304500"/>
            <a:ext cx="6400800" cy="1752600"/>
          </a:xfrm>
        </p:spPr>
        <p:txBody>
          <a:bodyPr>
            <a:normAutofit/>
          </a:bodyPr>
          <a:lstStyle/>
          <a:p>
            <a:r>
              <a:rPr lang="en-US" sz="2800" dirty="0">
                <a:solidFill>
                  <a:schemeClr val="accent5">
                    <a:lumMod val="60000"/>
                    <a:lumOff val="40000"/>
                  </a:schemeClr>
                </a:solidFill>
                <a:latin typeface="Corbel"/>
                <a:cs typeface="Corbel"/>
              </a:rPr>
              <a:t>INST 4200</a:t>
            </a:r>
          </a:p>
          <a:p>
            <a:r>
              <a:rPr lang="en-US" sz="2800" dirty="0">
                <a:solidFill>
                  <a:schemeClr val="accent5">
                    <a:lumMod val="60000"/>
                    <a:lumOff val="40000"/>
                  </a:schemeClr>
                </a:solidFill>
                <a:latin typeface="Corbel"/>
                <a:cs typeface="Corbel"/>
              </a:rPr>
              <a:t>David J Stucki</a:t>
            </a:r>
          </a:p>
          <a:p>
            <a:r>
              <a:rPr lang="en-US" sz="2800" dirty="0">
                <a:solidFill>
                  <a:schemeClr val="accent5">
                    <a:lumMod val="60000"/>
                    <a:lumOff val="40000"/>
                  </a:schemeClr>
                </a:solidFill>
                <a:latin typeface="Corbel"/>
                <a:cs typeface="Corbel"/>
              </a:rPr>
              <a:t>Spring 2017</a:t>
            </a:r>
          </a:p>
        </p:txBody>
      </p:sp>
      <p:sp>
        <p:nvSpPr>
          <p:cNvPr id="2" name="Title 1"/>
          <p:cNvSpPr>
            <a:spLocks noGrp="1"/>
          </p:cNvSpPr>
          <p:nvPr>
            <p:ph type="ctrTitle"/>
          </p:nvPr>
        </p:nvSpPr>
        <p:spPr>
          <a:xfrm>
            <a:off x="228596" y="825239"/>
            <a:ext cx="7848600" cy="1918416"/>
          </a:xfrm>
        </p:spPr>
        <p:txBody>
          <a:bodyPr/>
          <a:lstStyle/>
          <a:p>
            <a:r>
              <a:rPr lang="en-US" sz="6000" dirty="0">
                <a:latin typeface="Juice ITC" panose="04040403040A02020202" pitchFamily="82" charset="0"/>
                <a:cs typeface="Synchro LET"/>
              </a:rPr>
              <a:t>An Overview of </a:t>
            </a:r>
            <a:br>
              <a:rPr lang="en-US" sz="6000" dirty="0">
                <a:latin typeface="Juice ITC" panose="04040403040A02020202" pitchFamily="82" charset="0"/>
                <a:cs typeface="Synchro LET"/>
              </a:rPr>
            </a:br>
            <a:r>
              <a:rPr lang="en-US" sz="6000" dirty="0">
                <a:solidFill>
                  <a:schemeClr val="bg1"/>
                </a:solidFill>
                <a:latin typeface="Juice ITC" panose="04040403040A02020202" pitchFamily="82" charset="0"/>
                <a:cs typeface="Synchro LET"/>
              </a:rPr>
              <a:t>Connectionism</a:t>
            </a:r>
          </a:p>
        </p:txBody>
      </p:sp>
    </p:spTree>
    <p:extLst>
      <p:ext uri="{BB962C8B-B14F-4D97-AF65-F5344CB8AC3E}">
        <p14:creationId xmlns:p14="http://schemas.microsoft.com/office/powerpoint/2010/main" val="2914358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6" name="Picture 4" descr="1_10"/>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6400" y="4572000"/>
            <a:ext cx="5867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Grp="1" noChangeArrowheads="1"/>
          </p:cNvSpPr>
          <p:nvPr>
            <p:ph type="title"/>
          </p:nvPr>
        </p:nvSpPr>
        <p:spPr>
          <a:xfrm>
            <a:off x="457200" y="520521"/>
            <a:ext cx="8229600" cy="1371600"/>
          </a:xfrm>
        </p:spPr>
        <p:txBody>
          <a:bodyPr>
            <a:noAutofit/>
          </a:bodyPr>
          <a:lstStyle/>
          <a:p>
            <a:r>
              <a:rPr lang="en-US" sz="4400" dirty="0">
                <a:latin typeface="Juice ITC" panose="04040403040A02020202" pitchFamily="82" charset="0"/>
                <a:cs typeface="Synchro LET"/>
              </a:rPr>
              <a:t>Neural networks abstract from </a:t>
            </a:r>
            <a:br>
              <a:rPr lang="en-US" sz="4400" dirty="0">
                <a:latin typeface="Juice ITC" panose="04040403040A02020202" pitchFamily="82" charset="0"/>
                <a:cs typeface="Synchro LET"/>
              </a:rPr>
            </a:br>
            <a:r>
              <a:rPr lang="en-US" sz="4400" dirty="0">
                <a:latin typeface="Juice ITC" panose="04040403040A02020202" pitchFamily="82" charset="0"/>
                <a:cs typeface="Synchro LET"/>
              </a:rPr>
              <a:t>the details of real neurons</a:t>
            </a:r>
          </a:p>
        </p:txBody>
      </p:sp>
      <p:sp>
        <p:nvSpPr>
          <p:cNvPr id="16388" name="Rectangle 3"/>
          <p:cNvSpPr>
            <a:spLocks noGrp="1" noChangeArrowheads="1"/>
          </p:cNvSpPr>
          <p:nvPr>
            <p:ph type="body" idx="1"/>
          </p:nvPr>
        </p:nvSpPr>
        <p:spPr>
          <a:xfrm>
            <a:off x="838200" y="1905000"/>
            <a:ext cx="7772400" cy="4114800"/>
          </a:xfrm>
        </p:spPr>
        <p:txBody>
          <a:bodyPr/>
          <a:lstStyle/>
          <a:p>
            <a:r>
              <a:rPr lang="en-US" sz="2400" dirty="0">
                <a:latin typeface="Corbel" panose="020B0503020204020204" pitchFamily="34" charset="0"/>
              </a:rPr>
              <a:t>Conductivity delays are neglected</a:t>
            </a:r>
          </a:p>
          <a:p>
            <a:r>
              <a:rPr lang="en-US" sz="2400" dirty="0">
                <a:latin typeface="Corbel" panose="020B0503020204020204" pitchFamily="34" charset="0"/>
              </a:rPr>
              <a:t>An output signal is either discrete (e.g., 0 or 1) or it is a real-valued number (e.g., between 0 and 1)</a:t>
            </a:r>
          </a:p>
          <a:p>
            <a:r>
              <a:rPr lang="en-US" sz="2400" dirty="0">
                <a:latin typeface="Corbel" panose="020B0503020204020204" pitchFamily="34" charset="0"/>
              </a:rPr>
              <a:t>Net input is calculated as the weighted sum of the input signals</a:t>
            </a:r>
          </a:p>
          <a:p>
            <a:r>
              <a:rPr lang="en-US" sz="2400" dirty="0">
                <a:latin typeface="Corbel" panose="020B0503020204020204" pitchFamily="34" charset="0"/>
              </a:rPr>
              <a:t>Net input is transformed into an output signal via a simple function (e.g., a threshold function)</a:t>
            </a:r>
          </a:p>
        </p:txBody>
      </p:sp>
    </p:spTree>
    <p:extLst>
      <p:ext uri="{BB962C8B-B14F-4D97-AF65-F5344CB8AC3E}">
        <p14:creationId xmlns:p14="http://schemas.microsoft.com/office/powerpoint/2010/main" val="2256584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8196"/>
                                        </p:tgtEl>
                                        <p:attrNameLst>
                                          <p:attrName>style.visibility</p:attrName>
                                        </p:attrNameLst>
                                      </p:cBhvr>
                                      <p:to>
                                        <p:strVal val="visible"/>
                                      </p:to>
                                    </p:set>
                                  </p:childTnLst>
                                  <p:subTnLst>
                                    <p:set>
                                      <p:cBhvr override="childStyle">
                                        <p:cTn dur="1" fill="hold" display="0" masterRel="nextClick" afterEffect="1"/>
                                        <p:tgtEl>
                                          <p:spTgt spid="819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normAutofit/>
          </a:bodyPr>
          <a:lstStyle/>
          <a:p>
            <a:r>
              <a:rPr lang="en-US" sz="4400" dirty="0">
                <a:latin typeface="Juice ITC" panose="04040403040A02020202" pitchFamily="82" charset="0"/>
                <a:cs typeface="Synchro LET"/>
              </a:rPr>
              <a:t>Artificial ‘neuron’</a:t>
            </a:r>
          </a:p>
        </p:txBody>
      </p:sp>
      <p:graphicFrame>
        <p:nvGraphicFramePr>
          <p:cNvPr id="4098" name="Object 1024"/>
          <p:cNvGraphicFramePr>
            <a:graphicFrameLocks noChangeAspect="1"/>
          </p:cNvGraphicFramePr>
          <p:nvPr>
            <p:extLst>
              <p:ext uri="{D42A27DB-BD31-4B8C-83A1-F6EECF244321}">
                <p14:modId xmlns:p14="http://schemas.microsoft.com/office/powerpoint/2010/main" val="1328009563"/>
              </p:ext>
            </p:extLst>
          </p:nvPr>
        </p:nvGraphicFramePr>
        <p:xfrm>
          <a:off x="1066800" y="1766544"/>
          <a:ext cx="7543800" cy="3027363"/>
        </p:xfrm>
        <a:graphic>
          <a:graphicData uri="http://schemas.openxmlformats.org/presentationml/2006/ole">
            <mc:AlternateContent xmlns:mc="http://schemas.openxmlformats.org/markup-compatibility/2006">
              <mc:Choice xmlns:v="urn:schemas-microsoft-com:vml" Requires="v">
                <p:oleObj spid="_x0000_s1034" name="Document" r:id="rId3" imgW="5622840" imgH="2259720" progId="Word.Document.8">
                  <p:embed/>
                </p:oleObj>
              </mc:Choice>
              <mc:Fallback>
                <p:oleObj name="Document" r:id="rId3" imgW="5622840" imgH="225972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766544"/>
                        <a:ext cx="7543800" cy="302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4472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p:txBody>
          <a:bodyPr>
            <a:normAutofit/>
          </a:bodyPr>
          <a:lstStyle/>
          <a:p>
            <a:r>
              <a:rPr lang="en-US" sz="4400" dirty="0">
                <a:latin typeface="Juice ITC" panose="04040403040A02020202" pitchFamily="82" charset="0"/>
                <a:cs typeface="Synchro LET"/>
              </a:rPr>
              <a:t>How to ‘program’ neural networks?</a:t>
            </a:r>
          </a:p>
        </p:txBody>
      </p:sp>
      <p:sp>
        <p:nvSpPr>
          <p:cNvPr id="17411" name="Rectangle 1027"/>
          <p:cNvSpPr>
            <a:spLocks noGrp="1" noChangeArrowheads="1"/>
          </p:cNvSpPr>
          <p:nvPr>
            <p:ph type="body" idx="1"/>
          </p:nvPr>
        </p:nvSpPr>
        <p:spPr/>
        <p:txBody>
          <a:bodyPr/>
          <a:lstStyle/>
          <a:p>
            <a:r>
              <a:rPr lang="en-US" dirty="0">
                <a:latin typeface="Corbel" panose="020B0503020204020204" pitchFamily="34" charset="0"/>
              </a:rPr>
              <a:t>The learning problem</a:t>
            </a:r>
          </a:p>
          <a:p>
            <a:r>
              <a:rPr lang="en-US" dirty="0">
                <a:latin typeface="Corbel" panose="020B0503020204020204" pitchFamily="34" charset="0"/>
              </a:rPr>
              <a:t>Selfridge (1958): </a:t>
            </a:r>
            <a:br>
              <a:rPr lang="en-US" dirty="0">
                <a:latin typeface="Corbel" panose="020B0503020204020204" pitchFamily="34" charset="0"/>
              </a:rPr>
            </a:br>
            <a:r>
              <a:rPr lang="en-US" dirty="0">
                <a:latin typeface="Corbel" panose="020B0503020204020204" pitchFamily="34" charset="0"/>
              </a:rPr>
              <a:t>	evolutionary or </a:t>
            </a:r>
            <a:br>
              <a:rPr lang="en-US" dirty="0">
                <a:latin typeface="Corbel" panose="020B0503020204020204" pitchFamily="34" charset="0"/>
              </a:rPr>
            </a:br>
            <a:r>
              <a:rPr lang="en-US" dirty="0">
                <a:latin typeface="Corbel" panose="020B0503020204020204" pitchFamily="34" charset="0"/>
              </a:rPr>
              <a:t>	‘shake-and-check’ (hill climbing)</a:t>
            </a:r>
          </a:p>
          <a:p>
            <a:r>
              <a:rPr lang="en-US" dirty="0">
                <a:latin typeface="Corbel" panose="020B0503020204020204" pitchFamily="34" charset="0"/>
              </a:rPr>
              <a:t>Other approaches</a:t>
            </a:r>
          </a:p>
          <a:p>
            <a:pPr lvl="1"/>
            <a:r>
              <a:rPr lang="en-US" sz="2400" dirty="0">
                <a:latin typeface="Corbel" panose="020B0503020204020204" pitchFamily="34" charset="0"/>
              </a:rPr>
              <a:t>Unsupervised or regularity detection</a:t>
            </a:r>
          </a:p>
          <a:p>
            <a:pPr lvl="1"/>
            <a:r>
              <a:rPr lang="en-US" sz="2400" dirty="0">
                <a:latin typeface="Corbel" panose="020B0503020204020204" pitchFamily="34" charset="0"/>
              </a:rPr>
              <a:t>Supervised learning</a:t>
            </a:r>
          </a:p>
          <a:p>
            <a:pPr lvl="1"/>
            <a:r>
              <a:rPr lang="en-US" sz="2400" dirty="0">
                <a:latin typeface="Corbel" panose="020B0503020204020204" pitchFamily="34" charset="0"/>
              </a:rPr>
              <a:t>Reinforcement learning has ‘some’ supervision</a:t>
            </a:r>
          </a:p>
        </p:txBody>
      </p:sp>
    </p:spTree>
    <p:extLst>
      <p:ext uri="{BB962C8B-B14F-4D97-AF65-F5344CB8AC3E}">
        <p14:creationId xmlns:p14="http://schemas.microsoft.com/office/powerpoint/2010/main" val="2853286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p:spPr>
        <p:txBody>
          <a:bodyPr lIns="92075" tIns="46038" rIns="92075" bIns="46038">
            <a:normAutofit/>
          </a:bodyPr>
          <a:lstStyle/>
          <a:p>
            <a:r>
              <a:rPr lang="en-US" sz="4400" dirty="0">
                <a:latin typeface="Juice ITC" panose="04040403040A02020202" pitchFamily="82" charset="0"/>
                <a:cs typeface="Synchro LET"/>
              </a:rPr>
              <a:t>Neural networks and David Marr’s model (1969)</a:t>
            </a:r>
          </a:p>
        </p:txBody>
      </p:sp>
      <p:sp>
        <p:nvSpPr>
          <p:cNvPr id="18435" name="Rectangle 3"/>
          <p:cNvSpPr>
            <a:spLocks noGrp="1" noChangeArrowheads="1"/>
          </p:cNvSpPr>
          <p:nvPr>
            <p:ph type="body" idx="1"/>
          </p:nvPr>
        </p:nvSpPr>
        <p:spPr>
          <a:noFill/>
        </p:spPr>
        <p:txBody>
          <a:bodyPr lIns="92075" tIns="46038" rIns="92075" bIns="46038"/>
          <a:lstStyle/>
          <a:p>
            <a:r>
              <a:rPr lang="en-US" dirty="0">
                <a:latin typeface="Corbel" panose="020B0503020204020204" pitchFamily="34" charset="0"/>
              </a:rPr>
              <a:t>Marr’s ideas are based on the learning rule by Donald </a:t>
            </a:r>
            <a:r>
              <a:rPr lang="en-US" dirty="0" err="1">
                <a:latin typeface="Corbel" panose="020B0503020204020204" pitchFamily="34" charset="0"/>
              </a:rPr>
              <a:t>Hebb</a:t>
            </a:r>
            <a:r>
              <a:rPr lang="en-US" dirty="0">
                <a:latin typeface="Corbel" panose="020B0503020204020204" pitchFamily="34" charset="0"/>
              </a:rPr>
              <a:t> (1949)</a:t>
            </a:r>
          </a:p>
          <a:p>
            <a:r>
              <a:rPr lang="en-US" dirty="0" err="1">
                <a:latin typeface="Corbel" panose="020B0503020204020204" pitchFamily="34" charset="0"/>
              </a:rPr>
              <a:t>Hebb</a:t>
            </a:r>
            <a:r>
              <a:rPr lang="en-US" dirty="0">
                <a:latin typeface="Corbel" panose="020B0503020204020204" pitchFamily="34" charset="0"/>
              </a:rPr>
              <a:t>-Marr networks can be auto-associative or hetero-associative</a:t>
            </a:r>
          </a:p>
          <a:p>
            <a:r>
              <a:rPr lang="en-US" dirty="0">
                <a:latin typeface="Corbel" panose="020B0503020204020204" pitchFamily="34" charset="0"/>
              </a:rPr>
              <a:t>The work by Marr and </a:t>
            </a:r>
            <a:r>
              <a:rPr lang="en-US" dirty="0" err="1">
                <a:latin typeface="Corbel" panose="020B0503020204020204" pitchFamily="34" charset="0"/>
              </a:rPr>
              <a:t>Hebb</a:t>
            </a:r>
            <a:r>
              <a:rPr lang="en-US" dirty="0">
                <a:latin typeface="Corbel" panose="020B0503020204020204" pitchFamily="34" charset="0"/>
              </a:rPr>
              <a:t> has been extremely influential in neural network theory</a:t>
            </a:r>
          </a:p>
        </p:txBody>
      </p:sp>
    </p:spTree>
    <p:extLst>
      <p:ext uri="{BB962C8B-B14F-4D97-AF65-F5344CB8AC3E}">
        <p14:creationId xmlns:p14="http://schemas.microsoft.com/office/powerpoint/2010/main" val="45854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r>
              <a:rPr lang="en-US" sz="4400" dirty="0" err="1">
                <a:latin typeface="Juice ITC" panose="04040403040A02020202" pitchFamily="82" charset="0"/>
                <a:cs typeface="Synchro LET"/>
              </a:rPr>
              <a:t>Hebb</a:t>
            </a:r>
            <a:r>
              <a:rPr lang="en-US" sz="4400" dirty="0">
                <a:latin typeface="Juice ITC" panose="04040403040A02020202" pitchFamily="82" charset="0"/>
                <a:cs typeface="Synchro LET"/>
              </a:rPr>
              <a:t> (1949)</a:t>
            </a:r>
          </a:p>
        </p:txBody>
      </p:sp>
      <p:sp>
        <p:nvSpPr>
          <p:cNvPr id="19459" name="Rectangle 3"/>
          <p:cNvSpPr>
            <a:spLocks noGrp="1" noChangeArrowheads="1"/>
          </p:cNvSpPr>
          <p:nvPr>
            <p:ph type="body" idx="1"/>
          </p:nvPr>
        </p:nvSpPr>
        <p:spPr/>
        <p:txBody>
          <a:bodyPr>
            <a:normAutofit/>
          </a:bodyPr>
          <a:lstStyle/>
          <a:p>
            <a:pPr>
              <a:buFontTx/>
              <a:buNone/>
            </a:pPr>
            <a:r>
              <a:rPr lang="en-US" sz="3200" i="1" dirty="0">
                <a:latin typeface="High Tower Text" panose="02040502050506030303" pitchFamily="18" charset="0"/>
              </a:rPr>
              <a:t>	“When an axon of cell A is near enough to excite a cell B and repeatedly or persistently takes part in firing it, some growth process or metabolic change takes place in one or both cells such that A’s efficiency, as one of the cells firing B, is increased”</a:t>
            </a:r>
          </a:p>
          <a:p>
            <a:pPr>
              <a:buFontTx/>
              <a:buNone/>
            </a:pPr>
            <a:r>
              <a:rPr lang="en-US" sz="3200" i="1" dirty="0">
                <a:latin typeface="High Tower Text" panose="02040502050506030303" pitchFamily="18" charset="0"/>
              </a:rPr>
              <a:t>	From: The organization of behavior.</a:t>
            </a:r>
          </a:p>
        </p:txBody>
      </p:sp>
    </p:spTree>
    <p:extLst>
      <p:ext uri="{BB962C8B-B14F-4D97-AF65-F5344CB8AC3E}">
        <p14:creationId xmlns:p14="http://schemas.microsoft.com/office/powerpoint/2010/main" val="1939130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1026"/>
          <p:cNvSpPr>
            <a:spLocks noGrp="1" noChangeArrowheads="1"/>
          </p:cNvSpPr>
          <p:nvPr>
            <p:ph type="title"/>
          </p:nvPr>
        </p:nvSpPr>
        <p:spPr>
          <a:xfrm>
            <a:off x="466857" y="459348"/>
            <a:ext cx="7772400" cy="1143000"/>
          </a:xfrm>
        </p:spPr>
        <p:txBody>
          <a:bodyPr>
            <a:normAutofit/>
          </a:bodyPr>
          <a:lstStyle/>
          <a:p>
            <a:r>
              <a:rPr lang="en-US" sz="4400" dirty="0" err="1">
                <a:latin typeface="Juice ITC" panose="04040403040A02020202" pitchFamily="82" charset="0"/>
                <a:cs typeface="Synchro LET"/>
              </a:rPr>
              <a:t>Hebb</a:t>
            </a:r>
            <a:r>
              <a:rPr lang="en-US" sz="4400" dirty="0">
                <a:latin typeface="Juice ITC" panose="04040403040A02020202" pitchFamily="82" charset="0"/>
                <a:cs typeface="Synchro LET"/>
              </a:rPr>
              <a:t> (1949)</a:t>
            </a:r>
          </a:p>
        </p:txBody>
      </p:sp>
      <p:sp>
        <p:nvSpPr>
          <p:cNvPr id="20483" name="Rectangle 1027"/>
          <p:cNvSpPr>
            <a:spLocks noGrp="1" noChangeArrowheads="1"/>
          </p:cNvSpPr>
          <p:nvPr>
            <p:ph type="body" idx="1"/>
          </p:nvPr>
        </p:nvSpPr>
        <p:spPr>
          <a:xfrm>
            <a:off x="685800" y="1600199"/>
            <a:ext cx="7772400" cy="4555901"/>
          </a:xfrm>
        </p:spPr>
        <p:txBody>
          <a:bodyPr>
            <a:normAutofit lnSpcReduction="10000"/>
          </a:bodyPr>
          <a:lstStyle/>
          <a:p>
            <a:pPr>
              <a:buFontTx/>
              <a:buNone/>
            </a:pPr>
            <a:r>
              <a:rPr lang="en-US" dirty="0">
                <a:latin typeface="High Tower Text" panose="02040502050506030303" pitchFamily="18" charset="0"/>
              </a:rPr>
              <a:t>	</a:t>
            </a:r>
            <a:r>
              <a:rPr lang="en-US" sz="2000" dirty="0">
                <a:latin typeface="High Tower Text" panose="02040502050506030303" pitchFamily="18" charset="0"/>
              </a:rPr>
              <a:t>Also introduces the word </a:t>
            </a:r>
            <a:r>
              <a:rPr lang="en-US" sz="2000" i="1" dirty="0">
                <a:latin typeface="High Tower Text" panose="02040502050506030303" pitchFamily="18" charset="0"/>
              </a:rPr>
              <a:t>connectionism</a:t>
            </a:r>
            <a:r>
              <a:rPr lang="en-US" sz="2000" dirty="0">
                <a:latin typeface="High Tower Text" panose="02040502050506030303" pitchFamily="18" charset="0"/>
              </a:rPr>
              <a:t> in its current meaning</a:t>
            </a:r>
            <a:endParaRPr lang="en-US" sz="2000" i="1" dirty="0">
              <a:latin typeface="High Tower Text" panose="02040502050506030303" pitchFamily="18" charset="0"/>
            </a:endParaRPr>
          </a:p>
          <a:p>
            <a:pPr lvl="2"/>
            <a:endParaRPr lang="en-US" dirty="0">
              <a:latin typeface="High Tower Text" panose="02040502050506030303" pitchFamily="18" charset="0"/>
            </a:endParaRPr>
          </a:p>
          <a:p>
            <a:pPr>
              <a:buFontTx/>
              <a:buNone/>
            </a:pPr>
            <a:r>
              <a:rPr lang="en-US" sz="2800" dirty="0">
                <a:latin typeface="High Tower Text" panose="02040502050506030303" pitchFamily="18" charset="0"/>
              </a:rPr>
              <a:t>	</a:t>
            </a:r>
            <a:r>
              <a:rPr lang="en-US" sz="3200" i="1" dirty="0">
                <a:latin typeface="High Tower Text" panose="02040502050506030303" pitchFamily="18" charset="0"/>
              </a:rPr>
              <a:t>“The theory is evidently a form of </a:t>
            </a:r>
            <a:r>
              <a:rPr lang="en-US" sz="3200" i="1" dirty="0">
                <a:solidFill>
                  <a:srgbClr val="FF0000"/>
                </a:solidFill>
                <a:latin typeface="High Tower Text" panose="02040502050506030303" pitchFamily="18" charset="0"/>
              </a:rPr>
              <a:t>connectionism</a:t>
            </a:r>
            <a:r>
              <a:rPr lang="en-US" sz="3200" i="1" dirty="0">
                <a:latin typeface="High Tower Text" panose="02040502050506030303" pitchFamily="18" charset="0"/>
              </a:rPr>
              <a:t>, one of the switchboard variety, though it does not deal in direct connections between afferent and efferent pathways: not an ‘S-</a:t>
            </a:r>
            <a:r>
              <a:rPr lang="en-US" sz="3200" i="1" dirty="0" err="1">
                <a:latin typeface="High Tower Text" panose="02040502050506030303" pitchFamily="18" charset="0"/>
              </a:rPr>
              <a:t>R’psychology</a:t>
            </a:r>
            <a:r>
              <a:rPr lang="en-US" sz="3200" i="1" dirty="0">
                <a:latin typeface="High Tower Text" panose="02040502050506030303" pitchFamily="18" charset="0"/>
              </a:rPr>
              <a:t>, if R means a muscular response. The connections server rather to establish autonomous central activities, which then are the basis of further learning” </a:t>
            </a:r>
            <a:r>
              <a:rPr lang="en-US" sz="3200" dirty="0">
                <a:latin typeface="High Tower Text" panose="02040502050506030303" pitchFamily="18" charset="0"/>
              </a:rPr>
              <a:t>(</a:t>
            </a:r>
            <a:r>
              <a:rPr lang="en-US" sz="3200" dirty="0" err="1">
                <a:latin typeface="High Tower Text" panose="02040502050506030303" pitchFamily="18" charset="0"/>
              </a:rPr>
              <a:t>p.xix</a:t>
            </a:r>
            <a:r>
              <a:rPr lang="en-US" sz="3200" dirty="0">
                <a:latin typeface="High Tower Text" panose="02040502050506030303" pitchFamily="18" charset="0"/>
              </a:rPr>
              <a:t>)</a:t>
            </a:r>
            <a:endParaRPr lang="en-US" sz="2800" dirty="0">
              <a:latin typeface="High Tower Text" panose="02040502050506030303" pitchFamily="18" charset="0"/>
            </a:endParaRPr>
          </a:p>
          <a:p>
            <a:endParaRPr lang="en-US" dirty="0">
              <a:latin typeface="High Tower Text" panose="02040502050506030303" pitchFamily="18" charset="0"/>
            </a:endParaRPr>
          </a:p>
        </p:txBody>
      </p:sp>
    </p:spTree>
    <p:extLst>
      <p:ext uri="{BB962C8B-B14F-4D97-AF65-F5344CB8AC3E}">
        <p14:creationId xmlns:p14="http://schemas.microsoft.com/office/powerpoint/2010/main" val="2291808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685800" y="2286000"/>
            <a:ext cx="7772400" cy="1143000"/>
          </a:xfrm>
        </p:spPr>
        <p:txBody>
          <a:bodyPr/>
          <a:lstStyle/>
          <a:p>
            <a:r>
              <a:rPr lang="en-US" sz="6000" dirty="0" err="1">
                <a:latin typeface="Juice ITC" panose="04040403040A02020202" pitchFamily="82" charset="0"/>
                <a:cs typeface="Synchro LET"/>
              </a:rPr>
              <a:t>Hebb</a:t>
            </a:r>
            <a:r>
              <a:rPr lang="en-US" sz="6000" dirty="0">
                <a:latin typeface="Juice ITC" panose="04040403040A02020202" pitchFamily="82" charset="0"/>
                <a:cs typeface="Synchro LET"/>
              </a:rPr>
              <a:t>-rule sound-bite:</a:t>
            </a:r>
          </a:p>
        </p:txBody>
      </p:sp>
      <p:sp>
        <p:nvSpPr>
          <p:cNvPr id="21507" name="Rectangle 3"/>
          <p:cNvSpPr>
            <a:spLocks noGrp="1" noChangeArrowheads="1"/>
          </p:cNvSpPr>
          <p:nvPr>
            <p:ph type="subTitle" idx="1"/>
          </p:nvPr>
        </p:nvSpPr>
        <p:spPr>
          <a:xfrm>
            <a:off x="685800" y="3505200"/>
            <a:ext cx="7772400" cy="2006958"/>
          </a:xfrm>
        </p:spPr>
        <p:txBody>
          <a:bodyPr>
            <a:normAutofit/>
          </a:bodyPr>
          <a:lstStyle/>
          <a:p>
            <a:r>
              <a:rPr lang="en-US" sz="5400" i="1" dirty="0">
                <a:latin typeface="High Tower Text" panose="02040502050506030303" pitchFamily="18" charset="0"/>
              </a:rPr>
              <a:t>Neurons that fire together, wire together</a:t>
            </a:r>
          </a:p>
        </p:txBody>
      </p:sp>
    </p:spTree>
    <p:extLst>
      <p:ext uri="{BB962C8B-B14F-4D97-AF65-F5344CB8AC3E}">
        <p14:creationId xmlns:p14="http://schemas.microsoft.com/office/powerpoint/2010/main" val="2114040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p:txBody>
          <a:bodyPr>
            <a:normAutofit/>
          </a:bodyPr>
          <a:lstStyle/>
          <a:p>
            <a:r>
              <a:rPr lang="en-US" sz="4400" cap="all" dirty="0">
                <a:latin typeface="Juice ITC" panose="04040403040A02020202" pitchFamily="82" charset="0"/>
                <a:cs typeface="Synchro LET"/>
              </a:rPr>
              <a:t>William James (1890)</a:t>
            </a:r>
          </a:p>
        </p:txBody>
      </p:sp>
      <p:sp>
        <p:nvSpPr>
          <p:cNvPr id="22531" name="Rectangle 1027"/>
          <p:cNvSpPr>
            <a:spLocks noGrp="1" noChangeArrowheads="1"/>
          </p:cNvSpPr>
          <p:nvPr>
            <p:ph type="body" idx="1"/>
          </p:nvPr>
        </p:nvSpPr>
        <p:spPr/>
        <p:txBody>
          <a:bodyPr>
            <a:normAutofit/>
          </a:bodyPr>
          <a:lstStyle/>
          <a:p>
            <a:r>
              <a:rPr lang="en-US" sz="2800" dirty="0">
                <a:latin typeface="Corbel" panose="020B0503020204020204" pitchFamily="34" charset="0"/>
              </a:rPr>
              <a:t>Let us assume as the basis of all our subsequent reasoning this law:</a:t>
            </a:r>
          </a:p>
          <a:p>
            <a:r>
              <a:rPr lang="en-US" sz="2800" i="1" dirty="0">
                <a:latin typeface="Corbel" panose="020B0503020204020204" pitchFamily="34" charset="0"/>
              </a:rPr>
              <a:t>When two elementary brain-processes have been active together or in immediate succession, one of them, on re-occurring , tends to propagate its excitement into the other.</a:t>
            </a:r>
          </a:p>
          <a:p>
            <a:r>
              <a:rPr lang="en-US" sz="2800" i="1" dirty="0">
                <a:latin typeface="Corbel" panose="020B0503020204020204" pitchFamily="34" charset="0"/>
              </a:rPr>
              <a:t>From: Psychology (Briefer Course).</a:t>
            </a:r>
            <a:endParaRPr lang="en-US" sz="2800" dirty="0">
              <a:latin typeface="Corbel" panose="020B0503020204020204" pitchFamily="34" charset="0"/>
            </a:endParaRPr>
          </a:p>
        </p:txBody>
      </p:sp>
    </p:spTree>
    <p:extLst>
      <p:ext uri="{BB962C8B-B14F-4D97-AF65-F5344CB8AC3E}">
        <p14:creationId xmlns:p14="http://schemas.microsoft.com/office/powerpoint/2010/main" val="619136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Two main forms of learning</a:t>
            </a:r>
          </a:p>
        </p:txBody>
      </p:sp>
      <p:sp>
        <p:nvSpPr>
          <p:cNvPr id="23555" name="Rectangle 3"/>
          <p:cNvSpPr>
            <a:spLocks noGrp="1" noChangeArrowheads="1"/>
          </p:cNvSpPr>
          <p:nvPr>
            <p:ph type="body" idx="1"/>
          </p:nvPr>
        </p:nvSpPr>
        <p:spPr/>
        <p:txBody>
          <a:bodyPr/>
          <a:lstStyle/>
          <a:p>
            <a:r>
              <a:rPr lang="en-US" dirty="0"/>
              <a:t>Associative (Hebbian) learning</a:t>
            </a:r>
          </a:p>
          <a:p>
            <a:r>
              <a:rPr lang="en-US" dirty="0"/>
              <a:t>Error-correcting learning</a:t>
            </a:r>
          </a:p>
          <a:p>
            <a:pPr lvl="1"/>
            <a:r>
              <a:rPr lang="en-US" dirty="0"/>
              <a:t>Perceptron</a:t>
            </a:r>
          </a:p>
          <a:p>
            <a:pPr lvl="1"/>
            <a:r>
              <a:rPr lang="en-US" dirty="0"/>
              <a:t>Error-backpropagation</a:t>
            </a:r>
          </a:p>
          <a:p>
            <a:pPr lvl="2"/>
            <a:r>
              <a:rPr lang="en-US" dirty="0"/>
              <a:t>aka generalized delta rule</a:t>
            </a:r>
          </a:p>
          <a:p>
            <a:pPr lvl="2"/>
            <a:r>
              <a:rPr lang="en-US" dirty="0"/>
              <a:t>aka multilayer perceptron</a:t>
            </a:r>
          </a:p>
          <a:p>
            <a:pPr lvl="1"/>
            <a:endParaRPr lang="en-US" dirty="0"/>
          </a:p>
        </p:txBody>
      </p:sp>
    </p:spTree>
    <p:extLst>
      <p:ext uri="{BB962C8B-B14F-4D97-AF65-F5344CB8AC3E}">
        <p14:creationId xmlns:p14="http://schemas.microsoft.com/office/powerpoint/2010/main" val="2025786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solidFill>
                  <a:schemeClr val="tx1"/>
                </a:solidFill>
              </a:rPr>
              <a:t>The </a:t>
            </a:r>
            <a:r>
              <a:rPr lang="en-US">
                <a:solidFill>
                  <a:srgbClr val="0000FF"/>
                </a:solidFill>
              </a:rPr>
              <a:t>Perceptron</a:t>
            </a:r>
            <a:r>
              <a:rPr lang="en-US">
                <a:solidFill>
                  <a:schemeClr val="tx1"/>
                </a:solidFill>
              </a:rPr>
              <a:t> by Frank Rosenblatt (1958, 1962)</a:t>
            </a:r>
          </a:p>
        </p:txBody>
      </p:sp>
      <p:sp>
        <p:nvSpPr>
          <p:cNvPr id="24579" name="Rectangle 3"/>
          <p:cNvSpPr>
            <a:spLocks noGrp="1" noChangeArrowheads="1"/>
          </p:cNvSpPr>
          <p:nvPr>
            <p:ph type="body" idx="1"/>
          </p:nvPr>
        </p:nvSpPr>
        <p:spPr/>
        <p:txBody>
          <a:bodyPr/>
          <a:lstStyle/>
          <a:p>
            <a:r>
              <a:rPr lang="en-US"/>
              <a:t>Two-layers</a:t>
            </a:r>
          </a:p>
          <a:p>
            <a:r>
              <a:rPr lang="en-US"/>
              <a:t>binary nodes (McCulloch-Pitts nodes) that take values 0 or 1</a:t>
            </a:r>
          </a:p>
          <a:p>
            <a:r>
              <a:rPr lang="en-US"/>
              <a:t>continuous weights, initially chosen randomly</a:t>
            </a:r>
          </a:p>
        </p:txBody>
      </p:sp>
    </p:spTree>
    <p:extLst>
      <p:ext uri="{BB962C8B-B14F-4D97-AF65-F5344CB8AC3E}">
        <p14:creationId xmlns:p14="http://schemas.microsoft.com/office/powerpoint/2010/main" val="379026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533400"/>
            <a:ext cx="8229600" cy="1752600"/>
          </a:xfrm>
        </p:spPr>
        <p:txBody>
          <a:bodyPr>
            <a:noAutofit/>
          </a:bodyPr>
          <a:lstStyle/>
          <a:p>
            <a:r>
              <a:rPr lang="en-US" sz="3600" b="1" dirty="0">
                <a:latin typeface="Juice ITC" panose="04040403040A02020202" pitchFamily="82" charset="0"/>
                <a:cs typeface="Synchro LET"/>
              </a:rPr>
              <a:t>Neural Networks</a:t>
            </a:r>
            <a:br>
              <a:rPr lang="en-US" sz="3600" b="1" dirty="0">
                <a:latin typeface="Juice ITC" panose="04040403040A02020202" pitchFamily="82" charset="0"/>
                <a:cs typeface="Synchro LET"/>
              </a:rPr>
            </a:br>
            <a:r>
              <a:rPr lang="en-US" sz="3600" b="1" dirty="0">
                <a:latin typeface="Juice ITC" panose="04040403040A02020202" pitchFamily="82" charset="0"/>
                <a:cs typeface="Synchro LET"/>
              </a:rPr>
              <a:t>a.k.a. PDP or Parallel Distributed Processing </a:t>
            </a:r>
            <a:br>
              <a:rPr lang="en-US" sz="3600" b="1" dirty="0">
                <a:latin typeface="Juice ITC" panose="04040403040A02020202" pitchFamily="82" charset="0"/>
                <a:cs typeface="Synchro LET"/>
              </a:rPr>
            </a:br>
            <a:r>
              <a:rPr lang="en-US" sz="3600" b="1" dirty="0">
                <a:latin typeface="Juice ITC" panose="04040403040A02020202" pitchFamily="82" charset="0"/>
                <a:cs typeface="Synchro LET"/>
              </a:rPr>
              <a:t>a.k.a. Connectionism</a:t>
            </a:r>
          </a:p>
        </p:txBody>
      </p:sp>
      <p:sp>
        <p:nvSpPr>
          <p:cNvPr id="9219" name="Rectangle 3"/>
          <p:cNvSpPr>
            <a:spLocks noGrp="1" noChangeArrowheads="1"/>
          </p:cNvSpPr>
          <p:nvPr>
            <p:ph type="body" idx="1"/>
          </p:nvPr>
        </p:nvSpPr>
        <p:spPr>
          <a:xfrm>
            <a:off x="685800" y="2286000"/>
            <a:ext cx="7772400" cy="4114800"/>
          </a:xfrm>
        </p:spPr>
        <p:txBody>
          <a:bodyPr>
            <a:normAutofit/>
          </a:bodyPr>
          <a:lstStyle/>
          <a:p>
            <a:r>
              <a:rPr lang="en-US" dirty="0">
                <a:latin typeface="Corbel" panose="020B0503020204020204" pitchFamily="34" charset="0"/>
              </a:rPr>
              <a:t>Based on an abstract view of the neuron</a:t>
            </a:r>
          </a:p>
          <a:p>
            <a:r>
              <a:rPr lang="en-US" dirty="0">
                <a:latin typeface="Corbel" panose="020B0503020204020204" pitchFamily="34" charset="0"/>
              </a:rPr>
              <a:t>Artificial neurons are connected to form large networks</a:t>
            </a:r>
          </a:p>
          <a:p>
            <a:r>
              <a:rPr lang="en-US" dirty="0">
                <a:latin typeface="Corbel" panose="020B0503020204020204" pitchFamily="34" charset="0"/>
              </a:rPr>
              <a:t>The connections determine the function of the network</a:t>
            </a:r>
          </a:p>
          <a:p>
            <a:r>
              <a:rPr lang="en-US" dirty="0">
                <a:latin typeface="Corbel" panose="020B0503020204020204" pitchFamily="34" charset="0"/>
              </a:rPr>
              <a:t>Connections can often be formed by learning and do not need to be ‘programmed’</a:t>
            </a:r>
          </a:p>
          <a:p>
            <a:pPr marL="0" indent="0">
              <a:buNone/>
            </a:pPr>
            <a:endParaRPr lang="en-US" dirty="0">
              <a:latin typeface="Corbel" panose="020B0503020204020204" pitchFamily="34" charset="0"/>
            </a:endParaRPr>
          </a:p>
          <a:p>
            <a:endParaRPr lang="en-US" dirty="0">
              <a:latin typeface="Corbel" panose="020B0503020204020204" pitchFamily="34" charset="0"/>
            </a:endParaRPr>
          </a:p>
          <a:p>
            <a:pPr marL="1146175" lvl="2" indent="0">
              <a:buNone/>
            </a:pPr>
            <a:r>
              <a:rPr lang="en-US" sz="2000" dirty="0">
                <a:latin typeface="Corbel" panose="020B0503020204020204" pitchFamily="34" charset="0"/>
              </a:rPr>
              <a:t>Electron Micrograph </a:t>
            </a:r>
            <a:br>
              <a:rPr lang="en-US" sz="2000" dirty="0">
                <a:latin typeface="Corbel" panose="020B0503020204020204" pitchFamily="34" charset="0"/>
              </a:rPr>
            </a:br>
            <a:r>
              <a:rPr lang="en-US" sz="2000" dirty="0">
                <a:latin typeface="Corbel" panose="020B0503020204020204" pitchFamily="34" charset="0"/>
              </a:rPr>
              <a:t>of a Neuron</a:t>
            </a:r>
          </a:p>
        </p:txBody>
      </p:sp>
      <p:pic>
        <p:nvPicPr>
          <p:cNvPr id="4" name="Picture 3" descr="spi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1887" y="4093029"/>
            <a:ext cx="4945098" cy="2764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1413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Very simple example</a:t>
            </a:r>
          </a:p>
        </p:txBody>
      </p:sp>
      <p:sp>
        <p:nvSpPr>
          <p:cNvPr id="25603" name="Oval 3"/>
          <p:cNvSpPr>
            <a:spLocks noChangeArrowheads="1"/>
          </p:cNvSpPr>
          <p:nvPr/>
        </p:nvSpPr>
        <p:spPr bwMode="auto">
          <a:xfrm>
            <a:off x="2209800" y="4724400"/>
            <a:ext cx="609600" cy="609600"/>
          </a:xfrm>
          <a:prstGeom prst="ellipse">
            <a:avLst/>
          </a:prstGeom>
          <a:solidFill>
            <a:schemeClr val="bg1"/>
          </a:solidFill>
          <a:ln w="9525">
            <a:solidFill>
              <a:schemeClr val="tx1"/>
            </a:solid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5604" name="Oval 4"/>
          <p:cNvSpPr>
            <a:spLocks noChangeArrowheads="1"/>
          </p:cNvSpPr>
          <p:nvPr/>
        </p:nvSpPr>
        <p:spPr bwMode="auto">
          <a:xfrm>
            <a:off x="3962400" y="4724400"/>
            <a:ext cx="609600" cy="609600"/>
          </a:xfrm>
          <a:prstGeom prst="ellipse">
            <a:avLst/>
          </a:prstGeom>
          <a:solidFill>
            <a:schemeClr val="tx1"/>
          </a:solidFill>
          <a:ln w="9525">
            <a:solidFill>
              <a:schemeClr val="tx1"/>
            </a:solid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5605" name="Oval 5"/>
          <p:cNvSpPr>
            <a:spLocks noChangeArrowheads="1"/>
          </p:cNvSpPr>
          <p:nvPr/>
        </p:nvSpPr>
        <p:spPr bwMode="auto">
          <a:xfrm>
            <a:off x="3048000" y="2819400"/>
            <a:ext cx="609600" cy="609600"/>
          </a:xfrm>
          <a:prstGeom prst="ellipse">
            <a:avLst/>
          </a:prstGeom>
          <a:solidFill>
            <a:schemeClr val="bg1"/>
          </a:solidFill>
          <a:ln w="9525">
            <a:solidFill>
              <a:schemeClr val="tx1"/>
            </a:solid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cxnSp>
        <p:nvCxnSpPr>
          <p:cNvPr id="25606" name="AutoShape 6"/>
          <p:cNvCxnSpPr>
            <a:cxnSpLocks noChangeShapeType="1"/>
            <a:stCxn id="25603" idx="0"/>
            <a:endCxn id="25605" idx="3"/>
          </p:cNvCxnSpPr>
          <p:nvPr/>
        </p:nvCxnSpPr>
        <p:spPr bwMode="auto">
          <a:xfrm flipV="1">
            <a:off x="2514600" y="3340100"/>
            <a:ext cx="622300" cy="13843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5607" name="AutoShape 7"/>
          <p:cNvCxnSpPr>
            <a:cxnSpLocks noChangeShapeType="1"/>
            <a:stCxn id="25604" idx="0"/>
            <a:endCxn id="25605" idx="5"/>
          </p:cNvCxnSpPr>
          <p:nvPr/>
        </p:nvCxnSpPr>
        <p:spPr bwMode="auto">
          <a:xfrm flipH="1" flipV="1">
            <a:off x="3568700" y="3340100"/>
            <a:ext cx="698500" cy="13843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5608" name="Text Box 8"/>
          <p:cNvSpPr txBox="1">
            <a:spLocks noChangeArrowheads="1"/>
          </p:cNvSpPr>
          <p:nvPr/>
        </p:nvSpPr>
        <p:spPr bwMode="auto">
          <a:xfrm>
            <a:off x="2286000" y="5311775"/>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z="3200">
                <a:solidFill>
                  <a:srgbClr val="000000"/>
                </a:solidFill>
              </a:rPr>
              <a:t>0</a:t>
            </a:r>
          </a:p>
        </p:txBody>
      </p:sp>
      <p:sp>
        <p:nvSpPr>
          <p:cNvPr id="25609" name="Text Box 9"/>
          <p:cNvSpPr txBox="1">
            <a:spLocks noChangeArrowheads="1"/>
          </p:cNvSpPr>
          <p:nvPr/>
        </p:nvSpPr>
        <p:spPr bwMode="auto">
          <a:xfrm>
            <a:off x="4108450" y="5287963"/>
            <a:ext cx="3873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z="3200">
                <a:solidFill>
                  <a:srgbClr val="000000"/>
                </a:solidFill>
              </a:rPr>
              <a:t>1</a:t>
            </a:r>
          </a:p>
        </p:txBody>
      </p:sp>
      <p:sp>
        <p:nvSpPr>
          <p:cNvPr id="25610" name="Text Box 10"/>
          <p:cNvSpPr txBox="1">
            <a:spLocks noChangeArrowheads="1"/>
          </p:cNvSpPr>
          <p:nvPr/>
        </p:nvSpPr>
        <p:spPr bwMode="auto">
          <a:xfrm>
            <a:off x="3194050" y="2286000"/>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z="3200">
                <a:solidFill>
                  <a:srgbClr val="000000"/>
                </a:solidFill>
              </a:rPr>
              <a:t>0</a:t>
            </a:r>
          </a:p>
        </p:txBody>
      </p:sp>
      <p:sp>
        <p:nvSpPr>
          <p:cNvPr id="60427" name="Text Box 11"/>
          <p:cNvSpPr txBox="1">
            <a:spLocks noChangeArrowheads="1"/>
          </p:cNvSpPr>
          <p:nvPr/>
        </p:nvSpPr>
        <p:spPr bwMode="auto">
          <a:xfrm>
            <a:off x="3962400" y="3581400"/>
            <a:ext cx="827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z="3200">
                <a:solidFill>
                  <a:srgbClr val="000000"/>
                </a:solidFill>
              </a:rPr>
              <a:t>-0.1</a:t>
            </a:r>
          </a:p>
        </p:txBody>
      </p:sp>
      <p:sp>
        <p:nvSpPr>
          <p:cNvPr id="60428" name="Text Box 12"/>
          <p:cNvSpPr txBox="1">
            <a:spLocks noChangeArrowheads="1"/>
          </p:cNvSpPr>
          <p:nvPr/>
        </p:nvSpPr>
        <p:spPr bwMode="auto">
          <a:xfrm>
            <a:off x="1981200" y="3581400"/>
            <a:ext cx="692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z="3200">
                <a:solidFill>
                  <a:srgbClr val="000000"/>
                </a:solidFill>
              </a:rPr>
              <a:t>0.4</a:t>
            </a:r>
          </a:p>
        </p:txBody>
      </p:sp>
      <p:sp>
        <p:nvSpPr>
          <p:cNvPr id="60429" name="Text Box 13"/>
          <p:cNvSpPr txBox="1">
            <a:spLocks noChangeArrowheads="1"/>
          </p:cNvSpPr>
          <p:nvPr/>
        </p:nvSpPr>
        <p:spPr bwMode="auto">
          <a:xfrm>
            <a:off x="3886200" y="2819400"/>
            <a:ext cx="4518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a:solidFill>
                  <a:srgbClr val="000000"/>
                </a:solidFill>
              </a:rPr>
              <a:t>net input = 0.4 </a:t>
            </a:r>
            <a:r>
              <a:rPr lang="en-US">
                <a:solidFill>
                  <a:srgbClr val="000000"/>
                </a:solidFill>
                <a:sym typeface="Symbol" pitchFamily="18" charset="2"/>
              </a:rPr>
              <a:t> 0 + -0.1  1 = -0.1</a:t>
            </a:r>
          </a:p>
        </p:txBody>
      </p:sp>
    </p:spTree>
    <p:extLst>
      <p:ext uri="{BB962C8B-B14F-4D97-AF65-F5344CB8AC3E}">
        <p14:creationId xmlns:p14="http://schemas.microsoft.com/office/powerpoint/2010/main" val="2648661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4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4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7" grpId="0" autoUpdateAnimBg="0"/>
      <p:bldP spid="60428" grpId="0" autoUpdateAnimBg="0"/>
      <p:bldP spid="60429"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Learning problem to be solved</a:t>
            </a:r>
          </a:p>
        </p:txBody>
      </p:sp>
      <p:sp>
        <p:nvSpPr>
          <p:cNvPr id="26627" name="Rectangle 3"/>
          <p:cNvSpPr>
            <a:spLocks noGrp="1" noChangeArrowheads="1"/>
          </p:cNvSpPr>
          <p:nvPr>
            <p:ph type="body" idx="1"/>
          </p:nvPr>
        </p:nvSpPr>
        <p:spPr/>
        <p:txBody>
          <a:bodyPr/>
          <a:lstStyle/>
          <a:p>
            <a:r>
              <a:rPr lang="en-US"/>
              <a:t>Suppose we have an input pattern (0 1)</a:t>
            </a:r>
          </a:p>
          <a:p>
            <a:r>
              <a:rPr lang="en-US"/>
              <a:t>We have a single output pattern (1)</a:t>
            </a:r>
          </a:p>
          <a:p>
            <a:r>
              <a:rPr lang="en-US"/>
              <a:t>We have a net input of -0.1, which gives an output pattern of (0)</a:t>
            </a:r>
          </a:p>
          <a:p>
            <a:r>
              <a:rPr lang="en-US"/>
              <a:t>How could we adjust the weights, so that this situation is remedied and the spontaneous output matches our target output pattern of (1)?</a:t>
            </a:r>
          </a:p>
        </p:txBody>
      </p:sp>
    </p:spTree>
    <p:extLst>
      <p:ext uri="{BB962C8B-B14F-4D97-AF65-F5344CB8AC3E}">
        <p14:creationId xmlns:p14="http://schemas.microsoft.com/office/powerpoint/2010/main" val="1784502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Answer</a:t>
            </a:r>
          </a:p>
        </p:txBody>
      </p:sp>
      <p:sp>
        <p:nvSpPr>
          <p:cNvPr id="27651" name="Rectangle 3"/>
          <p:cNvSpPr>
            <a:spLocks noGrp="1" noChangeArrowheads="1"/>
          </p:cNvSpPr>
          <p:nvPr>
            <p:ph type="body" idx="1"/>
          </p:nvPr>
        </p:nvSpPr>
        <p:spPr/>
        <p:txBody>
          <a:bodyPr/>
          <a:lstStyle/>
          <a:p>
            <a:r>
              <a:rPr lang="en-US"/>
              <a:t>Increase the weights, so that the net input exceeds 0.0</a:t>
            </a:r>
          </a:p>
          <a:p>
            <a:r>
              <a:rPr lang="en-US"/>
              <a:t>E.g., add 0.2 to all weights</a:t>
            </a:r>
          </a:p>
          <a:p>
            <a:r>
              <a:rPr lang="en-US"/>
              <a:t>Observation: Weight from input node with activation 0 does not have any effect on the net input</a:t>
            </a:r>
          </a:p>
          <a:p>
            <a:r>
              <a:rPr lang="en-US"/>
              <a:t>So we will leave it alone</a:t>
            </a:r>
          </a:p>
        </p:txBody>
      </p:sp>
    </p:spTree>
    <p:extLst>
      <p:ext uri="{BB962C8B-B14F-4D97-AF65-F5344CB8AC3E}">
        <p14:creationId xmlns:p14="http://schemas.microsoft.com/office/powerpoint/2010/main" val="3863807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Perceptron algorithm in words</a:t>
            </a:r>
          </a:p>
        </p:txBody>
      </p:sp>
      <p:sp>
        <p:nvSpPr>
          <p:cNvPr id="28675" name="Rectangle 3"/>
          <p:cNvSpPr>
            <a:spLocks noGrp="1" noChangeArrowheads="1"/>
          </p:cNvSpPr>
          <p:nvPr>
            <p:ph type="body" idx="1"/>
          </p:nvPr>
        </p:nvSpPr>
        <p:spPr/>
        <p:txBody>
          <a:bodyPr/>
          <a:lstStyle/>
          <a:p>
            <a:pPr>
              <a:lnSpc>
                <a:spcPct val="90000"/>
              </a:lnSpc>
              <a:spcAft>
                <a:spcPts val="800"/>
              </a:spcAft>
              <a:buFontTx/>
              <a:buNone/>
            </a:pPr>
            <a:r>
              <a:rPr lang="en-US"/>
              <a:t>For each node in the output layer:</a:t>
            </a:r>
          </a:p>
          <a:p>
            <a:pPr lvl="1">
              <a:lnSpc>
                <a:spcPct val="90000"/>
              </a:lnSpc>
              <a:spcAft>
                <a:spcPts val="800"/>
              </a:spcAft>
            </a:pPr>
            <a:r>
              <a:rPr lang="en-US"/>
              <a:t>Calculate the error, which can only take the values -1, 0, and 1</a:t>
            </a:r>
          </a:p>
          <a:p>
            <a:pPr lvl="1">
              <a:lnSpc>
                <a:spcPct val="90000"/>
              </a:lnSpc>
              <a:spcAft>
                <a:spcPts val="800"/>
              </a:spcAft>
            </a:pPr>
            <a:r>
              <a:rPr lang="en-US"/>
              <a:t>If the error is 0, the goal has been achieved. Otherwise, we adjust the weights</a:t>
            </a:r>
          </a:p>
          <a:p>
            <a:pPr lvl="1">
              <a:lnSpc>
                <a:spcPct val="90000"/>
              </a:lnSpc>
              <a:spcAft>
                <a:spcPts val="800"/>
              </a:spcAft>
            </a:pPr>
            <a:r>
              <a:rPr lang="en-US"/>
              <a:t>Do not alter weights from inactivated input nodes </a:t>
            </a:r>
          </a:p>
          <a:p>
            <a:pPr lvl="1">
              <a:lnSpc>
                <a:spcPct val="90000"/>
              </a:lnSpc>
              <a:spcAft>
                <a:spcPts val="800"/>
              </a:spcAft>
            </a:pPr>
            <a:r>
              <a:rPr lang="en-US"/>
              <a:t>Decrease the weight if the error was 1, increase it if the error was -1</a:t>
            </a:r>
          </a:p>
          <a:p>
            <a:pPr>
              <a:lnSpc>
                <a:spcPct val="90000"/>
              </a:lnSpc>
            </a:pPr>
            <a:endParaRPr lang="en-US"/>
          </a:p>
        </p:txBody>
      </p:sp>
    </p:spTree>
    <p:extLst>
      <p:ext uri="{BB962C8B-B14F-4D97-AF65-F5344CB8AC3E}">
        <p14:creationId xmlns:p14="http://schemas.microsoft.com/office/powerpoint/2010/main" val="2273490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Perceptron convergence theorem</a:t>
            </a:r>
          </a:p>
        </p:txBody>
      </p:sp>
      <p:sp>
        <p:nvSpPr>
          <p:cNvPr id="32771" name="Rectangle 3"/>
          <p:cNvSpPr>
            <a:spLocks noGrp="1" noChangeArrowheads="1"/>
          </p:cNvSpPr>
          <p:nvPr>
            <p:ph type="body" idx="1"/>
          </p:nvPr>
        </p:nvSpPr>
        <p:spPr/>
        <p:txBody>
          <a:bodyPr/>
          <a:lstStyle/>
          <a:p>
            <a:r>
              <a:rPr lang="en-US" i="1"/>
              <a:t>If</a:t>
            </a:r>
            <a:r>
              <a:rPr lang="en-US"/>
              <a:t> a pattern set can be represented by a two-layer Perceptron, …</a:t>
            </a:r>
          </a:p>
          <a:p>
            <a:r>
              <a:rPr lang="en-US"/>
              <a:t>the Perceptron learning rule will always be able to find some correct weights</a:t>
            </a:r>
          </a:p>
        </p:txBody>
      </p:sp>
    </p:spTree>
    <p:extLst>
      <p:ext uri="{BB962C8B-B14F-4D97-AF65-F5344CB8AC3E}">
        <p14:creationId xmlns:p14="http://schemas.microsoft.com/office/powerpoint/2010/main" val="3342428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The Perceptron was a big hit</a:t>
            </a:r>
          </a:p>
        </p:txBody>
      </p:sp>
      <p:sp>
        <p:nvSpPr>
          <p:cNvPr id="33795" name="Rectangle 3"/>
          <p:cNvSpPr>
            <a:spLocks noGrp="1" noChangeArrowheads="1"/>
          </p:cNvSpPr>
          <p:nvPr>
            <p:ph type="body" idx="1"/>
          </p:nvPr>
        </p:nvSpPr>
        <p:spPr/>
        <p:txBody>
          <a:bodyPr/>
          <a:lstStyle/>
          <a:p>
            <a:r>
              <a:rPr lang="en-US"/>
              <a:t>Spawned the first wave in ‘connectionism’</a:t>
            </a:r>
          </a:p>
          <a:p>
            <a:r>
              <a:rPr lang="en-US"/>
              <a:t>Great interest and optimism about the future of neural networks</a:t>
            </a:r>
          </a:p>
          <a:p>
            <a:r>
              <a:rPr lang="en-US"/>
              <a:t>First neural network hardware was built in the late fifties and early sixties</a:t>
            </a:r>
          </a:p>
        </p:txBody>
      </p:sp>
    </p:spTree>
    <p:extLst>
      <p:ext uri="{BB962C8B-B14F-4D97-AF65-F5344CB8AC3E}">
        <p14:creationId xmlns:p14="http://schemas.microsoft.com/office/powerpoint/2010/main" val="1578600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Limitations of the Perceptron</a:t>
            </a:r>
          </a:p>
        </p:txBody>
      </p:sp>
      <p:sp>
        <p:nvSpPr>
          <p:cNvPr id="34819" name="Rectangle 3"/>
          <p:cNvSpPr>
            <a:spLocks noGrp="1" noChangeArrowheads="1"/>
          </p:cNvSpPr>
          <p:nvPr>
            <p:ph type="body" idx="1"/>
          </p:nvPr>
        </p:nvSpPr>
        <p:spPr/>
        <p:txBody>
          <a:bodyPr/>
          <a:lstStyle/>
          <a:p>
            <a:r>
              <a:rPr lang="en-US"/>
              <a:t>Only binary input-output values</a:t>
            </a:r>
          </a:p>
          <a:p>
            <a:r>
              <a:rPr lang="en-US"/>
              <a:t>Only two layers</a:t>
            </a:r>
          </a:p>
        </p:txBody>
      </p:sp>
    </p:spTree>
    <p:extLst>
      <p:ext uri="{BB962C8B-B14F-4D97-AF65-F5344CB8AC3E}">
        <p14:creationId xmlns:p14="http://schemas.microsoft.com/office/powerpoint/2010/main" val="206861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Only binary input-output values</a:t>
            </a:r>
          </a:p>
        </p:txBody>
      </p:sp>
      <p:sp>
        <p:nvSpPr>
          <p:cNvPr id="35843" name="Rectangle 3"/>
          <p:cNvSpPr>
            <a:spLocks noGrp="1" noChangeArrowheads="1"/>
          </p:cNvSpPr>
          <p:nvPr>
            <p:ph type="body" idx="1"/>
          </p:nvPr>
        </p:nvSpPr>
        <p:spPr/>
        <p:txBody>
          <a:bodyPr/>
          <a:lstStyle/>
          <a:p>
            <a:r>
              <a:rPr lang="en-US"/>
              <a:t>This was remedied in 1960 by Widrow and Hoff</a:t>
            </a:r>
          </a:p>
          <a:p>
            <a:r>
              <a:rPr lang="en-US"/>
              <a:t>The resulting rule was called the delta-rule</a:t>
            </a:r>
          </a:p>
          <a:p>
            <a:r>
              <a:rPr lang="en-US"/>
              <a:t>It was first mainly applied by engineers</a:t>
            </a:r>
          </a:p>
          <a:p>
            <a:r>
              <a:rPr lang="en-US"/>
              <a:t>This rule was much later shown to be equivalent to the Rescorla-Wagner rule (1976) that describes animal conditioning very well</a:t>
            </a:r>
          </a:p>
        </p:txBody>
      </p:sp>
    </p:spTree>
    <p:extLst>
      <p:ext uri="{BB962C8B-B14F-4D97-AF65-F5344CB8AC3E}">
        <p14:creationId xmlns:p14="http://schemas.microsoft.com/office/powerpoint/2010/main" val="3109663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t>Only two layers</a:t>
            </a:r>
          </a:p>
        </p:txBody>
      </p:sp>
      <p:sp>
        <p:nvSpPr>
          <p:cNvPr id="36867" name="Rectangle 3"/>
          <p:cNvSpPr>
            <a:spLocks noGrp="1" noChangeArrowheads="1"/>
          </p:cNvSpPr>
          <p:nvPr>
            <p:ph type="body" idx="1"/>
          </p:nvPr>
        </p:nvSpPr>
        <p:spPr/>
        <p:txBody>
          <a:bodyPr/>
          <a:lstStyle/>
          <a:p>
            <a:r>
              <a:rPr lang="en-US"/>
              <a:t>Minsky and Papert (1969) showed that a two-layer Perceptron cannot represent certain logical functions</a:t>
            </a:r>
          </a:p>
          <a:p>
            <a:r>
              <a:rPr lang="en-US"/>
              <a:t>Some of these are very fundamental, in particular the exclusive or (XOR)</a:t>
            </a:r>
          </a:p>
          <a:p>
            <a:r>
              <a:rPr lang="en-US"/>
              <a:t>Do you want coffee XOR tea?</a:t>
            </a:r>
          </a:p>
        </p:txBody>
      </p:sp>
    </p:spTree>
    <p:extLst>
      <p:ext uri="{BB962C8B-B14F-4D97-AF65-F5344CB8AC3E}">
        <p14:creationId xmlns:p14="http://schemas.microsoft.com/office/powerpoint/2010/main" val="1909401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Exclusive OR (XOR)</a:t>
            </a:r>
          </a:p>
        </p:txBody>
      </p:sp>
      <p:sp>
        <p:nvSpPr>
          <p:cNvPr id="72707" name="Oval 3"/>
          <p:cNvSpPr>
            <a:spLocks noChangeArrowheads="1"/>
          </p:cNvSpPr>
          <p:nvPr/>
        </p:nvSpPr>
        <p:spPr bwMode="auto">
          <a:xfrm>
            <a:off x="5562600" y="4495800"/>
            <a:ext cx="609600" cy="609600"/>
          </a:xfrm>
          <a:prstGeom prst="ellipse">
            <a:avLst/>
          </a:prstGeom>
          <a:solidFill>
            <a:schemeClr val="bg1"/>
          </a:solidFill>
          <a:ln w="9525">
            <a:solidFill>
              <a:schemeClr val="tx1"/>
            </a:solid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72708" name="Oval 4"/>
          <p:cNvSpPr>
            <a:spLocks noChangeArrowheads="1"/>
          </p:cNvSpPr>
          <p:nvPr/>
        </p:nvSpPr>
        <p:spPr bwMode="auto">
          <a:xfrm>
            <a:off x="7315200" y="4495800"/>
            <a:ext cx="609600" cy="609600"/>
          </a:xfrm>
          <a:prstGeom prst="ellipse">
            <a:avLst/>
          </a:prstGeom>
          <a:solidFill>
            <a:schemeClr val="tx1"/>
          </a:solidFill>
          <a:ln w="9525">
            <a:solidFill>
              <a:schemeClr val="tx1"/>
            </a:solid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72709" name="Oval 5"/>
          <p:cNvSpPr>
            <a:spLocks noChangeArrowheads="1"/>
          </p:cNvSpPr>
          <p:nvPr/>
        </p:nvSpPr>
        <p:spPr bwMode="auto">
          <a:xfrm>
            <a:off x="6400800" y="2590800"/>
            <a:ext cx="609600" cy="609600"/>
          </a:xfrm>
          <a:prstGeom prst="ellipse">
            <a:avLst/>
          </a:prstGeom>
          <a:solidFill>
            <a:schemeClr val="bg1"/>
          </a:solidFill>
          <a:ln w="9525">
            <a:solidFill>
              <a:schemeClr val="tx1"/>
            </a:solid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cxnSp>
        <p:nvCxnSpPr>
          <p:cNvPr id="72710" name="AutoShape 6"/>
          <p:cNvCxnSpPr>
            <a:cxnSpLocks noChangeShapeType="1"/>
            <a:stCxn id="72707" idx="0"/>
            <a:endCxn id="72709" idx="3"/>
          </p:cNvCxnSpPr>
          <p:nvPr/>
        </p:nvCxnSpPr>
        <p:spPr bwMode="auto">
          <a:xfrm flipV="1">
            <a:off x="5867400" y="3111500"/>
            <a:ext cx="622300" cy="13843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711" name="AutoShape 7"/>
          <p:cNvCxnSpPr>
            <a:cxnSpLocks noChangeShapeType="1"/>
            <a:stCxn id="72708" idx="0"/>
            <a:endCxn id="72709" idx="5"/>
          </p:cNvCxnSpPr>
          <p:nvPr/>
        </p:nvCxnSpPr>
        <p:spPr bwMode="auto">
          <a:xfrm flipH="1" flipV="1">
            <a:off x="6921500" y="3111500"/>
            <a:ext cx="698500" cy="13843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2712" name="Text Box 8"/>
          <p:cNvSpPr txBox="1">
            <a:spLocks noChangeArrowheads="1"/>
          </p:cNvSpPr>
          <p:nvPr/>
        </p:nvSpPr>
        <p:spPr bwMode="auto">
          <a:xfrm>
            <a:off x="5638800" y="5083175"/>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z="3200">
                <a:solidFill>
                  <a:srgbClr val="000000"/>
                </a:solidFill>
              </a:rPr>
              <a:t>0</a:t>
            </a:r>
          </a:p>
        </p:txBody>
      </p:sp>
      <p:sp>
        <p:nvSpPr>
          <p:cNvPr id="72713" name="Text Box 9"/>
          <p:cNvSpPr txBox="1">
            <a:spLocks noChangeArrowheads="1"/>
          </p:cNvSpPr>
          <p:nvPr/>
        </p:nvSpPr>
        <p:spPr bwMode="auto">
          <a:xfrm>
            <a:off x="7461250" y="5059363"/>
            <a:ext cx="3873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z="3200">
                <a:solidFill>
                  <a:srgbClr val="000000"/>
                </a:solidFill>
              </a:rPr>
              <a:t>1</a:t>
            </a:r>
          </a:p>
        </p:txBody>
      </p:sp>
      <p:sp>
        <p:nvSpPr>
          <p:cNvPr id="72714" name="Text Box 10"/>
          <p:cNvSpPr txBox="1">
            <a:spLocks noChangeArrowheads="1"/>
          </p:cNvSpPr>
          <p:nvPr/>
        </p:nvSpPr>
        <p:spPr bwMode="auto">
          <a:xfrm>
            <a:off x="6546850" y="2057400"/>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z="3200">
                <a:solidFill>
                  <a:srgbClr val="000000"/>
                </a:solidFill>
              </a:rPr>
              <a:t>1</a:t>
            </a:r>
          </a:p>
        </p:txBody>
      </p:sp>
      <p:sp>
        <p:nvSpPr>
          <p:cNvPr id="72715" name="Text Box 11"/>
          <p:cNvSpPr txBox="1">
            <a:spLocks noChangeArrowheads="1"/>
          </p:cNvSpPr>
          <p:nvPr/>
        </p:nvSpPr>
        <p:spPr bwMode="auto">
          <a:xfrm>
            <a:off x="7315200" y="3352800"/>
            <a:ext cx="692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z="3200">
                <a:solidFill>
                  <a:srgbClr val="000000"/>
                </a:solidFill>
              </a:rPr>
              <a:t>0.1</a:t>
            </a:r>
          </a:p>
        </p:txBody>
      </p:sp>
      <p:sp>
        <p:nvSpPr>
          <p:cNvPr id="72716" name="Text Box 12"/>
          <p:cNvSpPr txBox="1">
            <a:spLocks noChangeArrowheads="1"/>
          </p:cNvSpPr>
          <p:nvPr/>
        </p:nvSpPr>
        <p:spPr bwMode="auto">
          <a:xfrm>
            <a:off x="5334000" y="3352800"/>
            <a:ext cx="692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z="3200">
                <a:solidFill>
                  <a:srgbClr val="000000"/>
                </a:solidFill>
              </a:rPr>
              <a:t>0.4</a:t>
            </a:r>
          </a:p>
        </p:txBody>
      </p:sp>
      <p:sp>
        <p:nvSpPr>
          <p:cNvPr id="72717" name="Text Box 13"/>
          <p:cNvSpPr txBox="1">
            <a:spLocks noChangeArrowheads="1"/>
          </p:cNvSpPr>
          <p:nvPr/>
        </p:nvSpPr>
        <p:spPr bwMode="auto">
          <a:xfrm>
            <a:off x="1322388" y="2057400"/>
            <a:ext cx="2944812"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z="4400" b="1">
                <a:solidFill>
                  <a:srgbClr val="000000"/>
                </a:solidFill>
              </a:rPr>
              <a:t>In		Out</a:t>
            </a:r>
            <a:endParaRPr lang="en-US" sz="4400">
              <a:solidFill>
                <a:srgbClr val="000000"/>
              </a:solidFill>
            </a:endParaRPr>
          </a:p>
          <a:p>
            <a:pPr eaLnBrk="0" fontAlgn="base" hangingPunct="0">
              <a:spcBef>
                <a:spcPct val="0"/>
              </a:spcBef>
              <a:spcAft>
                <a:spcPct val="0"/>
              </a:spcAft>
            </a:pPr>
            <a:r>
              <a:rPr lang="en-US" sz="4400">
                <a:solidFill>
                  <a:srgbClr val="000000"/>
                </a:solidFill>
              </a:rPr>
              <a:t>0 1	 	1</a:t>
            </a:r>
          </a:p>
          <a:p>
            <a:pPr eaLnBrk="0" fontAlgn="base" hangingPunct="0">
              <a:spcBef>
                <a:spcPct val="0"/>
              </a:spcBef>
              <a:spcAft>
                <a:spcPct val="0"/>
              </a:spcAft>
            </a:pPr>
            <a:r>
              <a:rPr lang="en-US" sz="4400">
                <a:solidFill>
                  <a:srgbClr val="000000"/>
                </a:solidFill>
              </a:rPr>
              <a:t>1 0	 	1</a:t>
            </a:r>
          </a:p>
          <a:p>
            <a:pPr eaLnBrk="0" fontAlgn="base" hangingPunct="0">
              <a:spcBef>
                <a:spcPct val="0"/>
              </a:spcBef>
              <a:spcAft>
                <a:spcPct val="0"/>
              </a:spcAft>
            </a:pPr>
            <a:r>
              <a:rPr lang="en-US" sz="4400">
                <a:solidFill>
                  <a:srgbClr val="000000"/>
                </a:solidFill>
              </a:rPr>
              <a:t>1 1	 	0</a:t>
            </a:r>
          </a:p>
          <a:p>
            <a:pPr eaLnBrk="0" fontAlgn="base" hangingPunct="0">
              <a:spcBef>
                <a:spcPct val="0"/>
              </a:spcBef>
              <a:spcAft>
                <a:spcPct val="0"/>
              </a:spcAft>
            </a:pPr>
            <a:r>
              <a:rPr lang="en-US" sz="4400">
                <a:solidFill>
                  <a:srgbClr val="000000"/>
                </a:solidFill>
              </a:rPr>
              <a:t>0 0	 	0</a:t>
            </a:r>
          </a:p>
        </p:txBody>
      </p:sp>
    </p:spTree>
    <p:extLst>
      <p:ext uri="{BB962C8B-B14F-4D97-AF65-F5344CB8AC3E}">
        <p14:creationId xmlns:p14="http://schemas.microsoft.com/office/powerpoint/2010/main" val="2618582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27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2716"/>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72715"/>
                                        </p:tgtEl>
                                        <p:attrNameLst>
                                          <p:attrName>style.visibility</p:attrName>
                                        </p:attrNameLst>
                                      </p:cBhvr>
                                      <p:to>
                                        <p:strVal val="visible"/>
                                      </p:to>
                                    </p:set>
                                  </p:childTnLst>
                                </p:cTn>
                              </p:par>
                            </p:childTnLst>
                          </p:cTn>
                        </p:par>
                        <p:par>
                          <p:cTn id="14" fill="hold" nodeType="afterGroup">
                            <p:stCondLst>
                              <p:cond delay="1000"/>
                            </p:stCondLst>
                            <p:childTnLst>
                              <p:par>
                                <p:cTn id="15" presetID="1" presetClass="entr" presetSubtype="0" fill="hold" grpId="0" nodeType="afterEffect">
                                  <p:stCondLst>
                                    <p:cond delay="0"/>
                                  </p:stCondLst>
                                  <p:childTnLst>
                                    <p:set>
                                      <p:cBhvr>
                                        <p:cTn id="16" dur="1" fill="hold">
                                          <p:stCondLst>
                                            <p:cond delay="499"/>
                                          </p:stCondLst>
                                        </p:cTn>
                                        <p:tgtEl>
                                          <p:spTgt spid="72707"/>
                                        </p:tgtEl>
                                        <p:attrNameLst>
                                          <p:attrName>style.visibility</p:attrName>
                                        </p:attrNameLst>
                                      </p:cBhvr>
                                      <p:to>
                                        <p:strVal val="visible"/>
                                      </p:to>
                                    </p:set>
                                  </p:childTnLst>
                                </p:cTn>
                              </p:par>
                            </p:childTnLst>
                          </p:cTn>
                        </p:par>
                        <p:par>
                          <p:cTn id="17" fill="hold" nodeType="afterGroup">
                            <p:stCondLst>
                              <p:cond delay="1500"/>
                            </p:stCondLst>
                            <p:childTnLst>
                              <p:par>
                                <p:cTn id="18" presetID="1" presetClass="entr" presetSubtype="0" fill="hold" grpId="0" nodeType="afterEffect">
                                  <p:stCondLst>
                                    <p:cond delay="0"/>
                                  </p:stCondLst>
                                  <p:childTnLst>
                                    <p:set>
                                      <p:cBhvr>
                                        <p:cTn id="19" dur="1" fill="hold">
                                          <p:stCondLst>
                                            <p:cond delay="499"/>
                                          </p:stCondLst>
                                        </p:cTn>
                                        <p:tgtEl>
                                          <p:spTgt spid="72708"/>
                                        </p:tgtEl>
                                        <p:attrNameLst>
                                          <p:attrName>style.visibility</p:attrName>
                                        </p:attrNameLst>
                                      </p:cBhvr>
                                      <p:to>
                                        <p:strVal val="visible"/>
                                      </p:to>
                                    </p:set>
                                  </p:childTnLst>
                                </p:cTn>
                              </p:par>
                            </p:childTnLst>
                          </p:cTn>
                        </p:par>
                        <p:par>
                          <p:cTn id="20" fill="hold" nodeType="afterGroup">
                            <p:stCondLst>
                              <p:cond delay="2000"/>
                            </p:stCondLst>
                            <p:childTnLst>
                              <p:par>
                                <p:cTn id="21" presetID="1" presetClass="entr" presetSubtype="0" fill="hold" grpId="0" nodeType="afterEffect">
                                  <p:stCondLst>
                                    <p:cond delay="0"/>
                                  </p:stCondLst>
                                  <p:childTnLst>
                                    <p:set>
                                      <p:cBhvr>
                                        <p:cTn id="22" dur="1" fill="hold">
                                          <p:stCondLst>
                                            <p:cond delay="499"/>
                                          </p:stCondLst>
                                        </p:cTn>
                                        <p:tgtEl>
                                          <p:spTgt spid="72709"/>
                                        </p:tgtEl>
                                        <p:attrNameLst>
                                          <p:attrName>style.visibility</p:attrName>
                                        </p:attrNameLst>
                                      </p:cBhvr>
                                      <p:to>
                                        <p:strVal val="visible"/>
                                      </p:to>
                                    </p:set>
                                  </p:childTnLst>
                                </p:cTn>
                              </p:par>
                            </p:childTnLst>
                          </p:cTn>
                        </p:par>
                        <p:par>
                          <p:cTn id="23" fill="hold" nodeType="afterGroup">
                            <p:stCondLst>
                              <p:cond delay="2500"/>
                            </p:stCondLst>
                            <p:childTnLst>
                              <p:par>
                                <p:cTn id="24" presetID="1" presetClass="entr" presetSubtype="0" fill="hold" nodeType="afterEffect">
                                  <p:stCondLst>
                                    <p:cond delay="0"/>
                                  </p:stCondLst>
                                  <p:childTnLst>
                                    <p:set>
                                      <p:cBhvr>
                                        <p:cTn id="25" dur="1" fill="hold">
                                          <p:stCondLst>
                                            <p:cond delay="499"/>
                                          </p:stCondLst>
                                        </p:cTn>
                                        <p:tgtEl>
                                          <p:spTgt spid="72710"/>
                                        </p:tgtEl>
                                        <p:attrNameLst>
                                          <p:attrName>style.visibility</p:attrName>
                                        </p:attrNameLst>
                                      </p:cBhvr>
                                      <p:to>
                                        <p:strVal val="visible"/>
                                      </p:to>
                                    </p:set>
                                  </p:childTnLst>
                                </p:cTn>
                              </p:par>
                            </p:childTnLst>
                          </p:cTn>
                        </p:par>
                        <p:par>
                          <p:cTn id="26" fill="hold" nodeType="afterGroup">
                            <p:stCondLst>
                              <p:cond delay="3000"/>
                            </p:stCondLst>
                            <p:childTnLst>
                              <p:par>
                                <p:cTn id="27" presetID="1" presetClass="entr" presetSubtype="0" fill="hold" nodeType="afterEffect">
                                  <p:stCondLst>
                                    <p:cond delay="0"/>
                                  </p:stCondLst>
                                  <p:childTnLst>
                                    <p:set>
                                      <p:cBhvr>
                                        <p:cTn id="28" dur="1" fill="hold">
                                          <p:stCondLst>
                                            <p:cond delay="499"/>
                                          </p:stCondLst>
                                        </p:cTn>
                                        <p:tgtEl>
                                          <p:spTgt spid="72711"/>
                                        </p:tgtEl>
                                        <p:attrNameLst>
                                          <p:attrName>style.visibility</p:attrName>
                                        </p:attrNameLst>
                                      </p:cBhvr>
                                      <p:to>
                                        <p:strVal val="visible"/>
                                      </p:to>
                                    </p:set>
                                  </p:childTnLst>
                                </p:cTn>
                              </p:par>
                            </p:childTnLst>
                          </p:cTn>
                        </p:par>
                        <p:par>
                          <p:cTn id="29" fill="hold" nodeType="afterGroup">
                            <p:stCondLst>
                              <p:cond delay="3500"/>
                            </p:stCondLst>
                            <p:childTnLst>
                              <p:par>
                                <p:cTn id="30" presetID="1" presetClass="entr" presetSubtype="0" fill="hold" grpId="0" nodeType="afterEffect">
                                  <p:stCondLst>
                                    <p:cond delay="0"/>
                                  </p:stCondLst>
                                  <p:childTnLst>
                                    <p:set>
                                      <p:cBhvr>
                                        <p:cTn id="31" dur="1" fill="hold">
                                          <p:stCondLst>
                                            <p:cond delay="499"/>
                                          </p:stCondLst>
                                        </p:cTn>
                                        <p:tgtEl>
                                          <p:spTgt spid="72712"/>
                                        </p:tgtEl>
                                        <p:attrNameLst>
                                          <p:attrName>style.visibility</p:attrName>
                                        </p:attrNameLst>
                                      </p:cBhvr>
                                      <p:to>
                                        <p:strVal val="visible"/>
                                      </p:to>
                                    </p:set>
                                  </p:childTnLst>
                                </p:cTn>
                              </p:par>
                            </p:childTnLst>
                          </p:cTn>
                        </p:par>
                        <p:par>
                          <p:cTn id="32" fill="hold" nodeType="afterGroup">
                            <p:stCondLst>
                              <p:cond delay="4000"/>
                            </p:stCondLst>
                            <p:childTnLst>
                              <p:par>
                                <p:cTn id="33" presetID="1" presetClass="entr" presetSubtype="0" fill="hold" grpId="0" nodeType="afterEffect">
                                  <p:stCondLst>
                                    <p:cond delay="0"/>
                                  </p:stCondLst>
                                  <p:childTnLst>
                                    <p:set>
                                      <p:cBhvr>
                                        <p:cTn id="34" dur="1" fill="hold">
                                          <p:stCondLst>
                                            <p:cond delay="499"/>
                                          </p:stCondLst>
                                        </p:cTn>
                                        <p:tgtEl>
                                          <p:spTgt spid="72713"/>
                                        </p:tgtEl>
                                        <p:attrNameLst>
                                          <p:attrName>style.visibility</p:attrName>
                                        </p:attrNameLst>
                                      </p:cBhvr>
                                      <p:to>
                                        <p:strVal val="visible"/>
                                      </p:to>
                                    </p:set>
                                  </p:childTnLst>
                                </p:cTn>
                              </p:par>
                            </p:childTnLst>
                          </p:cTn>
                        </p:par>
                        <p:par>
                          <p:cTn id="35" fill="hold" nodeType="afterGroup">
                            <p:stCondLst>
                              <p:cond delay="4500"/>
                            </p:stCondLst>
                            <p:childTnLst>
                              <p:par>
                                <p:cTn id="36" presetID="1" presetClass="entr" presetSubtype="0" fill="hold" grpId="0" nodeType="afterEffect">
                                  <p:stCondLst>
                                    <p:cond delay="0"/>
                                  </p:stCondLst>
                                  <p:childTnLst>
                                    <p:set>
                                      <p:cBhvr>
                                        <p:cTn id="37" dur="1" fill="hold">
                                          <p:stCondLst>
                                            <p:cond delay="499"/>
                                          </p:stCondLst>
                                        </p:cTn>
                                        <p:tgtEl>
                                          <p:spTgt spid="727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animBg="1"/>
      <p:bldP spid="72708" grpId="0" animBg="1"/>
      <p:bldP spid="72709" grpId="0" animBg="1"/>
      <p:bldP spid="72712" grpId="0" autoUpdateAnimBg="0"/>
      <p:bldP spid="72713" grpId="0" autoUpdateAnimBg="0"/>
      <p:bldP spid="72714" grpId="0" autoUpdateAnimBg="0"/>
      <p:bldP spid="72715" grpId="0" autoUpdateAnimBg="0"/>
      <p:bldP spid="72716" grpId="0" autoUpdateAnimBg="0"/>
      <p:bldP spid="72717"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r>
              <a:rPr lang="en-US" sz="4400" dirty="0">
                <a:latin typeface="Juice ITC" panose="04040403040A02020202" pitchFamily="82" charset="0"/>
                <a:cs typeface="Synchro LET"/>
              </a:rPr>
              <a:t>Many neurons have elaborate </a:t>
            </a:r>
            <a:r>
              <a:rPr lang="en-US" sz="4400" dirty="0" err="1">
                <a:latin typeface="Juice ITC" panose="04040403040A02020202" pitchFamily="82" charset="0"/>
                <a:cs typeface="Synchro LET"/>
              </a:rPr>
              <a:t>arborizations</a:t>
            </a:r>
            <a:endParaRPr lang="en-US" sz="4400" dirty="0">
              <a:latin typeface="Juice ITC" panose="04040403040A02020202" pitchFamily="82" charset="0"/>
              <a:cs typeface="Synchro LET"/>
            </a:endParaRPr>
          </a:p>
        </p:txBody>
      </p:sp>
      <p:pic>
        <p:nvPicPr>
          <p:cNvPr id="11267" name="Picture 3" descr="1_1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2765" y="925283"/>
            <a:ext cx="8717281" cy="6226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5875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An extra layer is necessary to represent the XOR</a:t>
            </a:r>
          </a:p>
        </p:txBody>
      </p:sp>
      <p:sp>
        <p:nvSpPr>
          <p:cNvPr id="38915" name="Rectangle 3"/>
          <p:cNvSpPr>
            <a:spLocks noGrp="1" noChangeArrowheads="1"/>
          </p:cNvSpPr>
          <p:nvPr>
            <p:ph type="body" idx="1"/>
          </p:nvPr>
        </p:nvSpPr>
        <p:spPr/>
        <p:txBody>
          <a:bodyPr/>
          <a:lstStyle/>
          <a:p>
            <a:r>
              <a:rPr lang="en-US"/>
              <a:t>No solid training procedure existed in 1969 to accomplish this</a:t>
            </a:r>
          </a:p>
          <a:p>
            <a:r>
              <a:rPr lang="en-US">
                <a:latin typeface="Bookman Old Style" pitchFamily="18" charset="0"/>
              </a:rPr>
              <a:t>Thus commenced the search for the third or hidden layer</a:t>
            </a:r>
            <a:endParaRPr lang="en-US"/>
          </a:p>
        </p:txBody>
      </p:sp>
    </p:spTree>
    <p:extLst>
      <p:ext uri="{BB962C8B-B14F-4D97-AF65-F5344CB8AC3E}">
        <p14:creationId xmlns:p14="http://schemas.microsoft.com/office/powerpoint/2010/main" val="30520844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304800"/>
            <a:ext cx="7772400" cy="1143000"/>
          </a:xfrm>
        </p:spPr>
        <p:txBody>
          <a:bodyPr/>
          <a:lstStyle/>
          <a:p>
            <a:r>
              <a:rPr lang="en-US"/>
              <a:t>Minsky and Papert book caused the ‘first wave’ to die out</a:t>
            </a:r>
          </a:p>
        </p:txBody>
      </p:sp>
      <p:sp>
        <p:nvSpPr>
          <p:cNvPr id="39939" name="Rectangle 3"/>
          <p:cNvSpPr>
            <a:spLocks noGrp="1" noChangeArrowheads="1"/>
          </p:cNvSpPr>
          <p:nvPr>
            <p:ph type="body" idx="1"/>
          </p:nvPr>
        </p:nvSpPr>
        <p:spPr>
          <a:xfrm>
            <a:off x="838200" y="1524000"/>
            <a:ext cx="7772400" cy="4114800"/>
          </a:xfrm>
        </p:spPr>
        <p:txBody>
          <a:bodyPr/>
          <a:lstStyle/>
          <a:p>
            <a:r>
              <a:rPr lang="en-US"/>
              <a:t>GOFAI was increasing in popularity</a:t>
            </a:r>
          </a:p>
          <a:p>
            <a:r>
              <a:rPr lang="en-US"/>
              <a:t>Neural networks were very much out</a:t>
            </a:r>
          </a:p>
          <a:p>
            <a:r>
              <a:rPr lang="en-US"/>
              <a:t>A few hardy pioneers continued</a:t>
            </a:r>
          </a:p>
          <a:p>
            <a:r>
              <a:rPr lang="en-US"/>
              <a:t>Within five years a variant was developed by Paul Werbos that was immune to the XOR problem, but few noticed this</a:t>
            </a:r>
          </a:p>
          <a:p>
            <a:r>
              <a:rPr lang="en-US"/>
              <a:t>Even in Rosenblatt’s book many examples of more sophisticated Perceptrons are given that can learn the XOR</a:t>
            </a:r>
          </a:p>
        </p:txBody>
      </p:sp>
    </p:spTree>
    <p:extLst>
      <p:ext uri="{BB962C8B-B14F-4D97-AF65-F5344CB8AC3E}">
        <p14:creationId xmlns:p14="http://schemas.microsoft.com/office/powerpoint/2010/main" val="4268356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Error-backpropagation</a:t>
            </a:r>
          </a:p>
        </p:txBody>
      </p:sp>
      <p:sp>
        <p:nvSpPr>
          <p:cNvPr id="40963" name="Rectangle 3"/>
          <p:cNvSpPr>
            <a:spLocks noGrp="1" noChangeArrowheads="1"/>
          </p:cNvSpPr>
          <p:nvPr>
            <p:ph type="body" idx="1"/>
          </p:nvPr>
        </p:nvSpPr>
        <p:spPr/>
        <p:txBody>
          <a:bodyPr/>
          <a:lstStyle/>
          <a:p>
            <a:pPr>
              <a:lnSpc>
                <a:spcPct val="90000"/>
              </a:lnSpc>
            </a:pPr>
            <a:r>
              <a:rPr lang="en-US"/>
              <a:t>What was needed, was an algorithm to train Perceptrons with more than two layers</a:t>
            </a:r>
          </a:p>
          <a:p>
            <a:pPr>
              <a:lnSpc>
                <a:spcPct val="90000"/>
              </a:lnSpc>
            </a:pPr>
            <a:r>
              <a:rPr lang="en-US"/>
              <a:t>Preferably also one that used continuous activations and non-linear activation rules</a:t>
            </a:r>
          </a:p>
          <a:p>
            <a:pPr>
              <a:lnSpc>
                <a:spcPct val="90000"/>
              </a:lnSpc>
            </a:pPr>
            <a:r>
              <a:rPr lang="en-US"/>
              <a:t>Such an algorithm was developed by</a:t>
            </a:r>
          </a:p>
          <a:p>
            <a:pPr lvl="1">
              <a:lnSpc>
                <a:spcPct val="90000"/>
              </a:lnSpc>
            </a:pPr>
            <a:r>
              <a:rPr lang="en-US"/>
              <a:t>Paul Werbos in 1974</a:t>
            </a:r>
          </a:p>
          <a:p>
            <a:pPr lvl="1">
              <a:lnSpc>
                <a:spcPct val="90000"/>
              </a:lnSpc>
            </a:pPr>
            <a:r>
              <a:rPr lang="en-US"/>
              <a:t>David Parker in 1982</a:t>
            </a:r>
          </a:p>
          <a:p>
            <a:pPr lvl="1">
              <a:lnSpc>
                <a:spcPct val="90000"/>
              </a:lnSpc>
            </a:pPr>
            <a:r>
              <a:rPr lang="en-US"/>
              <a:t>LeCun in 1984</a:t>
            </a:r>
          </a:p>
          <a:p>
            <a:pPr lvl="1">
              <a:lnSpc>
                <a:spcPct val="90000"/>
              </a:lnSpc>
            </a:pPr>
            <a:r>
              <a:rPr lang="en-US"/>
              <a:t>Rumelhart, Hinton, and Williams in 1986</a:t>
            </a:r>
          </a:p>
        </p:txBody>
      </p:sp>
    </p:spTree>
    <p:extLst>
      <p:ext uri="{BB962C8B-B14F-4D97-AF65-F5344CB8AC3E}">
        <p14:creationId xmlns:p14="http://schemas.microsoft.com/office/powerpoint/2010/main" val="16497367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a:t>Error-backpropagation by Rumelhart, Hinton, and Williams</a:t>
            </a:r>
          </a:p>
        </p:txBody>
      </p:sp>
      <p:graphicFrame>
        <p:nvGraphicFramePr>
          <p:cNvPr id="76803" name="Object 3"/>
          <p:cNvGraphicFramePr>
            <a:graphicFrameLocks noChangeAspect="1"/>
          </p:cNvGraphicFramePr>
          <p:nvPr/>
        </p:nvGraphicFramePr>
        <p:xfrm>
          <a:off x="1922463" y="2994025"/>
          <a:ext cx="5614987" cy="2873375"/>
        </p:xfrm>
        <a:graphic>
          <a:graphicData uri="http://schemas.openxmlformats.org/presentationml/2006/ole">
            <mc:AlternateContent xmlns:mc="http://schemas.openxmlformats.org/markup-compatibility/2006">
              <mc:Choice xmlns:v="urn:schemas-microsoft-com:vml" Requires="v">
                <p:oleObj spid="_x0000_s3076" name="Document" r:id="rId3" imgW="5633640" imgH="2873520" progId="Word.Document.8">
                  <p:embed/>
                </p:oleObj>
              </mc:Choice>
              <mc:Fallback>
                <p:oleObj name="Document" r:id="rId3" imgW="5633640" imgH="287352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2463" y="2994025"/>
                        <a:ext cx="5614987" cy="287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6804" name="Text Box 4"/>
          <p:cNvSpPr txBox="1">
            <a:spLocks noChangeArrowheads="1"/>
          </p:cNvSpPr>
          <p:nvPr/>
        </p:nvSpPr>
        <p:spPr bwMode="auto">
          <a:xfrm>
            <a:off x="990600" y="1905000"/>
            <a:ext cx="46974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z="4000">
                <a:solidFill>
                  <a:srgbClr val="000000"/>
                </a:solidFill>
                <a:latin typeface="Impact" pitchFamily="34" charset="0"/>
              </a:rPr>
              <a:t>Meet the hidden layer</a:t>
            </a:r>
          </a:p>
        </p:txBody>
      </p:sp>
    </p:spTree>
    <p:extLst>
      <p:ext uri="{BB962C8B-B14F-4D97-AF65-F5344CB8AC3E}">
        <p14:creationId xmlns:p14="http://schemas.microsoft.com/office/powerpoint/2010/main" val="2474616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68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5" presetClass="entr" presetSubtype="0" fill="hold" nodeType="clickEffect">
                                  <p:stCondLst>
                                    <p:cond delay="0"/>
                                  </p:stCondLst>
                                  <p:childTnLst>
                                    <p:set>
                                      <p:cBhvr>
                                        <p:cTn id="10" dur="1" fill="hold">
                                          <p:stCondLst>
                                            <p:cond delay="0"/>
                                          </p:stCondLst>
                                        </p:cTn>
                                        <p:tgtEl>
                                          <p:spTgt spid="76803"/>
                                        </p:tgtEl>
                                        <p:attrNameLst>
                                          <p:attrName>style.visibility</p:attrName>
                                        </p:attrNameLst>
                                      </p:cBhvr>
                                      <p:to>
                                        <p:strVal val="visible"/>
                                      </p:to>
                                    </p:set>
                                    <p:anim calcmode="lin" valueType="num">
                                      <p:cBhvr>
                                        <p:cTn id="11" dur="1000" fill="hold"/>
                                        <p:tgtEl>
                                          <p:spTgt spid="76803"/>
                                        </p:tgtEl>
                                        <p:attrNameLst>
                                          <p:attrName>ppt_w</p:attrName>
                                        </p:attrNameLst>
                                      </p:cBhvr>
                                      <p:tavLst>
                                        <p:tav tm="0">
                                          <p:val>
                                            <p:fltVal val="0"/>
                                          </p:val>
                                        </p:tav>
                                        <p:tav tm="100000">
                                          <p:val>
                                            <p:strVal val="#ppt_w"/>
                                          </p:val>
                                        </p:tav>
                                      </p:tavLst>
                                    </p:anim>
                                    <p:anim calcmode="lin" valueType="num">
                                      <p:cBhvr>
                                        <p:cTn id="12" dur="1000" fill="hold"/>
                                        <p:tgtEl>
                                          <p:spTgt spid="76803"/>
                                        </p:tgtEl>
                                        <p:attrNameLst>
                                          <p:attrName>ppt_h</p:attrName>
                                        </p:attrNameLst>
                                      </p:cBhvr>
                                      <p:tavLst>
                                        <p:tav tm="0">
                                          <p:val>
                                            <p:fltVal val="0"/>
                                          </p:val>
                                        </p:tav>
                                        <p:tav tm="100000">
                                          <p:val>
                                            <p:strVal val="#ppt_h"/>
                                          </p:val>
                                        </p:tav>
                                      </p:tavLst>
                                    </p:anim>
                                    <p:anim calcmode="lin" valueType="num">
                                      <p:cBhvr>
                                        <p:cTn id="13" dur="1000" fill="hold"/>
                                        <p:tgtEl>
                                          <p:spTgt spid="76803"/>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7680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The problem to be solved</a:t>
            </a:r>
          </a:p>
        </p:txBody>
      </p:sp>
      <p:sp>
        <p:nvSpPr>
          <p:cNvPr id="41987" name="Rectangle 3"/>
          <p:cNvSpPr>
            <a:spLocks noGrp="1" noChangeArrowheads="1"/>
          </p:cNvSpPr>
          <p:nvPr>
            <p:ph type="body" idx="1"/>
          </p:nvPr>
        </p:nvSpPr>
        <p:spPr/>
        <p:txBody>
          <a:bodyPr/>
          <a:lstStyle/>
          <a:p>
            <a:r>
              <a:rPr lang="en-US"/>
              <a:t>It is straightforward to adjust the weights to the output layer, using the Perceptron rule</a:t>
            </a:r>
          </a:p>
          <a:p>
            <a:r>
              <a:rPr lang="en-US"/>
              <a:t>But how can we adjust the weights to the hidden layer?</a:t>
            </a:r>
          </a:p>
        </p:txBody>
      </p:sp>
    </p:spTree>
    <p:extLst>
      <p:ext uri="{BB962C8B-B14F-4D97-AF65-F5344CB8AC3E}">
        <p14:creationId xmlns:p14="http://schemas.microsoft.com/office/powerpoint/2010/main" val="2124089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The backprop trick</a:t>
            </a:r>
          </a:p>
        </p:txBody>
      </p:sp>
      <p:sp>
        <p:nvSpPr>
          <p:cNvPr id="43011" name="Rectangle 3"/>
          <p:cNvSpPr>
            <a:spLocks noGrp="1" noChangeArrowheads="1"/>
          </p:cNvSpPr>
          <p:nvPr>
            <p:ph type="body" idx="1"/>
          </p:nvPr>
        </p:nvSpPr>
        <p:spPr>
          <a:xfrm>
            <a:off x="838200" y="1676400"/>
            <a:ext cx="7772400" cy="4114800"/>
          </a:xfrm>
        </p:spPr>
        <p:txBody>
          <a:bodyPr/>
          <a:lstStyle/>
          <a:p>
            <a:pPr>
              <a:lnSpc>
                <a:spcPct val="90000"/>
              </a:lnSpc>
            </a:pPr>
            <a:r>
              <a:rPr lang="en-US"/>
              <a:t>To find the error value for a given node </a:t>
            </a:r>
            <a:r>
              <a:rPr lang="en-US" i="1"/>
              <a:t>h</a:t>
            </a:r>
            <a:r>
              <a:rPr lang="en-US"/>
              <a:t> in a hidden layer, …</a:t>
            </a:r>
          </a:p>
          <a:p>
            <a:pPr>
              <a:lnSpc>
                <a:spcPct val="90000"/>
              </a:lnSpc>
            </a:pPr>
            <a:r>
              <a:rPr lang="en-US"/>
              <a:t>Simply take the weighted sum of the errors of all nodes connected from node </a:t>
            </a:r>
            <a:r>
              <a:rPr lang="en-US" i="1"/>
              <a:t>h</a:t>
            </a:r>
            <a:r>
              <a:rPr lang="en-US"/>
              <a:t> </a:t>
            </a:r>
          </a:p>
          <a:p>
            <a:pPr>
              <a:lnSpc>
                <a:spcPct val="90000"/>
              </a:lnSpc>
            </a:pPr>
            <a:r>
              <a:rPr lang="en-US"/>
              <a:t>i.e., of all nodes that have an incoming connection from node </a:t>
            </a:r>
            <a:r>
              <a:rPr lang="en-US" i="1"/>
              <a:t>h</a:t>
            </a:r>
            <a:r>
              <a:rPr lang="en-US"/>
              <a:t>:</a:t>
            </a:r>
          </a:p>
        </p:txBody>
      </p:sp>
      <p:sp>
        <p:nvSpPr>
          <p:cNvPr id="78852" name="Oval 4"/>
          <p:cNvSpPr>
            <a:spLocks noChangeArrowheads="1"/>
          </p:cNvSpPr>
          <p:nvPr/>
        </p:nvSpPr>
        <p:spPr bwMode="auto">
          <a:xfrm>
            <a:off x="5943600" y="4800600"/>
            <a:ext cx="304800" cy="304800"/>
          </a:xfrm>
          <a:prstGeom prst="ellipse">
            <a:avLst/>
          </a:prstGeom>
          <a:solidFill>
            <a:schemeClr val="bg1"/>
          </a:solidFill>
          <a:ln w="9525">
            <a:solidFill>
              <a:schemeClr val="tx1"/>
            </a:solid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78853" name="Oval 5"/>
          <p:cNvSpPr>
            <a:spLocks noChangeArrowheads="1"/>
          </p:cNvSpPr>
          <p:nvPr/>
        </p:nvSpPr>
        <p:spPr bwMode="auto">
          <a:xfrm>
            <a:off x="6324600" y="4800600"/>
            <a:ext cx="304800" cy="304800"/>
          </a:xfrm>
          <a:prstGeom prst="ellipse">
            <a:avLst/>
          </a:prstGeom>
          <a:solidFill>
            <a:schemeClr val="bg1"/>
          </a:solidFill>
          <a:ln w="9525">
            <a:solidFill>
              <a:schemeClr val="tx1"/>
            </a:solid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78854" name="Oval 6"/>
          <p:cNvSpPr>
            <a:spLocks noChangeArrowheads="1"/>
          </p:cNvSpPr>
          <p:nvPr/>
        </p:nvSpPr>
        <p:spPr bwMode="auto">
          <a:xfrm>
            <a:off x="6705600" y="4800600"/>
            <a:ext cx="304800" cy="304800"/>
          </a:xfrm>
          <a:prstGeom prst="ellipse">
            <a:avLst/>
          </a:prstGeom>
          <a:solidFill>
            <a:schemeClr val="bg1"/>
          </a:solidFill>
          <a:ln w="9525">
            <a:solidFill>
              <a:schemeClr val="tx1"/>
            </a:solid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78855" name="Oval 7"/>
          <p:cNvSpPr>
            <a:spLocks noChangeArrowheads="1"/>
          </p:cNvSpPr>
          <p:nvPr/>
        </p:nvSpPr>
        <p:spPr bwMode="auto">
          <a:xfrm>
            <a:off x="7543800" y="4800600"/>
            <a:ext cx="304800" cy="304800"/>
          </a:xfrm>
          <a:prstGeom prst="ellipse">
            <a:avLst/>
          </a:prstGeom>
          <a:solidFill>
            <a:schemeClr val="bg1"/>
          </a:solidFill>
          <a:ln w="9525">
            <a:solidFill>
              <a:schemeClr val="tx1"/>
            </a:solid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78856" name="Oval 8"/>
          <p:cNvSpPr>
            <a:spLocks noChangeArrowheads="1"/>
          </p:cNvSpPr>
          <p:nvPr/>
        </p:nvSpPr>
        <p:spPr bwMode="auto">
          <a:xfrm>
            <a:off x="6781800" y="5943600"/>
            <a:ext cx="304800" cy="304800"/>
          </a:xfrm>
          <a:prstGeom prst="ellipse">
            <a:avLst/>
          </a:prstGeom>
          <a:solidFill>
            <a:schemeClr val="bg1"/>
          </a:solidFill>
          <a:ln w="9525">
            <a:solidFill>
              <a:schemeClr val="tx1"/>
            </a:solid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cxnSp>
        <p:nvCxnSpPr>
          <p:cNvPr id="78857" name="AutoShape 9"/>
          <p:cNvCxnSpPr>
            <a:cxnSpLocks noChangeShapeType="1"/>
            <a:stCxn id="78856" idx="0"/>
            <a:endCxn id="78852" idx="4"/>
          </p:cNvCxnSpPr>
          <p:nvPr/>
        </p:nvCxnSpPr>
        <p:spPr bwMode="auto">
          <a:xfrm flipH="1" flipV="1">
            <a:off x="6096000" y="5105400"/>
            <a:ext cx="838200" cy="838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8858" name="AutoShape 10"/>
          <p:cNvCxnSpPr>
            <a:cxnSpLocks noChangeShapeType="1"/>
            <a:stCxn id="78856" idx="0"/>
            <a:endCxn id="78853" idx="4"/>
          </p:cNvCxnSpPr>
          <p:nvPr/>
        </p:nvCxnSpPr>
        <p:spPr bwMode="auto">
          <a:xfrm flipH="1" flipV="1">
            <a:off x="6477000" y="5105400"/>
            <a:ext cx="457200" cy="838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8859" name="AutoShape 11"/>
          <p:cNvCxnSpPr>
            <a:cxnSpLocks noChangeShapeType="1"/>
            <a:stCxn id="78856" idx="0"/>
            <a:endCxn id="78854" idx="4"/>
          </p:cNvCxnSpPr>
          <p:nvPr/>
        </p:nvCxnSpPr>
        <p:spPr bwMode="auto">
          <a:xfrm flipH="1" flipV="1">
            <a:off x="6858000" y="5105400"/>
            <a:ext cx="76200" cy="838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8860" name="AutoShape 12"/>
          <p:cNvCxnSpPr>
            <a:cxnSpLocks noChangeShapeType="1"/>
            <a:stCxn id="78856" idx="0"/>
            <a:endCxn id="78855" idx="3"/>
          </p:cNvCxnSpPr>
          <p:nvPr/>
        </p:nvCxnSpPr>
        <p:spPr bwMode="auto">
          <a:xfrm flipV="1">
            <a:off x="6934200" y="5060950"/>
            <a:ext cx="654050" cy="88265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8861" name="Text Box 13"/>
          <p:cNvSpPr txBox="1">
            <a:spLocks noChangeArrowheads="1"/>
          </p:cNvSpPr>
          <p:nvPr/>
        </p:nvSpPr>
        <p:spPr bwMode="auto">
          <a:xfrm>
            <a:off x="5851525" y="4343400"/>
            <a:ext cx="436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a:solidFill>
                  <a:srgbClr val="000000"/>
                </a:solidFill>
                <a:latin typeface="Monotype Sorts" pitchFamily="2" charset="2"/>
                <a:sym typeface="Symbol" pitchFamily="18" charset="2"/>
              </a:rPr>
              <a:t></a:t>
            </a:r>
            <a:r>
              <a:rPr lang="en-US" baseline="-25000">
                <a:solidFill>
                  <a:srgbClr val="000000"/>
                </a:solidFill>
                <a:sym typeface="Symbol" pitchFamily="18" charset="2"/>
              </a:rPr>
              <a:t>1</a:t>
            </a:r>
            <a:endParaRPr lang="en-US">
              <a:solidFill>
                <a:srgbClr val="000000"/>
              </a:solidFill>
              <a:latin typeface="Monotype Sorts" pitchFamily="2" charset="2"/>
            </a:endParaRPr>
          </a:p>
        </p:txBody>
      </p:sp>
      <p:sp>
        <p:nvSpPr>
          <p:cNvPr id="78862" name="Text Box 14"/>
          <p:cNvSpPr txBox="1">
            <a:spLocks noChangeArrowheads="1"/>
          </p:cNvSpPr>
          <p:nvPr/>
        </p:nvSpPr>
        <p:spPr bwMode="auto">
          <a:xfrm>
            <a:off x="6248400" y="4343400"/>
            <a:ext cx="436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a:solidFill>
                  <a:srgbClr val="000000"/>
                </a:solidFill>
                <a:latin typeface="Monotype Sorts" pitchFamily="2" charset="2"/>
                <a:sym typeface="Symbol" pitchFamily="18" charset="2"/>
              </a:rPr>
              <a:t></a:t>
            </a:r>
            <a:r>
              <a:rPr lang="en-US" baseline="-25000">
                <a:solidFill>
                  <a:srgbClr val="000000"/>
                </a:solidFill>
                <a:sym typeface="Symbol" pitchFamily="18" charset="2"/>
              </a:rPr>
              <a:t>2</a:t>
            </a:r>
            <a:endParaRPr lang="en-US">
              <a:solidFill>
                <a:srgbClr val="000000"/>
              </a:solidFill>
              <a:latin typeface="Monotype Sorts" pitchFamily="2" charset="2"/>
            </a:endParaRPr>
          </a:p>
        </p:txBody>
      </p:sp>
      <p:sp>
        <p:nvSpPr>
          <p:cNvPr id="78863" name="Text Box 15"/>
          <p:cNvSpPr txBox="1">
            <a:spLocks noChangeArrowheads="1"/>
          </p:cNvSpPr>
          <p:nvPr/>
        </p:nvSpPr>
        <p:spPr bwMode="auto">
          <a:xfrm>
            <a:off x="6553200" y="4343400"/>
            <a:ext cx="436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a:solidFill>
                  <a:srgbClr val="000000"/>
                </a:solidFill>
                <a:latin typeface="Monotype Sorts" pitchFamily="2" charset="2"/>
                <a:sym typeface="Symbol" pitchFamily="18" charset="2"/>
              </a:rPr>
              <a:t></a:t>
            </a:r>
            <a:r>
              <a:rPr lang="en-US" baseline="-25000">
                <a:solidFill>
                  <a:srgbClr val="000000"/>
                </a:solidFill>
                <a:sym typeface="Symbol" pitchFamily="18" charset="2"/>
              </a:rPr>
              <a:t>3</a:t>
            </a:r>
            <a:endParaRPr lang="en-US">
              <a:solidFill>
                <a:srgbClr val="000000"/>
              </a:solidFill>
              <a:latin typeface="Monotype Sorts" pitchFamily="2" charset="2"/>
            </a:endParaRPr>
          </a:p>
        </p:txBody>
      </p:sp>
      <p:sp>
        <p:nvSpPr>
          <p:cNvPr id="78864" name="Text Box 16"/>
          <p:cNvSpPr txBox="1">
            <a:spLocks noChangeArrowheads="1"/>
          </p:cNvSpPr>
          <p:nvPr/>
        </p:nvSpPr>
        <p:spPr bwMode="auto">
          <a:xfrm>
            <a:off x="7467600" y="4343400"/>
            <a:ext cx="436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a:solidFill>
                  <a:srgbClr val="000000"/>
                </a:solidFill>
                <a:latin typeface="Monotype Sorts" pitchFamily="2" charset="2"/>
                <a:sym typeface="Symbol" pitchFamily="18" charset="2"/>
              </a:rPr>
              <a:t></a:t>
            </a:r>
            <a:r>
              <a:rPr lang="en-US" i="1" baseline="-25000">
                <a:solidFill>
                  <a:srgbClr val="000000"/>
                </a:solidFill>
                <a:sym typeface="Symbol" pitchFamily="18" charset="2"/>
              </a:rPr>
              <a:t>n</a:t>
            </a:r>
            <a:endParaRPr lang="en-US">
              <a:solidFill>
                <a:srgbClr val="000000"/>
              </a:solidFill>
              <a:latin typeface="Monotype Sorts" pitchFamily="2" charset="2"/>
            </a:endParaRPr>
          </a:p>
        </p:txBody>
      </p:sp>
      <p:sp>
        <p:nvSpPr>
          <p:cNvPr id="78865" name="Text Box 17"/>
          <p:cNvSpPr txBox="1">
            <a:spLocks noChangeArrowheads="1"/>
          </p:cNvSpPr>
          <p:nvPr/>
        </p:nvSpPr>
        <p:spPr bwMode="auto">
          <a:xfrm>
            <a:off x="5943600" y="518795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i="1">
                <a:solidFill>
                  <a:srgbClr val="000000"/>
                </a:solidFill>
                <a:sym typeface="Symbol" pitchFamily="18" charset="2"/>
              </a:rPr>
              <a:t>w</a:t>
            </a:r>
            <a:r>
              <a:rPr lang="en-US" baseline="-25000">
                <a:solidFill>
                  <a:srgbClr val="000000"/>
                </a:solidFill>
                <a:sym typeface="Symbol" pitchFamily="18" charset="2"/>
              </a:rPr>
              <a:t>1</a:t>
            </a:r>
            <a:endParaRPr lang="en-US">
              <a:solidFill>
                <a:srgbClr val="000000"/>
              </a:solidFill>
              <a:latin typeface="Monotype Sorts" pitchFamily="2" charset="2"/>
            </a:endParaRPr>
          </a:p>
        </p:txBody>
      </p:sp>
      <p:sp>
        <p:nvSpPr>
          <p:cNvPr id="78866" name="Text Box 18"/>
          <p:cNvSpPr txBox="1">
            <a:spLocks noChangeArrowheads="1"/>
          </p:cNvSpPr>
          <p:nvPr/>
        </p:nvSpPr>
        <p:spPr bwMode="auto">
          <a:xfrm>
            <a:off x="6324600" y="51054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i="1">
                <a:solidFill>
                  <a:srgbClr val="000000"/>
                </a:solidFill>
                <a:sym typeface="Symbol" pitchFamily="18" charset="2"/>
              </a:rPr>
              <a:t>w</a:t>
            </a:r>
            <a:r>
              <a:rPr lang="en-US" baseline="-25000">
                <a:solidFill>
                  <a:srgbClr val="000000"/>
                </a:solidFill>
                <a:sym typeface="Symbol" pitchFamily="18" charset="2"/>
              </a:rPr>
              <a:t>2</a:t>
            </a:r>
            <a:endParaRPr lang="en-US">
              <a:solidFill>
                <a:srgbClr val="000000"/>
              </a:solidFill>
              <a:latin typeface="Monotype Sorts" pitchFamily="2" charset="2"/>
            </a:endParaRPr>
          </a:p>
        </p:txBody>
      </p:sp>
      <p:sp>
        <p:nvSpPr>
          <p:cNvPr id="78867" name="Text Box 19"/>
          <p:cNvSpPr txBox="1">
            <a:spLocks noChangeArrowheads="1"/>
          </p:cNvSpPr>
          <p:nvPr/>
        </p:nvSpPr>
        <p:spPr bwMode="auto">
          <a:xfrm>
            <a:off x="6705600" y="51054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i="1">
                <a:solidFill>
                  <a:srgbClr val="000000"/>
                </a:solidFill>
                <a:sym typeface="Symbol" pitchFamily="18" charset="2"/>
              </a:rPr>
              <a:t>w</a:t>
            </a:r>
            <a:r>
              <a:rPr lang="en-US" baseline="-25000">
                <a:solidFill>
                  <a:srgbClr val="000000"/>
                </a:solidFill>
                <a:sym typeface="Symbol" pitchFamily="18" charset="2"/>
              </a:rPr>
              <a:t>3</a:t>
            </a:r>
            <a:endParaRPr lang="en-US">
              <a:solidFill>
                <a:srgbClr val="000000"/>
              </a:solidFill>
              <a:latin typeface="Monotype Sorts" pitchFamily="2" charset="2"/>
            </a:endParaRPr>
          </a:p>
        </p:txBody>
      </p:sp>
      <p:sp>
        <p:nvSpPr>
          <p:cNvPr id="78868" name="Text Box 20"/>
          <p:cNvSpPr txBox="1">
            <a:spLocks noChangeArrowheads="1"/>
          </p:cNvSpPr>
          <p:nvPr/>
        </p:nvSpPr>
        <p:spPr bwMode="auto">
          <a:xfrm>
            <a:off x="7239000" y="51816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i="1">
                <a:solidFill>
                  <a:srgbClr val="000000"/>
                </a:solidFill>
                <a:sym typeface="Symbol" pitchFamily="18" charset="2"/>
              </a:rPr>
              <a:t>w</a:t>
            </a:r>
            <a:r>
              <a:rPr lang="en-US" i="1" baseline="-25000">
                <a:solidFill>
                  <a:srgbClr val="000000"/>
                </a:solidFill>
                <a:sym typeface="Symbol" pitchFamily="18" charset="2"/>
              </a:rPr>
              <a:t>n</a:t>
            </a:r>
            <a:endParaRPr lang="en-US">
              <a:solidFill>
                <a:srgbClr val="000000"/>
              </a:solidFill>
              <a:latin typeface="Monotype Sorts" pitchFamily="2" charset="2"/>
            </a:endParaRPr>
          </a:p>
        </p:txBody>
      </p:sp>
      <p:sp>
        <p:nvSpPr>
          <p:cNvPr id="78869" name="Text Box 21"/>
          <p:cNvSpPr txBox="1">
            <a:spLocks noChangeArrowheads="1"/>
          </p:cNvSpPr>
          <p:nvPr/>
        </p:nvSpPr>
        <p:spPr bwMode="auto">
          <a:xfrm>
            <a:off x="990600" y="5653088"/>
            <a:ext cx="52562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z="2800">
                <a:solidFill>
                  <a:srgbClr val="000000"/>
                </a:solidFill>
                <a:latin typeface="Monotype Sorts" pitchFamily="2" charset="2"/>
                <a:sym typeface="Symbol" pitchFamily="18" charset="2"/>
              </a:rPr>
              <a:t></a:t>
            </a:r>
            <a:r>
              <a:rPr lang="en-US" sz="2800" baseline="-25000">
                <a:solidFill>
                  <a:srgbClr val="000000"/>
                </a:solidFill>
                <a:sym typeface="Symbol" pitchFamily="18" charset="2"/>
              </a:rPr>
              <a:t>h</a:t>
            </a:r>
            <a:r>
              <a:rPr lang="en-US" sz="2800">
                <a:solidFill>
                  <a:srgbClr val="000000"/>
                </a:solidFill>
                <a:sym typeface="Symbol" pitchFamily="18" charset="2"/>
              </a:rPr>
              <a:t> = </a:t>
            </a:r>
            <a:r>
              <a:rPr lang="en-US" sz="2800" i="1">
                <a:solidFill>
                  <a:srgbClr val="000000"/>
                </a:solidFill>
                <a:sym typeface="Symbol" pitchFamily="18" charset="2"/>
              </a:rPr>
              <a:t>w</a:t>
            </a:r>
            <a:r>
              <a:rPr lang="en-US" sz="2800" baseline="-25000">
                <a:solidFill>
                  <a:srgbClr val="000000"/>
                </a:solidFill>
                <a:sym typeface="Symbol" pitchFamily="18" charset="2"/>
              </a:rPr>
              <a:t>1</a:t>
            </a:r>
            <a:r>
              <a:rPr lang="en-US" sz="2800">
                <a:solidFill>
                  <a:srgbClr val="000000"/>
                </a:solidFill>
                <a:latin typeface="Monotype Sorts" pitchFamily="2" charset="2"/>
                <a:sym typeface="Symbol" pitchFamily="18" charset="2"/>
              </a:rPr>
              <a:t></a:t>
            </a:r>
            <a:r>
              <a:rPr lang="en-US" sz="2800" baseline="-25000">
                <a:solidFill>
                  <a:srgbClr val="000000"/>
                </a:solidFill>
                <a:sym typeface="Symbol" pitchFamily="18" charset="2"/>
              </a:rPr>
              <a:t>1 </a:t>
            </a:r>
            <a:r>
              <a:rPr lang="en-US" sz="2800">
                <a:solidFill>
                  <a:srgbClr val="000000"/>
                </a:solidFill>
                <a:sym typeface="Symbol" pitchFamily="18" charset="2"/>
              </a:rPr>
              <a:t>+ </a:t>
            </a:r>
            <a:r>
              <a:rPr lang="en-US" sz="2800" i="1">
                <a:solidFill>
                  <a:srgbClr val="000000"/>
                </a:solidFill>
                <a:sym typeface="Symbol" pitchFamily="18" charset="2"/>
              </a:rPr>
              <a:t>w</a:t>
            </a:r>
            <a:r>
              <a:rPr lang="en-US" sz="2800" baseline="-25000">
                <a:solidFill>
                  <a:srgbClr val="000000"/>
                </a:solidFill>
                <a:sym typeface="Symbol" pitchFamily="18" charset="2"/>
              </a:rPr>
              <a:t>2</a:t>
            </a:r>
            <a:r>
              <a:rPr lang="en-US" sz="2800">
                <a:solidFill>
                  <a:srgbClr val="000000"/>
                </a:solidFill>
                <a:latin typeface="Monotype Sorts" pitchFamily="2" charset="2"/>
                <a:sym typeface="Symbol" pitchFamily="18" charset="2"/>
              </a:rPr>
              <a:t></a:t>
            </a:r>
            <a:r>
              <a:rPr lang="en-US" sz="2800" baseline="-25000">
                <a:solidFill>
                  <a:srgbClr val="000000"/>
                </a:solidFill>
                <a:sym typeface="Symbol" pitchFamily="18" charset="2"/>
              </a:rPr>
              <a:t>2 </a:t>
            </a:r>
            <a:r>
              <a:rPr lang="en-US" sz="2800">
                <a:solidFill>
                  <a:srgbClr val="000000"/>
                </a:solidFill>
                <a:sym typeface="Symbol" pitchFamily="18" charset="2"/>
              </a:rPr>
              <a:t>+ </a:t>
            </a:r>
            <a:r>
              <a:rPr lang="en-US" sz="2800" i="1">
                <a:solidFill>
                  <a:srgbClr val="000000"/>
                </a:solidFill>
                <a:sym typeface="Symbol" pitchFamily="18" charset="2"/>
              </a:rPr>
              <a:t>w</a:t>
            </a:r>
            <a:r>
              <a:rPr lang="en-US" sz="2800" baseline="-25000">
                <a:solidFill>
                  <a:srgbClr val="000000"/>
                </a:solidFill>
                <a:sym typeface="Symbol" pitchFamily="18" charset="2"/>
              </a:rPr>
              <a:t>3</a:t>
            </a:r>
            <a:r>
              <a:rPr lang="en-US" sz="2800">
                <a:solidFill>
                  <a:srgbClr val="000000"/>
                </a:solidFill>
                <a:latin typeface="Monotype Sorts" pitchFamily="2" charset="2"/>
                <a:sym typeface="Symbol" pitchFamily="18" charset="2"/>
              </a:rPr>
              <a:t></a:t>
            </a:r>
            <a:r>
              <a:rPr lang="en-US" sz="2800" baseline="-25000">
                <a:solidFill>
                  <a:srgbClr val="000000"/>
                </a:solidFill>
                <a:sym typeface="Symbol" pitchFamily="18" charset="2"/>
              </a:rPr>
              <a:t>3 </a:t>
            </a:r>
            <a:r>
              <a:rPr lang="en-US" sz="2800">
                <a:solidFill>
                  <a:srgbClr val="000000"/>
                </a:solidFill>
                <a:sym typeface="Symbol" pitchFamily="18" charset="2"/>
              </a:rPr>
              <a:t>+ … + </a:t>
            </a:r>
            <a:r>
              <a:rPr lang="en-US" sz="2800" i="1">
                <a:solidFill>
                  <a:srgbClr val="000000"/>
                </a:solidFill>
                <a:sym typeface="Symbol" pitchFamily="18" charset="2"/>
              </a:rPr>
              <a:t>w</a:t>
            </a:r>
            <a:r>
              <a:rPr lang="en-US" sz="2800" i="1" baseline="-25000">
                <a:solidFill>
                  <a:srgbClr val="000000"/>
                </a:solidFill>
                <a:sym typeface="Symbol" pitchFamily="18" charset="2"/>
              </a:rPr>
              <a:t>n</a:t>
            </a:r>
            <a:r>
              <a:rPr lang="en-US" sz="2800">
                <a:solidFill>
                  <a:srgbClr val="000000"/>
                </a:solidFill>
                <a:latin typeface="Monotype Sorts" pitchFamily="2" charset="2"/>
                <a:sym typeface="Symbol" pitchFamily="18" charset="2"/>
              </a:rPr>
              <a:t></a:t>
            </a:r>
            <a:r>
              <a:rPr lang="en-US" sz="2800" i="1" baseline="-25000">
                <a:solidFill>
                  <a:srgbClr val="000000"/>
                </a:solidFill>
                <a:sym typeface="Symbol" pitchFamily="18" charset="2"/>
              </a:rPr>
              <a:t>n</a:t>
            </a:r>
            <a:endParaRPr lang="en-US" sz="2800">
              <a:solidFill>
                <a:srgbClr val="000000"/>
              </a:solidFill>
              <a:sym typeface="Symbol" pitchFamily="18" charset="2"/>
            </a:endParaRPr>
          </a:p>
        </p:txBody>
      </p:sp>
      <p:sp>
        <p:nvSpPr>
          <p:cNvPr id="78870" name="Text Box 22"/>
          <p:cNvSpPr txBox="1">
            <a:spLocks noChangeArrowheads="1"/>
          </p:cNvSpPr>
          <p:nvPr/>
        </p:nvSpPr>
        <p:spPr bwMode="auto">
          <a:xfrm>
            <a:off x="7162800" y="5867400"/>
            <a:ext cx="1073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a:solidFill>
                  <a:srgbClr val="000000"/>
                </a:solidFill>
                <a:sym typeface="Symbol" pitchFamily="18" charset="2"/>
              </a:rPr>
              <a:t>Node</a:t>
            </a:r>
            <a:r>
              <a:rPr lang="en-US" i="1">
                <a:solidFill>
                  <a:srgbClr val="000000"/>
                </a:solidFill>
                <a:sym typeface="Symbol" pitchFamily="18" charset="2"/>
              </a:rPr>
              <a:t> h</a:t>
            </a:r>
            <a:endParaRPr lang="en-US">
              <a:solidFill>
                <a:srgbClr val="000000"/>
              </a:solidFill>
              <a:latin typeface="Monotype Sorts" pitchFamily="2" charset="2"/>
            </a:endParaRPr>
          </a:p>
        </p:txBody>
      </p:sp>
      <p:sp>
        <p:nvSpPr>
          <p:cNvPr id="78871" name="Text Box 23"/>
          <p:cNvSpPr txBox="1">
            <a:spLocks noChangeArrowheads="1"/>
          </p:cNvSpPr>
          <p:nvPr/>
        </p:nvSpPr>
        <p:spPr bwMode="auto">
          <a:xfrm>
            <a:off x="974725" y="4910138"/>
            <a:ext cx="417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a:solidFill>
                  <a:srgbClr val="000000"/>
                </a:solidFill>
                <a:latin typeface="Impact" pitchFamily="34" charset="0"/>
              </a:rPr>
              <a:t>This is backpropgation of errors</a:t>
            </a:r>
          </a:p>
        </p:txBody>
      </p:sp>
      <p:sp>
        <p:nvSpPr>
          <p:cNvPr id="78872" name="Text Box 24"/>
          <p:cNvSpPr txBox="1">
            <a:spLocks noChangeArrowheads="1"/>
          </p:cNvSpPr>
          <p:nvPr/>
        </p:nvSpPr>
        <p:spPr bwMode="auto">
          <a:xfrm>
            <a:off x="5954713" y="4038600"/>
            <a:ext cx="1893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a:solidFill>
                  <a:srgbClr val="000000"/>
                </a:solidFill>
                <a:sym typeface="Symbol" pitchFamily="18" charset="2"/>
              </a:rPr>
              <a:t>To-nodes of</a:t>
            </a:r>
            <a:r>
              <a:rPr lang="en-US" i="1">
                <a:solidFill>
                  <a:srgbClr val="000000"/>
                </a:solidFill>
                <a:sym typeface="Symbol" pitchFamily="18" charset="2"/>
              </a:rPr>
              <a:t> h</a:t>
            </a:r>
            <a:endParaRPr lang="en-US">
              <a:solidFill>
                <a:srgbClr val="000000"/>
              </a:solidFill>
              <a:latin typeface="Monotype Sorts" pitchFamily="2" charset="2"/>
            </a:endParaRPr>
          </a:p>
        </p:txBody>
      </p:sp>
    </p:spTree>
    <p:extLst>
      <p:ext uri="{BB962C8B-B14F-4D97-AF65-F5344CB8AC3E}">
        <p14:creationId xmlns:p14="http://schemas.microsoft.com/office/powerpoint/2010/main" val="33996460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85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78853"/>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78854"/>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78855"/>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78856"/>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nodeType="afterEffect">
                                  <p:stCondLst>
                                    <p:cond delay="0"/>
                                  </p:stCondLst>
                                  <p:childTnLst>
                                    <p:set>
                                      <p:cBhvr>
                                        <p:cTn id="21" dur="1" fill="hold">
                                          <p:stCondLst>
                                            <p:cond delay="499"/>
                                          </p:stCondLst>
                                        </p:cTn>
                                        <p:tgtEl>
                                          <p:spTgt spid="78857"/>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nodeType="afterEffect">
                                  <p:stCondLst>
                                    <p:cond delay="0"/>
                                  </p:stCondLst>
                                  <p:childTnLst>
                                    <p:set>
                                      <p:cBhvr>
                                        <p:cTn id="24" dur="1" fill="hold">
                                          <p:stCondLst>
                                            <p:cond delay="499"/>
                                          </p:stCondLst>
                                        </p:cTn>
                                        <p:tgtEl>
                                          <p:spTgt spid="78858"/>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nodeType="afterEffect">
                                  <p:stCondLst>
                                    <p:cond delay="0"/>
                                  </p:stCondLst>
                                  <p:childTnLst>
                                    <p:set>
                                      <p:cBhvr>
                                        <p:cTn id="27" dur="1" fill="hold">
                                          <p:stCondLst>
                                            <p:cond delay="499"/>
                                          </p:stCondLst>
                                        </p:cTn>
                                        <p:tgtEl>
                                          <p:spTgt spid="78859"/>
                                        </p:tgtEl>
                                        <p:attrNameLst>
                                          <p:attrName>style.visibility</p:attrName>
                                        </p:attrNameLst>
                                      </p:cBhvr>
                                      <p:to>
                                        <p:strVal val="visible"/>
                                      </p:to>
                                    </p:set>
                                  </p:childTnLst>
                                </p:cTn>
                              </p:par>
                            </p:childTnLst>
                          </p:cTn>
                        </p:par>
                        <p:par>
                          <p:cTn id="28" fill="hold" nodeType="afterGroup">
                            <p:stCondLst>
                              <p:cond delay="4000"/>
                            </p:stCondLst>
                            <p:childTnLst>
                              <p:par>
                                <p:cTn id="29" presetID="1" presetClass="entr" presetSubtype="0" fill="hold" nodeType="afterEffect">
                                  <p:stCondLst>
                                    <p:cond delay="0"/>
                                  </p:stCondLst>
                                  <p:childTnLst>
                                    <p:set>
                                      <p:cBhvr>
                                        <p:cTn id="30" dur="1" fill="hold">
                                          <p:stCondLst>
                                            <p:cond delay="499"/>
                                          </p:stCondLst>
                                        </p:cTn>
                                        <p:tgtEl>
                                          <p:spTgt spid="78860"/>
                                        </p:tgtEl>
                                        <p:attrNameLst>
                                          <p:attrName>style.visibility</p:attrName>
                                        </p:attrNameLst>
                                      </p:cBhvr>
                                      <p:to>
                                        <p:strVal val="visible"/>
                                      </p:to>
                                    </p:set>
                                  </p:childTnLst>
                                </p:cTn>
                              </p:par>
                            </p:childTnLst>
                          </p:cTn>
                        </p:par>
                        <p:par>
                          <p:cTn id="31" fill="hold" nodeType="afterGroup">
                            <p:stCondLst>
                              <p:cond delay="4500"/>
                            </p:stCondLst>
                            <p:childTnLst>
                              <p:par>
                                <p:cTn id="32" presetID="1" presetClass="entr" presetSubtype="0" fill="hold" grpId="0" nodeType="afterEffect">
                                  <p:stCondLst>
                                    <p:cond delay="0"/>
                                  </p:stCondLst>
                                  <p:childTnLst>
                                    <p:set>
                                      <p:cBhvr>
                                        <p:cTn id="33" dur="1" fill="hold">
                                          <p:stCondLst>
                                            <p:cond delay="499"/>
                                          </p:stCondLst>
                                        </p:cTn>
                                        <p:tgtEl>
                                          <p:spTgt spid="78861"/>
                                        </p:tgtEl>
                                        <p:attrNameLst>
                                          <p:attrName>style.visibility</p:attrName>
                                        </p:attrNameLst>
                                      </p:cBhvr>
                                      <p:to>
                                        <p:strVal val="visible"/>
                                      </p:to>
                                    </p:set>
                                  </p:childTnLst>
                                </p:cTn>
                              </p:par>
                            </p:childTnLst>
                          </p:cTn>
                        </p:par>
                        <p:par>
                          <p:cTn id="34" fill="hold" nodeType="afterGroup">
                            <p:stCondLst>
                              <p:cond delay="5000"/>
                            </p:stCondLst>
                            <p:childTnLst>
                              <p:par>
                                <p:cTn id="35" presetID="1" presetClass="entr" presetSubtype="0" fill="hold" grpId="0" nodeType="afterEffect">
                                  <p:stCondLst>
                                    <p:cond delay="0"/>
                                  </p:stCondLst>
                                  <p:childTnLst>
                                    <p:set>
                                      <p:cBhvr>
                                        <p:cTn id="36" dur="1" fill="hold">
                                          <p:stCondLst>
                                            <p:cond delay="499"/>
                                          </p:stCondLst>
                                        </p:cTn>
                                        <p:tgtEl>
                                          <p:spTgt spid="78862"/>
                                        </p:tgtEl>
                                        <p:attrNameLst>
                                          <p:attrName>style.visibility</p:attrName>
                                        </p:attrNameLst>
                                      </p:cBhvr>
                                      <p:to>
                                        <p:strVal val="visible"/>
                                      </p:to>
                                    </p:set>
                                  </p:childTnLst>
                                </p:cTn>
                              </p:par>
                            </p:childTnLst>
                          </p:cTn>
                        </p:par>
                        <p:par>
                          <p:cTn id="37" fill="hold" nodeType="afterGroup">
                            <p:stCondLst>
                              <p:cond delay="5500"/>
                            </p:stCondLst>
                            <p:childTnLst>
                              <p:par>
                                <p:cTn id="38" presetID="1" presetClass="entr" presetSubtype="0" fill="hold" grpId="0" nodeType="afterEffect">
                                  <p:stCondLst>
                                    <p:cond delay="0"/>
                                  </p:stCondLst>
                                  <p:childTnLst>
                                    <p:set>
                                      <p:cBhvr>
                                        <p:cTn id="39" dur="1" fill="hold">
                                          <p:stCondLst>
                                            <p:cond delay="499"/>
                                          </p:stCondLst>
                                        </p:cTn>
                                        <p:tgtEl>
                                          <p:spTgt spid="78863"/>
                                        </p:tgtEl>
                                        <p:attrNameLst>
                                          <p:attrName>style.visibility</p:attrName>
                                        </p:attrNameLst>
                                      </p:cBhvr>
                                      <p:to>
                                        <p:strVal val="visible"/>
                                      </p:to>
                                    </p:set>
                                  </p:childTnLst>
                                </p:cTn>
                              </p:par>
                            </p:childTnLst>
                          </p:cTn>
                        </p:par>
                        <p:par>
                          <p:cTn id="40" fill="hold" nodeType="afterGroup">
                            <p:stCondLst>
                              <p:cond delay="6000"/>
                            </p:stCondLst>
                            <p:childTnLst>
                              <p:par>
                                <p:cTn id="41" presetID="1" presetClass="entr" presetSubtype="0" fill="hold" grpId="0" nodeType="afterEffect">
                                  <p:stCondLst>
                                    <p:cond delay="0"/>
                                  </p:stCondLst>
                                  <p:childTnLst>
                                    <p:set>
                                      <p:cBhvr>
                                        <p:cTn id="42" dur="1" fill="hold">
                                          <p:stCondLst>
                                            <p:cond delay="499"/>
                                          </p:stCondLst>
                                        </p:cTn>
                                        <p:tgtEl>
                                          <p:spTgt spid="78864"/>
                                        </p:tgtEl>
                                        <p:attrNameLst>
                                          <p:attrName>style.visibility</p:attrName>
                                        </p:attrNameLst>
                                      </p:cBhvr>
                                      <p:to>
                                        <p:strVal val="visible"/>
                                      </p:to>
                                    </p:set>
                                  </p:childTnLst>
                                </p:cTn>
                              </p:par>
                            </p:childTnLst>
                          </p:cTn>
                        </p:par>
                        <p:par>
                          <p:cTn id="43" fill="hold" nodeType="afterGroup">
                            <p:stCondLst>
                              <p:cond delay="6500"/>
                            </p:stCondLst>
                            <p:childTnLst>
                              <p:par>
                                <p:cTn id="44" presetID="1" presetClass="entr" presetSubtype="0" fill="hold" grpId="0" nodeType="afterEffect">
                                  <p:stCondLst>
                                    <p:cond delay="0"/>
                                  </p:stCondLst>
                                  <p:childTnLst>
                                    <p:set>
                                      <p:cBhvr>
                                        <p:cTn id="45" dur="1" fill="hold">
                                          <p:stCondLst>
                                            <p:cond delay="499"/>
                                          </p:stCondLst>
                                        </p:cTn>
                                        <p:tgtEl>
                                          <p:spTgt spid="78865"/>
                                        </p:tgtEl>
                                        <p:attrNameLst>
                                          <p:attrName>style.visibility</p:attrName>
                                        </p:attrNameLst>
                                      </p:cBhvr>
                                      <p:to>
                                        <p:strVal val="visible"/>
                                      </p:to>
                                    </p:set>
                                  </p:childTnLst>
                                </p:cTn>
                              </p:par>
                            </p:childTnLst>
                          </p:cTn>
                        </p:par>
                        <p:par>
                          <p:cTn id="46" fill="hold" nodeType="afterGroup">
                            <p:stCondLst>
                              <p:cond delay="7000"/>
                            </p:stCondLst>
                            <p:childTnLst>
                              <p:par>
                                <p:cTn id="47" presetID="1" presetClass="entr" presetSubtype="0" fill="hold" grpId="0" nodeType="afterEffect">
                                  <p:stCondLst>
                                    <p:cond delay="0"/>
                                  </p:stCondLst>
                                  <p:childTnLst>
                                    <p:set>
                                      <p:cBhvr>
                                        <p:cTn id="48" dur="1" fill="hold">
                                          <p:stCondLst>
                                            <p:cond delay="499"/>
                                          </p:stCondLst>
                                        </p:cTn>
                                        <p:tgtEl>
                                          <p:spTgt spid="78866"/>
                                        </p:tgtEl>
                                        <p:attrNameLst>
                                          <p:attrName>style.visibility</p:attrName>
                                        </p:attrNameLst>
                                      </p:cBhvr>
                                      <p:to>
                                        <p:strVal val="visible"/>
                                      </p:to>
                                    </p:set>
                                  </p:childTnLst>
                                </p:cTn>
                              </p:par>
                            </p:childTnLst>
                          </p:cTn>
                        </p:par>
                        <p:par>
                          <p:cTn id="49" fill="hold" nodeType="afterGroup">
                            <p:stCondLst>
                              <p:cond delay="7500"/>
                            </p:stCondLst>
                            <p:childTnLst>
                              <p:par>
                                <p:cTn id="50" presetID="1" presetClass="entr" presetSubtype="0" fill="hold" grpId="0" nodeType="afterEffect">
                                  <p:stCondLst>
                                    <p:cond delay="0"/>
                                  </p:stCondLst>
                                  <p:childTnLst>
                                    <p:set>
                                      <p:cBhvr>
                                        <p:cTn id="51" dur="1" fill="hold">
                                          <p:stCondLst>
                                            <p:cond delay="499"/>
                                          </p:stCondLst>
                                        </p:cTn>
                                        <p:tgtEl>
                                          <p:spTgt spid="78867"/>
                                        </p:tgtEl>
                                        <p:attrNameLst>
                                          <p:attrName>style.visibility</p:attrName>
                                        </p:attrNameLst>
                                      </p:cBhvr>
                                      <p:to>
                                        <p:strVal val="visible"/>
                                      </p:to>
                                    </p:set>
                                  </p:childTnLst>
                                </p:cTn>
                              </p:par>
                            </p:childTnLst>
                          </p:cTn>
                        </p:par>
                        <p:par>
                          <p:cTn id="52" fill="hold" nodeType="afterGroup">
                            <p:stCondLst>
                              <p:cond delay="8000"/>
                            </p:stCondLst>
                            <p:childTnLst>
                              <p:par>
                                <p:cTn id="53" presetID="1" presetClass="entr" presetSubtype="0" fill="hold" grpId="0" nodeType="afterEffect">
                                  <p:stCondLst>
                                    <p:cond delay="0"/>
                                  </p:stCondLst>
                                  <p:childTnLst>
                                    <p:set>
                                      <p:cBhvr>
                                        <p:cTn id="54" dur="1" fill="hold">
                                          <p:stCondLst>
                                            <p:cond delay="499"/>
                                          </p:stCondLst>
                                        </p:cTn>
                                        <p:tgtEl>
                                          <p:spTgt spid="78868"/>
                                        </p:tgtEl>
                                        <p:attrNameLst>
                                          <p:attrName>style.visibility</p:attrName>
                                        </p:attrNameLst>
                                      </p:cBhvr>
                                      <p:to>
                                        <p:strVal val="visible"/>
                                      </p:to>
                                    </p:set>
                                  </p:childTnLst>
                                </p:cTn>
                              </p:par>
                            </p:childTnLst>
                          </p:cTn>
                        </p:par>
                        <p:par>
                          <p:cTn id="55" fill="hold" nodeType="afterGroup">
                            <p:stCondLst>
                              <p:cond delay="8500"/>
                            </p:stCondLst>
                            <p:childTnLst>
                              <p:par>
                                <p:cTn id="56" presetID="1" presetClass="entr" presetSubtype="0" fill="hold" grpId="0" nodeType="afterEffect">
                                  <p:stCondLst>
                                    <p:cond delay="0"/>
                                  </p:stCondLst>
                                  <p:childTnLst>
                                    <p:set>
                                      <p:cBhvr>
                                        <p:cTn id="57" dur="1" fill="hold">
                                          <p:stCondLst>
                                            <p:cond delay="499"/>
                                          </p:stCondLst>
                                        </p:cTn>
                                        <p:tgtEl>
                                          <p:spTgt spid="78870"/>
                                        </p:tgtEl>
                                        <p:attrNameLst>
                                          <p:attrName>style.visibility</p:attrName>
                                        </p:attrNameLst>
                                      </p:cBhvr>
                                      <p:to>
                                        <p:strVal val="visible"/>
                                      </p:to>
                                    </p:set>
                                  </p:childTnLst>
                                </p:cTn>
                              </p:par>
                            </p:childTnLst>
                          </p:cTn>
                        </p:par>
                        <p:par>
                          <p:cTn id="58" fill="hold" nodeType="afterGroup">
                            <p:stCondLst>
                              <p:cond delay="9000"/>
                            </p:stCondLst>
                            <p:childTnLst>
                              <p:par>
                                <p:cTn id="59" presetID="1" presetClass="entr" presetSubtype="0" fill="hold" grpId="0" nodeType="afterEffect">
                                  <p:stCondLst>
                                    <p:cond delay="0"/>
                                  </p:stCondLst>
                                  <p:childTnLst>
                                    <p:set>
                                      <p:cBhvr>
                                        <p:cTn id="60" dur="1" fill="hold">
                                          <p:stCondLst>
                                            <p:cond delay="499"/>
                                          </p:stCondLst>
                                        </p:cTn>
                                        <p:tgtEl>
                                          <p:spTgt spid="78872"/>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499"/>
                                          </p:stCondLst>
                                        </p:cTn>
                                        <p:tgtEl>
                                          <p:spTgt spid="78869"/>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5" presetClass="entr" presetSubtype="0" fill="hold" grpId="0" nodeType="clickEffect">
                                  <p:stCondLst>
                                    <p:cond delay="0"/>
                                  </p:stCondLst>
                                  <p:childTnLst>
                                    <p:set>
                                      <p:cBhvr>
                                        <p:cTn id="68" dur="1" fill="hold">
                                          <p:stCondLst>
                                            <p:cond delay="0"/>
                                          </p:stCondLst>
                                        </p:cTn>
                                        <p:tgtEl>
                                          <p:spTgt spid="78871"/>
                                        </p:tgtEl>
                                        <p:attrNameLst>
                                          <p:attrName>style.visibility</p:attrName>
                                        </p:attrNameLst>
                                      </p:cBhvr>
                                      <p:to>
                                        <p:strVal val="visible"/>
                                      </p:to>
                                    </p:set>
                                    <p:anim calcmode="lin" valueType="num">
                                      <p:cBhvr>
                                        <p:cTn id="69" dur="1000" fill="hold"/>
                                        <p:tgtEl>
                                          <p:spTgt spid="78871"/>
                                        </p:tgtEl>
                                        <p:attrNameLst>
                                          <p:attrName>ppt_w</p:attrName>
                                        </p:attrNameLst>
                                      </p:cBhvr>
                                      <p:tavLst>
                                        <p:tav tm="0">
                                          <p:val>
                                            <p:fltVal val="0"/>
                                          </p:val>
                                        </p:tav>
                                        <p:tav tm="100000">
                                          <p:val>
                                            <p:strVal val="#ppt_w"/>
                                          </p:val>
                                        </p:tav>
                                      </p:tavLst>
                                    </p:anim>
                                    <p:anim calcmode="lin" valueType="num">
                                      <p:cBhvr>
                                        <p:cTn id="70" dur="1000" fill="hold"/>
                                        <p:tgtEl>
                                          <p:spTgt spid="78871"/>
                                        </p:tgtEl>
                                        <p:attrNameLst>
                                          <p:attrName>ppt_h</p:attrName>
                                        </p:attrNameLst>
                                      </p:cBhvr>
                                      <p:tavLst>
                                        <p:tav tm="0">
                                          <p:val>
                                            <p:fltVal val="0"/>
                                          </p:val>
                                        </p:tav>
                                        <p:tav tm="100000">
                                          <p:val>
                                            <p:strVal val="#ppt_h"/>
                                          </p:val>
                                        </p:tav>
                                      </p:tavLst>
                                    </p:anim>
                                    <p:anim calcmode="lin" valueType="num">
                                      <p:cBhvr>
                                        <p:cTn id="71" dur="1000" fill="hold"/>
                                        <p:tgtEl>
                                          <p:spTgt spid="78871"/>
                                        </p:tgtEl>
                                        <p:attrNameLst>
                                          <p:attrName>ppt_x</p:attrName>
                                        </p:attrNameLst>
                                      </p:cBhvr>
                                      <p:tavLst>
                                        <p:tav tm="0" fmla="#ppt_x+(cos(-2*pi*(1-$))*-#ppt_x-sin(-2*pi*(1-$))*(1-#ppt_y))*(1-$)">
                                          <p:val>
                                            <p:fltVal val="0"/>
                                          </p:val>
                                        </p:tav>
                                        <p:tav tm="100000">
                                          <p:val>
                                            <p:fltVal val="1"/>
                                          </p:val>
                                        </p:tav>
                                      </p:tavLst>
                                    </p:anim>
                                    <p:anim calcmode="lin" valueType="num">
                                      <p:cBhvr>
                                        <p:cTn id="72" dur="1000" fill="hold"/>
                                        <p:tgtEl>
                                          <p:spTgt spid="7887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animBg="1"/>
      <p:bldP spid="78853" grpId="0" animBg="1"/>
      <p:bldP spid="78854" grpId="0" animBg="1"/>
      <p:bldP spid="78855" grpId="0" animBg="1"/>
      <p:bldP spid="78856" grpId="0" animBg="1"/>
      <p:bldP spid="78861" grpId="0" autoUpdateAnimBg="0"/>
      <p:bldP spid="78862" grpId="0" autoUpdateAnimBg="0"/>
      <p:bldP spid="78863" grpId="0" autoUpdateAnimBg="0"/>
      <p:bldP spid="78864" grpId="0" autoUpdateAnimBg="0"/>
      <p:bldP spid="78865" grpId="0" autoUpdateAnimBg="0"/>
      <p:bldP spid="78866" grpId="0" autoUpdateAnimBg="0"/>
      <p:bldP spid="78867" grpId="0" autoUpdateAnimBg="0"/>
      <p:bldP spid="78868" grpId="0" autoUpdateAnimBg="0"/>
      <p:bldP spid="78869" grpId="0" autoUpdateAnimBg="0"/>
      <p:bldP spid="78870" grpId="0" autoUpdateAnimBg="0"/>
      <p:bldP spid="78871" grpId="0" autoUpdateAnimBg="0"/>
      <p:bldP spid="78872"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0" y="342900"/>
            <a:ext cx="8077200" cy="1104900"/>
          </a:xfrm>
        </p:spPr>
        <p:txBody>
          <a:bodyPr/>
          <a:lstStyle/>
          <a:p>
            <a:r>
              <a:rPr lang="en-US"/>
              <a:t>Characteristics of backpropagation</a:t>
            </a:r>
          </a:p>
        </p:txBody>
      </p:sp>
      <p:sp>
        <p:nvSpPr>
          <p:cNvPr id="44035" name="Rectangle 3"/>
          <p:cNvSpPr>
            <a:spLocks noGrp="1" noChangeArrowheads="1"/>
          </p:cNvSpPr>
          <p:nvPr>
            <p:ph type="body" idx="1"/>
          </p:nvPr>
        </p:nvSpPr>
        <p:spPr>
          <a:xfrm>
            <a:off x="838200" y="1676400"/>
            <a:ext cx="7772400" cy="4572000"/>
          </a:xfrm>
        </p:spPr>
        <p:txBody>
          <a:bodyPr/>
          <a:lstStyle/>
          <a:p>
            <a:pPr>
              <a:lnSpc>
                <a:spcPct val="90000"/>
              </a:lnSpc>
            </a:pPr>
            <a:r>
              <a:rPr lang="en-US"/>
              <a:t>Any number of layers</a:t>
            </a:r>
          </a:p>
          <a:p>
            <a:pPr>
              <a:lnSpc>
                <a:spcPct val="90000"/>
              </a:lnSpc>
            </a:pPr>
            <a:r>
              <a:rPr lang="en-US"/>
              <a:t>Only feedforward, no cycles (though a more general versions does allow this)</a:t>
            </a:r>
          </a:p>
          <a:p>
            <a:pPr>
              <a:lnSpc>
                <a:spcPct val="90000"/>
              </a:lnSpc>
            </a:pPr>
            <a:r>
              <a:rPr lang="en-US"/>
              <a:t>Use continuous nodes</a:t>
            </a:r>
          </a:p>
          <a:p>
            <a:pPr lvl="1">
              <a:lnSpc>
                <a:spcPct val="90000"/>
              </a:lnSpc>
            </a:pPr>
            <a:r>
              <a:rPr lang="en-US"/>
              <a:t>Must have differentiable activation rule</a:t>
            </a:r>
          </a:p>
          <a:p>
            <a:pPr lvl="1">
              <a:lnSpc>
                <a:spcPct val="90000"/>
              </a:lnSpc>
            </a:pPr>
            <a:r>
              <a:rPr lang="en-US"/>
              <a:t>Typically, </a:t>
            </a:r>
            <a:r>
              <a:rPr lang="en-US" i="1"/>
              <a:t>logistic</a:t>
            </a:r>
            <a:r>
              <a:rPr lang="en-US"/>
              <a:t>: S-shape between 0 and 1</a:t>
            </a:r>
          </a:p>
          <a:p>
            <a:pPr>
              <a:lnSpc>
                <a:spcPct val="90000"/>
              </a:lnSpc>
            </a:pPr>
            <a:r>
              <a:rPr lang="en-US"/>
              <a:t>Initial weights are random</a:t>
            </a:r>
          </a:p>
          <a:p>
            <a:pPr>
              <a:lnSpc>
                <a:spcPct val="90000"/>
              </a:lnSpc>
            </a:pPr>
            <a:r>
              <a:rPr lang="en-US"/>
              <a:t>Total error never decreases (gradient descent in error space)</a:t>
            </a:r>
          </a:p>
        </p:txBody>
      </p:sp>
    </p:spTree>
    <p:extLst>
      <p:ext uri="{BB962C8B-B14F-4D97-AF65-F5344CB8AC3E}">
        <p14:creationId xmlns:p14="http://schemas.microsoft.com/office/powerpoint/2010/main" val="25159170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The gradient descent makes sense mathematically</a:t>
            </a:r>
          </a:p>
        </p:txBody>
      </p:sp>
      <p:sp>
        <p:nvSpPr>
          <p:cNvPr id="45059" name="Rectangle 3"/>
          <p:cNvSpPr>
            <a:spLocks noGrp="1" noChangeArrowheads="1"/>
          </p:cNvSpPr>
          <p:nvPr>
            <p:ph type="body" idx="1"/>
          </p:nvPr>
        </p:nvSpPr>
        <p:spPr/>
        <p:txBody>
          <a:bodyPr/>
          <a:lstStyle/>
          <a:p>
            <a:r>
              <a:rPr lang="en-US"/>
              <a:t>It does not guarantee high performance</a:t>
            </a:r>
          </a:p>
          <a:p>
            <a:r>
              <a:rPr lang="en-US"/>
              <a:t>It does not prevent local minima</a:t>
            </a:r>
          </a:p>
          <a:p>
            <a:r>
              <a:rPr lang="en-US"/>
              <a:t>The learning rule is more complicated and tends to slow down learning unnecessary when the logistic function is used</a:t>
            </a:r>
          </a:p>
        </p:txBody>
      </p:sp>
    </p:spTree>
    <p:extLst>
      <p:ext uri="{BB962C8B-B14F-4D97-AF65-F5344CB8AC3E}">
        <p14:creationId xmlns:p14="http://schemas.microsoft.com/office/powerpoint/2010/main" val="39937203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Weight change and momentum</a:t>
            </a:r>
          </a:p>
        </p:txBody>
      </p:sp>
      <p:sp>
        <p:nvSpPr>
          <p:cNvPr id="48131" name="Rectangle 3"/>
          <p:cNvSpPr>
            <a:spLocks noGrp="1" noChangeArrowheads="1"/>
          </p:cNvSpPr>
          <p:nvPr>
            <p:ph type="body" idx="1"/>
          </p:nvPr>
        </p:nvSpPr>
        <p:spPr>
          <a:xfrm>
            <a:off x="838200" y="1600200"/>
            <a:ext cx="7772400" cy="4114800"/>
          </a:xfrm>
        </p:spPr>
        <p:txBody>
          <a:bodyPr/>
          <a:lstStyle/>
          <a:p>
            <a:pPr>
              <a:lnSpc>
                <a:spcPct val="80000"/>
              </a:lnSpc>
              <a:spcAft>
                <a:spcPts val="800"/>
              </a:spcAft>
            </a:pPr>
            <a:r>
              <a:rPr lang="en-US"/>
              <a:t>backpropagation algorithm often takes a long time to learn </a:t>
            </a:r>
          </a:p>
          <a:p>
            <a:pPr>
              <a:lnSpc>
                <a:spcPct val="80000"/>
              </a:lnSpc>
              <a:spcAft>
                <a:spcPts val="800"/>
              </a:spcAft>
            </a:pPr>
            <a:r>
              <a:rPr lang="en-US"/>
              <a:t>So, the learning rule is often augmented with a so called momentum term </a:t>
            </a:r>
          </a:p>
          <a:p>
            <a:pPr>
              <a:lnSpc>
                <a:spcPct val="80000"/>
              </a:lnSpc>
              <a:spcAft>
                <a:spcPts val="800"/>
              </a:spcAft>
            </a:pPr>
            <a:r>
              <a:rPr lang="en-US"/>
              <a:t>This consist in adding a fraction of the old weight change</a:t>
            </a:r>
          </a:p>
          <a:p>
            <a:pPr>
              <a:lnSpc>
                <a:spcPct val="80000"/>
              </a:lnSpc>
              <a:spcAft>
                <a:spcPts val="800"/>
              </a:spcAft>
            </a:pPr>
            <a:r>
              <a:rPr lang="en-US"/>
              <a:t>The learning rule then looks like:</a:t>
            </a:r>
          </a:p>
          <a:p>
            <a:pPr lvl="1">
              <a:lnSpc>
                <a:spcPct val="80000"/>
              </a:lnSpc>
              <a:spcAft>
                <a:spcPts val="800"/>
              </a:spcAft>
              <a:buFontTx/>
              <a:buNone/>
            </a:pPr>
            <a:r>
              <a:rPr lang="en-US"/>
              <a:t>weight change = some small constant </a:t>
            </a:r>
            <a:r>
              <a:rPr lang="en-US">
                <a:sym typeface="Symbol" pitchFamily="18" charset="2"/>
              </a:rPr>
              <a:t></a:t>
            </a:r>
            <a:r>
              <a:rPr lang="en-US"/>
              <a:t> error </a:t>
            </a:r>
            <a:r>
              <a:rPr lang="en-US">
                <a:sym typeface="Symbol" pitchFamily="18" charset="2"/>
              </a:rPr>
              <a:t></a:t>
            </a:r>
            <a:r>
              <a:rPr lang="en-US"/>
              <a:t> input activation + momentum constant </a:t>
            </a:r>
            <a:r>
              <a:rPr lang="en-US">
                <a:sym typeface="Symbol" pitchFamily="18" charset="2"/>
              </a:rPr>
              <a:t></a:t>
            </a:r>
            <a:r>
              <a:rPr lang="en-US"/>
              <a:t> old weight change</a:t>
            </a:r>
          </a:p>
          <a:p>
            <a:pPr>
              <a:lnSpc>
                <a:spcPct val="80000"/>
              </a:lnSpc>
            </a:pPr>
            <a:endParaRPr lang="en-US"/>
          </a:p>
        </p:txBody>
      </p:sp>
    </p:spTree>
    <p:extLst>
      <p:ext uri="{BB962C8B-B14F-4D97-AF65-F5344CB8AC3E}">
        <p14:creationId xmlns:p14="http://schemas.microsoft.com/office/powerpoint/2010/main" val="6454897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t>NetTalk: Backpropagation’s ‘killer-app’</a:t>
            </a:r>
          </a:p>
        </p:txBody>
      </p:sp>
      <p:sp>
        <p:nvSpPr>
          <p:cNvPr id="52227" name="Rectangle 3"/>
          <p:cNvSpPr>
            <a:spLocks noGrp="1" noChangeArrowheads="1"/>
          </p:cNvSpPr>
          <p:nvPr>
            <p:ph type="body" idx="1"/>
          </p:nvPr>
        </p:nvSpPr>
        <p:spPr/>
        <p:txBody>
          <a:bodyPr/>
          <a:lstStyle/>
          <a:p>
            <a:r>
              <a:rPr lang="en-US"/>
              <a:t>Text-to-speech converter</a:t>
            </a:r>
          </a:p>
          <a:p>
            <a:r>
              <a:rPr lang="en-US"/>
              <a:t>Developed by Sejnowski and Rosenberg (1986)</a:t>
            </a:r>
          </a:p>
          <a:p>
            <a:r>
              <a:rPr lang="en-US"/>
              <a:t>Connectionism’s answer to DECTalk</a:t>
            </a:r>
          </a:p>
          <a:p>
            <a:r>
              <a:rPr lang="en-US"/>
              <a:t>Learned to pronounce text with an error score comparable to DECTalk</a:t>
            </a:r>
          </a:p>
          <a:p>
            <a:r>
              <a:rPr lang="en-US"/>
              <a:t>Was trained, not programmed</a:t>
            </a:r>
          </a:p>
          <a:p>
            <a:r>
              <a:rPr lang="en-US"/>
              <a:t>Input was letter-in-context, output phoneme</a:t>
            </a:r>
          </a:p>
        </p:txBody>
      </p:sp>
    </p:spTree>
    <p:extLst>
      <p:ext uri="{BB962C8B-B14F-4D97-AF65-F5344CB8AC3E}">
        <p14:creationId xmlns:p14="http://schemas.microsoft.com/office/powerpoint/2010/main" val="439817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533400"/>
            <a:ext cx="8229600" cy="1306286"/>
          </a:xfrm>
        </p:spPr>
        <p:txBody>
          <a:bodyPr>
            <a:noAutofit/>
          </a:bodyPr>
          <a:lstStyle/>
          <a:p>
            <a:r>
              <a:rPr lang="en-US" sz="4400" dirty="0">
                <a:latin typeface="Juice ITC" panose="04040403040A02020202" pitchFamily="82" charset="0"/>
                <a:cs typeface="Synchro LET"/>
              </a:rPr>
              <a:t>The axon is covered with myelin sheaths </a:t>
            </a:r>
            <a:br>
              <a:rPr lang="en-US" sz="4400" dirty="0">
                <a:latin typeface="Juice ITC" panose="04040403040A02020202" pitchFamily="82" charset="0"/>
                <a:cs typeface="Synchro LET"/>
              </a:rPr>
            </a:br>
            <a:r>
              <a:rPr lang="en-US" sz="4400" dirty="0">
                <a:latin typeface="Juice ITC" panose="04040403040A02020202" pitchFamily="82" charset="0"/>
                <a:cs typeface="Synchro LET"/>
              </a:rPr>
              <a:t>for faster conductivity</a:t>
            </a:r>
          </a:p>
        </p:txBody>
      </p:sp>
      <p:pic>
        <p:nvPicPr>
          <p:cNvPr id="12291" name="Picture 3" descr="2_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6300" y="1508125"/>
            <a:ext cx="7810500"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86631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3600"/>
              <a:t>Despite its popularity backpropagation has some disadvantages</a:t>
            </a:r>
          </a:p>
        </p:txBody>
      </p:sp>
      <p:sp>
        <p:nvSpPr>
          <p:cNvPr id="53251" name="Rectangle 3"/>
          <p:cNvSpPr>
            <a:spLocks noGrp="1" noChangeArrowheads="1"/>
          </p:cNvSpPr>
          <p:nvPr>
            <p:ph type="body" idx="1"/>
          </p:nvPr>
        </p:nvSpPr>
        <p:spPr/>
        <p:txBody>
          <a:bodyPr/>
          <a:lstStyle/>
          <a:p>
            <a:r>
              <a:rPr lang="en-US"/>
              <a:t>Learning is slow</a:t>
            </a:r>
          </a:p>
          <a:p>
            <a:r>
              <a:rPr lang="en-US"/>
              <a:t>New learning will rapidly </a:t>
            </a:r>
            <a:r>
              <a:rPr lang="en-US" i="1"/>
              <a:t>overwrite</a:t>
            </a:r>
            <a:r>
              <a:rPr lang="en-US"/>
              <a:t> old representations, unless these are interleaved (i.e., repeated) with the new patterns</a:t>
            </a:r>
          </a:p>
          <a:p>
            <a:r>
              <a:rPr lang="en-US"/>
              <a:t>This makes it hard to keep networks up-to-date with new information (e.g., dollar rate)</a:t>
            </a:r>
          </a:p>
          <a:p>
            <a:r>
              <a:rPr lang="en-US"/>
              <a:t>This also makes it very implausible from as a psychological model of human memory</a:t>
            </a:r>
          </a:p>
        </p:txBody>
      </p:sp>
    </p:spTree>
    <p:extLst>
      <p:ext uri="{BB962C8B-B14F-4D97-AF65-F5344CB8AC3E}">
        <p14:creationId xmlns:p14="http://schemas.microsoft.com/office/powerpoint/2010/main" val="27831019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Good points</a:t>
            </a:r>
          </a:p>
        </p:txBody>
      </p:sp>
      <p:sp>
        <p:nvSpPr>
          <p:cNvPr id="54275" name="Rectangle 3"/>
          <p:cNvSpPr>
            <a:spLocks noGrp="1" noChangeArrowheads="1"/>
          </p:cNvSpPr>
          <p:nvPr>
            <p:ph type="body" idx="1"/>
          </p:nvPr>
        </p:nvSpPr>
        <p:spPr/>
        <p:txBody>
          <a:bodyPr/>
          <a:lstStyle/>
          <a:p>
            <a:r>
              <a:rPr lang="en-US"/>
              <a:t>Easy to use</a:t>
            </a:r>
          </a:p>
          <a:p>
            <a:pPr lvl="1"/>
            <a:r>
              <a:rPr lang="en-US"/>
              <a:t>Few parameters to set</a:t>
            </a:r>
          </a:p>
          <a:p>
            <a:pPr lvl="1"/>
            <a:r>
              <a:rPr lang="en-US"/>
              <a:t>Algorithm is easy to implement</a:t>
            </a:r>
          </a:p>
          <a:p>
            <a:r>
              <a:rPr lang="en-US"/>
              <a:t>Can be applied to a wide range of data</a:t>
            </a:r>
          </a:p>
          <a:p>
            <a:r>
              <a:rPr lang="en-US"/>
              <a:t>Is very popular</a:t>
            </a:r>
          </a:p>
          <a:p>
            <a:r>
              <a:rPr lang="en-US"/>
              <a:t>Has contributed greatly to the ‘new connectionism’ (second wave)</a:t>
            </a:r>
          </a:p>
        </p:txBody>
      </p:sp>
    </p:spTree>
    <p:extLst>
      <p:ext uri="{BB962C8B-B14F-4D97-AF65-F5344CB8AC3E}">
        <p14:creationId xmlns:p14="http://schemas.microsoft.com/office/powerpoint/2010/main" val="15597641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t>Conclusion</a:t>
            </a:r>
          </a:p>
        </p:txBody>
      </p:sp>
      <p:sp>
        <p:nvSpPr>
          <p:cNvPr id="55299" name="Rectangle 3"/>
          <p:cNvSpPr>
            <a:spLocks noGrp="1" noChangeArrowheads="1"/>
          </p:cNvSpPr>
          <p:nvPr>
            <p:ph type="body" idx="1"/>
          </p:nvPr>
        </p:nvSpPr>
        <p:spPr/>
        <p:txBody>
          <a:bodyPr/>
          <a:lstStyle/>
          <a:p>
            <a:r>
              <a:rPr lang="en-US"/>
              <a:t>Error-correcting learning has been very important in the brief history of connectionism</a:t>
            </a:r>
          </a:p>
          <a:p>
            <a:r>
              <a:rPr lang="en-US"/>
              <a:t>Despite its limited plausibility as a psychological model of learning and memory, it is nevertheless used widely (also in psychology)</a:t>
            </a:r>
          </a:p>
        </p:txBody>
      </p:sp>
    </p:spTree>
    <p:extLst>
      <p:ext uri="{BB962C8B-B14F-4D97-AF65-F5344CB8AC3E}">
        <p14:creationId xmlns:p14="http://schemas.microsoft.com/office/powerpoint/2010/main" val="11236348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p:txBody>
          <a:bodyPr/>
          <a:lstStyle/>
          <a:p>
            <a:r>
              <a:rPr lang="en-US"/>
              <a:t>Applications: Classification</a:t>
            </a:r>
          </a:p>
        </p:txBody>
      </p:sp>
      <p:grpSp>
        <p:nvGrpSpPr>
          <p:cNvPr id="418820" name="Group 4"/>
          <p:cNvGrpSpPr>
            <a:grpSpLocks/>
          </p:cNvGrpSpPr>
          <p:nvPr/>
        </p:nvGrpSpPr>
        <p:grpSpPr bwMode="auto">
          <a:xfrm>
            <a:off x="457200" y="1335088"/>
            <a:ext cx="4208463" cy="5189537"/>
            <a:chOff x="0" y="0"/>
            <a:chExt cx="1689" cy="2082"/>
          </a:xfrm>
        </p:grpSpPr>
        <p:sp>
          <p:nvSpPr>
            <p:cNvPr id="418821" name="Rectangle 5"/>
            <p:cNvSpPr>
              <a:spLocks noChangeArrowheads="1"/>
            </p:cNvSpPr>
            <p:nvPr/>
          </p:nvSpPr>
          <p:spPr bwMode="auto">
            <a:xfrm>
              <a:off x="0" y="0"/>
              <a:ext cx="1689" cy="1176"/>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p>
              <a:pPr eaLnBrk="0" fontAlgn="base" hangingPunct="0">
                <a:spcBef>
                  <a:spcPct val="0"/>
                </a:spcBef>
                <a:spcAft>
                  <a:spcPct val="0"/>
                </a:spcAft>
              </a:pPr>
              <a:r>
                <a:rPr lang="en-US" sz="2400" b="1">
                  <a:solidFill>
                    <a:srgbClr val="000000"/>
                  </a:solidFill>
                  <a:latin typeface="Times New Roman" pitchFamily="18" charset="0"/>
                  <a:cs typeface="Times New Roman" pitchFamily="18" charset="0"/>
                </a:rPr>
                <a:t>Business</a:t>
              </a:r>
            </a:p>
            <a:p>
              <a:pPr lvl="1" eaLnBrk="0" fontAlgn="base" hangingPunct="0">
                <a:spcBef>
                  <a:spcPct val="0"/>
                </a:spcBef>
                <a:spcAft>
                  <a:spcPct val="0"/>
                </a:spcAft>
                <a:buFontTx/>
                <a:buChar char="•"/>
              </a:pPr>
              <a:r>
                <a:rPr lang="en-US" sz="1600">
                  <a:solidFill>
                    <a:srgbClr val="000000"/>
                  </a:solidFill>
                  <a:latin typeface="Verdana" pitchFamily="34" charset="0"/>
                </a:rPr>
                <a:t>Credit rating and risk assessment </a:t>
              </a:r>
            </a:p>
            <a:p>
              <a:pPr lvl="1" eaLnBrk="0" fontAlgn="base" hangingPunct="0">
                <a:spcBef>
                  <a:spcPct val="0"/>
                </a:spcBef>
                <a:spcAft>
                  <a:spcPct val="0"/>
                </a:spcAft>
                <a:buFontTx/>
                <a:buChar char="•"/>
              </a:pPr>
              <a:r>
                <a:rPr lang="en-US" sz="1600">
                  <a:solidFill>
                    <a:srgbClr val="000000"/>
                  </a:solidFill>
                  <a:latin typeface="Verdana" pitchFamily="34" charset="0"/>
                </a:rPr>
                <a:t>Insurance risk evaluation </a:t>
              </a:r>
            </a:p>
            <a:p>
              <a:pPr lvl="1" eaLnBrk="0" fontAlgn="base" hangingPunct="0">
                <a:spcBef>
                  <a:spcPct val="0"/>
                </a:spcBef>
                <a:spcAft>
                  <a:spcPct val="0"/>
                </a:spcAft>
                <a:buFontTx/>
                <a:buChar char="•"/>
              </a:pPr>
              <a:r>
                <a:rPr lang="en-US" sz="1600">
                  <a:solidFill>
                    <a:srgbClr val="000000"/>
                  </a:solidFill>
                  <a:latin typeface="Verdana" pitchFamily="34" charset="0"/>
                </a:rPr>
                <a:t>Fraud detection </a:t>
              </a:r>
            </a:p>
            <a:p>
              <a:pPr lvl="1" eaLnBrk="0" fontAlgn="base" hangingPunct="0">
                <a:spcBef>
                  <a:spcPct val="0"/>
                </a:spcBef>
                <a:spcAft>
                  <a:spcPct val="0"/>
                </a:spcAft>
                <a:buFontTx/>
                <a:buChar char="•"/>
              </a:pPr>
              <a:r>
                <a:rPr lang="en-US" sz="1600">
                  <a:solidFill>
                    <a:srgbClr val="000000"/>
                  </a:solidFill>
                  <a:latin typeface="Verdana" pitchFamily="34" charset="0"/>
                </a:rPr>
                <a:t>Insider dealing detection </a:t>
              </a:r>
            </a:p>
            <a:p>
              <a:pPr lvl="1" eaLnBrk="0" fontAlgn="base" hangingPunct="0">
                <a:spcBef>
                  <a:spcPct val="0"/>
                </a:spcBef>
                <a:spcAft>
                  <a:spcPct val="0"/>
                </a:spcAft>
                <a:buFontTx/>
                <a:buChar char="•"/>
              </a:pPr>
              <a:r>
                <a:rPr lang="en-US" sz="1600">
                  <a:solidFill>
                    <a:srgbClr val="000000"/>
                  </a:solidFill>
                  <a:latin typeface="Verdana" pitchFamily="34" charset="0"/>
                </a:rPr>
                <a:t>Marketing analysis </a:t>
              </a:r>
            </a:p>
            <a:p>
              <a:pPr lvl="1" eaLnBrk="0" fontAlgn="base" hangingPunct="0">
                <a:spcBef>
                  <a:spcPct val="0"/>
                </a:spcBef>
                <a:spcAft>
                  <a:spcPct val="0"/>
                </a:spcAft>
                <a:buFontTx/>
                <a:buChar char="•"/>
              </a:pPr>
              <a:r>
                <a:rPr lang="en-US" sz="1600">
                  <a:solidFill>
                    <a:srgbClr val="000000"/>
                  </a:solidFill>
                  <a:latin typeface="Verdana" pitchFamily="34" charset="0"/>
                </a:rPr>
                <a:t>Mailshot profiling </a:t>
              </a:r>
            </a:p>
            <a:p>
              <a:pPr lvl="1" eaLnBrk="0" fontAlgn="base" hangingPunct="0">
                <a:spcBef>
                  <a:spcPct val="0"/>
                </a:spcBef>
                <a:spcAft>
                  <a:spcPct val="0"/>
                </a:spcAft>
                <a:buFontTx/>
                <a:buChar char="•"/>
              </a:pPr>
              <a:r>
                <a:rPr lang="en-US" sz="1600">
                  <a:solidFill>
                    <a:srgbClr val="000000"/>
                  </a:solidFill>
                  <a:latin typeface="Verdana" pitchFamily="34" charset="0"/>
                </a:rPr>
                <a:t>Signature verification </a:t>
              </a:r>
            </a:p>
            <a:p>
              <a:pPr lvl="1" eaLnBrk="0" fontAlgn="base" hangingPunct="0">
                <a:spcBef>
                  <a:spcPct val="0"/>
                </a:spcBef>
                <a:spcAft>
                  <a:spcPct val="0"/>
                </a:spcAft>
                <a:buFontTx/>
                <a:buChar char="•"/>
              </a:pPr>
              <a:r>
                <a:rPr lang="en-US" sz="1600">
                  <a:solidFill>
                    <a:srgbClr val="000000"/>
                  </a:solidFill>
                  <a:latin typeface="Verdana" pitchFamily="34" charset="0"/>
                </a:rPr>
                <a:t>Inventory control </a:t>
              </a:r>
            </a:p>
            <a:p>
              <a:pPr eaLnBrk="0" fontAlgn="base" hangingPunct="0">
                <a:spcBef>
                  <a:spcPct val="0"/>
                </a:spcBef>
                <a:spcAft>
                  <a:spcPct val="0"/>
                </a:spcAft>
              </a:pPr>
              <a:endParaRPr lang="en-US" sz="4000">
                <a:solidFill>
                  <a:srgbClr val="000000"/>
                </a:solidFill>
                <a:latin typeface="Times New Roman" pitchFamily="18" charset="0"/>
              </a:endParaRPr>
            </a:p>
          </p:txBody>
        </p:sp>
        <p:sp>
          <p:nvSpPr>
            <p:cNvPr id="418822" name="Rectangle 6"/>
            <p:cNvSpPr>
              <a:spLocks noChangeArrowheads="1"/>
            </p:cNvSpPr>
            <p:nvPr/>
          </p:nvSpPr>
          <p:spPr bwMode="auto">
            <a:xfrm>
              <a:off x="0" y="1052"/>
              <a:ext cx="1450" cy="1030"/>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p>
              <a:pPr eaLnBrk="0" fontAlgn="base" hangingPunct="0">
                <a:spcBef>
                  <a:spcPct val="0"/>
                </a:spcBef>
                <a:spcAft>
                  <a:spcPct val="0"/>
                </a:spcAft>
              </a:pPr>
              <a:r>
                <a:rPr lang="en-US" sz="2400" b="1">
                  <a:solidFill>
                    <a:srgbClr val="000000"/>
                  </a:solidFill>
                  <a:latin typeface="Times New Roman" pitchFamily="18" charset="0"/>
                  <a:cs typeface="Times New Roman" pitchFamily="18" charset="0"/>
                </a:rPr>
                <a:t>Engineering</a:t>
              </a:r>
            </a:p>
            <a:p>
              <a:pPr lvl="1" eaLnBrk="0" fontAlgn="base" hangingPunct="0">
                <a:spcBef>
                  <a:spcPct val="0"/>
                </a:spcBef>
                <a:spcAft>
                  <a:spcPct val="0"/>
                </a:spcAft>
                <a:buFontTx/>
                <a:buChar char="•"/>
              </a:pPr>
              <a:r>
                <a:rPr lang="en-US" sz="1600">
                  <a:solidFill>
                    <a:srgbClr val="000000"/>
                  </a:solidFill>
                  <a:latin typeface="Verdana" pitchFamily="34" charset="0"/>
                </a:rPr>
                <a:t>Machinery defect diagnosis </a:t>
              </a:r>
            </a:p>
            <a:p>
              <a:pPr lvl="1" eaLnBrk="0" fontAlgn="base" hangingPunct="0">
                <a:spcBef>
                  <a:spcPct val="0"/>
                </a:spcBef>
                <a:spcAft>
                  <a:spcPct val="0"/>
                </a:spcAft>
                <a:buFontTx/>
                <a:buChar char="•"/>
              </a:pPr>
              <a:r>
                <a:rPr lang="en-US" sz="1600">
                  <a:solidFill>
                    <a:srgbClr val="000000"/>
                  </a:solidFill>
                  <a:latin typeface="Verdana" pitchFamily="34" charset="0"/>
                </a:rPr>
                <a:t>Signal processing </a:t>
              </a:r>
            </a:p>
            <a:p>
              <a:pPr lvl="1" eaLnBrk="0" fontAlgn="base" hangingPunct="0">
                <a:spcBef>
                  <a:spcPct val="0"/>
                </a:spcBef>
                <a:spcAft>
                  <a:spcPct val="0"/>
                </a:spcAft>
                <a:buFontTx/>
                <a:buChar char="•"/>
              </a:pPr>
              <a:r>
                <a:rPr lang="en-US" sz="1600">
                  <a:solidFill>
                    <a:srgbClr val="000000"/>
                  </a:solidFill>
                  <a:latin typeface="Verdana" pitchFamily="34" charset="0"/>
                </a:rPr>
                <a:t>Character recognition </a:t>
              </a:r>
            </a:p>
            <a:p>
              <a:pPr lvl="1" eaLnBrk="0" fontAlgn="base" hangingPunct="0">
                <a:spcBef>
                  <a:spcPct val="0"/>
                </a:spcBef>
                <a:spcAft>
                  <a:spcPct val="0"/>
                </a:spcAft>
                <a:buFontTx/>
                <a:buChar char="•"/>
              </a:pPr>
              <a:r>
                <a:rPr lang="en-US" sz="1600">
                  <a:solidFill>
                    <a:srgbClr val="000000"/>
                  </a:solidFill>
                  <a:latin typeface="Verdana" pitchFamily="34" charset="0"/>
                </a:rPr>
                <a:t>Process supervision </a:t>
              </a:r>
            </a:p>
            <a:p>
              <a:pPr lvl="1" eaLnBrk="0" fontAlgn="base" hangingPunct="0">
                <a:spcBef>
                  <a:spcPct val="0"/>
                </a:spcBef>
                <a:spcAft>
                  <a:spcPct val="0"/>
                </a:spcAft>
                <a:buFontTx/>
                <a:buChar char="•"/>
              </a:pPr>
              <a:r>
                <a:rPr lang="en-US" sz="1600">
                  <a:solidFill>
                    <a:srgbClr val="000000"/>
                  </a:solidFill>
                  <a:latin typeface="Verdana" pitchFamily="34" charset="0"/>
                </a:rPr>
                <a:t>Process fault analysis </a:t>
              </a:r>
            </a:p>
            <a:p>
              <a:pPr lvl="1" eaLnBrk="0" fontAlgn="base" hangingPunct="0">
                <a:spcBef>
                  <a:spcPct val="0"/>
                </a:spcBef>
                <a:spcAft>
                  <a:spcPct val="0"/>
                </a:spcAft>
                <a:buFontTx/>
                <a:buChar char="•"/>
              </a:pPr>
              <a:r>
                <a:rPr lang="en-US" sz="1600">
                  <a:solidFill>
                    <a:srgbClr val="000000"/>
                  </a:solidFill>
                  <a:latin typeface="Verdana" pitchFamily="34" charset="0"/>
                </a:rPr>
                <a:t>Speech recognition </a:t>
              </a:r>
            </a:p>
            <a:p>
              <a:pPr lvl="1" eaLnBrk="0" fontAlgn="base" hangingPunct="0">
                <a:spcBef>
                  <a:spcPct val="0"/>
                </a:spcBef>
                <a:spcAft>
                  <a:spcPct val="0"/>
                </a:spcAft>
                <a:buFontTx/>
                <a:buChar char="•"/>
              </a:pPr>
              <a:r>
                <a:rPr lang="en-US" sz="1600">
                  <a:solidFill>
                    <a:srgbClr val="000000"/>
                  </a:solidFill>
                  <a:latin typeface="Verdana" pitchFamily="34" charset="0"/>
                </a:rPr>
                <a:t>Machine vision </a:t>
              </a:r>
            </a:p>
            <a:p>
              <a:pPr lvl="1" eaLnBrk="0" fontAlgn="base" hangingPunct="0">
                <a:spcBef>
                  <a:spcPct val="0"/>
                </a:spcBef>
                <a:spcAft>
                  <a:spcPct val="0"/>
                </a:spcAft>
                <a:buFontTx/>
                <a:buChar char="•"/>
              </a:pPr>
              <a:r>
                <a:rPr lang="en-US" sz="1600">
                  <a:solidFill>
                    <a:srgbClr val="000000"/>
                  </a:solidFill>
                  <a:latin typeface="Verdana" pitchFamily="34" charset="0"/>
                </a:rPr>
                <a:t>Speech recognition </a:t>
              </a:r>
            </a:p>
            <a:p>
              <a:pPr lvl="1" eaLnBrk="0" fontAlgn="base" hangingPunct="0">
                <a:spcBef>
                  <a:spcPct val="0"/>
                </a:spcBef>
                <a:spcAft>
                  <a:spcPct val="0"/>
                </a:spcAft>
                <a:buFontTx/>
                <a:buChar char="•"/>
              </a:pPr>
              <a:r>
                <a:rPr lang="en-US" sz="1600">
                  <a:solidFill>
                    <a:srgbClr val="000000"/>
                  </a:solidFill>
                  <a:latin typeface="Verdana" pitchFamily="34" charset="0"/>
                </a:rPr>
                <a:t>Radar signal classification </a:t>
              </a:r>
              <a:endParaRPr lang="en-US" sz="4000">
                <a:solidFill>
                  <a:srgbClr val="000000"/>
                </a:solidFill>
                <a:latin typeface="Times New Roman" pitchFamily="18" charset="0"/>
              </a:endParaRPr>
            </a:p>
          </p:txBody>
        </p:sp>
      </p:grpSp>
      <p:grpSp>
        <p:nvGrpSpPr>
          <p:cNvPr id="418823" name="Group 7"/>
          <p:cNvGrpSpPr>
            <a:grpSpLocks/>
          </p:cNvGrpSpPr>
          <p:nvPr/>
        </p:nvGrpSpPr>
        <p:grpSpPr bwMode="auto">
          <a:xfrm>
            <a:off x="5105400" y="1563688"/>
            <a:ext cx="3508375" cy="5294312"/>
            <a:chOff x="0" y="0"/>
            <a:chExt cx="1408" cy="2125"/>
          </a:xfrm>
        </p:grpSpPr>
        <p:sp>
          <p:nvSpPr>
            <p:cNvPr id="418824" name="Rectangle 8"/>
            <p:cNvSpPr>
              <a:spLocks noChangeArrowheads="1"/>
            </p:cNvSpPr>
            <p:nvPr/>
          </p:nvSpPr>
          <p:spPr bwMode="auto">
            <a:xfrm>
              <a:off x="0" y="0"/>
              <a:ext cx="1191" cy="686"/>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p>
              <a:pPr eaLnBrk="0" fontAlgn="base" hangingPunct="0">
                <a:spcBef>
                  <a:spcPct val="0"/>
                </a:spcBef>
                <a:spcAft>
                  <a:spcPct val="0"/>
                </a:spcAft>
              </a:pPr>
              <a:r>
                <a:rPr lang="en-US" sz="2400" b="1">
                  <a:solidFill>
                    <a:srgbClr val="000000"/>
                  </a:solidFill>
                  <a:latin typeface="Times New Roman" pitchFamily="18" charset="0"/>
                  <a:cs typeface="Times New Roman" pitchFamily="18" charset="0"/>
                </a:rPr>
                <a:t>Security</a:t>
              </a:r>
            </a:p>
            <a:p>
              <a:pPr lvl="1" eaLnBrk="0" fontAlgn="base" hangingPunct="0">
                <a:spcBef>
                  <a:spcPct val="0"/>
                </a:spcBef>
                <a:spcAft>
                  <a:spcPct val="0"/>
                </a:spcAft>
                <a:buFontTx/>
                <a:buChar char="•"/>
              </a:pPr>
              <a:r>
                <a:rPr lang="en-US" sz="1600">
                  <a:solidFill>
                    <a:srgbClr val="000000"/>
                  </a:solidFill>
                  <a:latin typeface="Verdana" pitchFamily="34" charset="0"/>
                </a:rPr>
                <a:t>Face recognition </a:t>
              </a:r>
            </a:p>
            <a:p>
              <a:pPr lvl="1" eaLnBrk="0" fontAlgn="base" hangingPunct="0">
                <a:spcBef>
                  <a:spcPct val="0"/>
                </a:spcBef>
                <a:spcAft>
                  <a:spcPct val="0"/>
                </a:spcAft>
                <a:buFontTx/>
                <a:buChar char="•"/>
              </a:pPr>
              <a:r>
                <a:rPr lang="en-US" sz="1600">
                  <a:solidFill>
                    <a:srgbClr val="000000"/>
                  </a:solidFill>
                  <a:latin typeface="Verdana" pitchFamily="34" charset="0"/>
                </a:rPr>
                <a:t>Speaker verification </a:t>
              </a:r>
            </a:p>
            <a:p>
              <a:pPr lvl="1" eaLnBrk="0" fontAlgn="base" hangingPunct="0">
                <a:spcBef>
                  <a:spcPct val="0"/>
                </a:spcBef>
                <a:spcAft>
                  <a:spcPct val="0"/>
                </a:spcAft>
                <a:buFontTx/>
                <a:buChar char="•"/>
              </a:pPr>
              <a:r>
                <a:rPr lang="en-US" sz="1600">
                  <a:solidFill>
                    <a:srgbClr val="000000"/>
                  </a:solidFill>
                  <a:latin typeface="Verdana" pitchFamily="34" charset="0"/>
                </a:rPr>
                <a:t>Fingerprint analysis </a:t>
              </a:r>
            </a:p>
            <a:p>
              <a:pPr eaLnBrk="0" fontAlgn="base" hangingPunct="0">
                <a:spcBef>
                  <a:spcPct val="0"/>
                </a:spcBef>
                <a:spcAft>
                  <a:spcPct val="0"/>
                </a:spcAft>
              </a:pPr>
              <a:endParaRPr lang="en-US" sz="4000">
                <a:solidFill>
                  <a:srgbClr val="000000"/>
                </a:solidFill>
                <a:latin typeface="Times New Roman" pitchFamily="18" charset="0"/>
              </a:endParaRPr>
            </a:p>
          </p:txBody>
        </p:sp>
        <p:sp>
          <p:nvSpPr>
            <p:cNvPr id="418825" name="Rectangle 9"/>
            <p:cNvSpPr>
              <a:spLocks noChangeArrowheads="1"/>
            </p:cNvSpPr>
            <p:nvPr/>
          </p:nvSpPr>
          <p:spPr bwMode="auto">
            <a:xfrm>
              <a:off x="0" y="622"/>
              <a:ext cx="1408" cy="734"/>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p>
              <a:pPr eaLnBrk="0" fontAlgn="base" hangingPunct="0">
                <a:spcBef>
                  <a:spcPct val="0"/>
                </a:spcBef>
                <a:spcAft>
                  <a:spcPct val="0"/>
                </a:spcAft>
              </a:pPr>
              <a:endParaRPr lang="en-US" sz="2400" b="1">
                <a:solidFill>
                  <a:srgbClr val="000000"/>
                </a:solidFill>
                <a:latin typeface="Times New Roman" pitchFamily="18" charset="0"/>
                <a:cs typeface="Times New Roman" pitchFamily="18" charset="0"/>
              </a:endParaRPr>
            </a:p>
            <a:p>
              <a:pPr eaLnBrk="0" fontAlgn="base" hangingPunct="0">
                <a:spcBef>
                  <a:spcPct val="0"/>
                </a:spcBef>
                <a:spcAft>
                  <a:spcPct val="0"/>
                </a:spcAft>
              </a:pPr>
              <a:r>
                <a:rPr lang="en-US" sz="2400" b="1">
                  <a:solidFill>
                    <a:srgbClr val="000000"/>
                  </a:solidFill>
                  <a:latin typeface="Times New Roman" pitchFamily="18" charset="0"/>
                  <a:cs typeface="Times New Roman" pitchFamily="18" charset="0"/>
                </a:rPr>
                <a:t>Medicine</a:t>
              </a:r>
            </a:p>
            <a:p>
              <a:pPr lvl="1" eaLnBrk="0" fontAlgn="base" hangingPunct="0">
                <a:spcBef>
                  <a:spcPct val="0"/>
                </a:spcBef>
                <a:spcAft>
                  <a:spcPct val="0"/>
                </a:spcAft>
                <a:buFontTx/>
                <a:buChar char="•"/>
              </a:pPr>
              <a:r>
                <a:rPr lang="en-US" sz="1600">
                  <a:solidFill>
                    <a:srgbClr val="000000"/>
                  </a:solidFill>
                  <a:latin typeface="Verdana" pitchFamily="34" charset="0"/>
                </a:rPr>
                <a:t>General diagnosis </a:t>
              </a:r>
            </a:p>
            <a:p>
              <a:pPr lvl="1" eaLnBrk="0" fontAlgn="base" hangingPunct="0">
                <a:spcBef>
                  <a:spcPct val="0"/>
                </a:spcBef>
                <a:spcAft>
                  <a:spcPct val="0"/>
                </a:spcAft>
                <a:buFontTx/>
                <a:buChar char="•"/>
              </a:pPr>
              <a:r>
                <a:rPr lang="en-US" sz="1600">
                  <a:solidFill>
                    <a:srgbClr val="000000"/>
                  </a:solidFill>
                  <a:latin typeface="Verdana" pitchFamily="34" charset="0"/>
                </a:rPr>
                <a:t>Detection of heart defects </a:t>
              </a:r>
            </a:p>
            <a:p>
              <a:pPr eaLnBrk="0" fontAlgn="base" hangingPunct="0">
                <a:spcBef>
                  <a:spcPct val="0"/>
                </a:spcBef>
                <a:spcAft>
                  <a:spcPct val="0"/>
                </a:spcAft>
              </a:pPr>
              <a:endParaRPr lang="en-US" sz="4000">
                <a:solidFill>
                  <a:srgbClr val="000000"/>
                </a:solidFill>
                <a:latin typeface="Times New Roman" pitchFamily="18" charset="0"/>
              </a:endParaRPr>
            </a:p>
          </p:txBody>
        </p:sp>
        <p:sp>
          <p:nvSpPr>
            <p:cNvPr id="418826" name="Rectangle 10"/>
            <p:cNvSpPr>
              <a:spLocks noChangeArrowheads="1"/>
            </p:cNvSpPr>
            <p:nvPr/>
          </p:nvSpPr>
          <p:spPr bwMode="auto">
            <a:xfrm>
              <a:off x="0" y="1292"/>
              <a:ext cx="1285" cy="833"/>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p>
              <a:pPr eaLnBrk="0" fontAlgn="base" hangingPunct="0">
                <a:spcBef>
                  <a:spcPct val="0"/>
                </a:spcBef>
                <a:spcAft>
                  <a:spcPct val="0"/>
                </a:spcAft>
              </a:pPr>
              <a:endParaRPr lang="en-US" sz="2400" b="1">
                <a:solidFill>
                  <a:srgbClr val="000000"/>
                </a:solidFill>
                <a:latin typeface="Times New Roman" pitchFamily="18" charset="0"/>
                <a:cs typeface="Times New Roman" pitchFamily="18" charset="0"/>
              </a:endParaRPr>
            </a:p>
            <a:p>
              <a:pPr eaLnBrk="0" fontAlgn="base" hangingPunct="0">
                <a:spcBef>
                  <a:spcPct val="0"/>
                </a:spcBef>
                <a:spcAft>
                  <a:spcPct val="0"/>
                </a:spcAft>
              </a:pPr>
              <a:r>
                <a:rPr lang="en-US" sz="2400" b="1">
                  <a:solidFill>
                    <a:srgbClr val="000000"/>
                  </a:solidFill>
                  <a:latin typeface="Times New Roman" pitchFamily="18" charset="0"/>
                  <a:cs typeface="Times New Roman" pitchFamily="18" charset="0"/>
                </a:rPr>
                <a:t>Science</a:t>
              </a:r>
            </a:p>
            <a:p>
              <a:pPr lvl="1" eaLnBrk="0" fontAlgn="base" hangingPunct="0">
                <a:spcBef>
                  <a:spcPct val="0"/>
                </a:spcBef>
                <a:spcAft>
                  <a:spcPct val="0"/>
                </a:spcAft>
                <a:buFontTx/>
                <a:buChar char="•"/>
              </a:pPr>
              <a:r>
                <a:rPr lang="en-US" sz="1600">
                  <a:solidFill>
                    <a:srgbClr val="000000"/>
                  </a:solidFill>
                  <a:latin typeface="Verdana" pitchFamily="34" charset="0"/>
                </a:rPr>
                <a:t>Recognising genes </a:t>
              </a:r>
            </a:p>
            <a:p>
              <a:pPr lvl="1" eaLnBrk="0" fontAlgn="base" hangingPunct="0">
                <a:spcBef>
                  <a:spcPct val="0"/>
                </a:spcBef>
                <a:spcAft>
                  <a:spcPct val="0"/>
                </a:spcAft>
                <a:buFontTx/>
                <a:buChar char="•"/>
              </a:pPr>
              <a:r>
                <a:rPr lang="en-US" sz="1600">
                  <a:solidFill>
                    <a:srgbClr val="000000"/>
                  </a:solidFill>
                  <a:latin typeface="Verdana" pitchFamily="34" charset="0"/>
                </a:rPr>
                <a:t>Botanical classification </a:t>
              </a:r>
            </a:p>
            <a:p>
              <a:pPr lvl="1" eaLnBrk="0" fontAlgn="base" hangingPunct="0">
                <a:spcBef>
                  <a:spcPct val="0"/>
                </a:spcBef>
                <a:spcAft>
                  <a:spcPct val="0"/>
                </a:spcAft>
                <a:buFontTx/>
                <a:buChar char="•"/>
              </a:pPr>
              <a:r>
                <a:rPr lang="en-US" sz="1600">
                  <a:solidFill>
                    <a:srgbClr val="000000"/>
                  </a:solidFill>
                  <a:latin typeface="Verdana" pitchFamily="34" charset="0"/>
                </a:rPr>
                <a:t>Bacteria identification </a:t>
              </a:r>
            </a:p>
            <a:p>
              <a:pPr eaLnBrk="0" fontAlgn="base" hangingPunct="0">
                <a:spcBef>
                  <a:spcPct val="0"/>
                </a:spcBef>
                <a:spcAft>
                  <a:spcPct val="0"/>
                </a:spcAft>
              </a:pPr>
              <a:endParaRPr lang="en-US" sz="4000">
                <a:solidFill>
                  <a:srgbClr val="000000"/>
                </a:solidFill>
                <a:latin typeface="Times New Roman" pitchFamily="18" charset="0"/>
              </a:endParaRPr>
            </a:p>
          </p:txBody>
        </p:sp>
      </p:grpSp>
    </p:spTree>
    <p:extLst>
      <p:ext uri="{BB962C8B-B14F-4D97-AF65-F5344CB8AC3E}">
        <p14:creationId xmlns:p14="http://schemas.microsoft.com/office/powerpoint/2010/main" val="323903424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a:xfrm>
            <a:off x="469900" y="76200"/>
            <a:ext cx="8153400" cy="685800"/>
          </a:xfrm>
        </p:spPr>
        <p:txBody>
          <a:bodyPr/>
          <a:lstStyle/>
          <a:p>
            <a:r>
              <a:rPr lang="en-US"/>
              <a:t>Applications: Modelling</a:t>
            </a:r>
          </a:p>
        </p:txBody>
      </p:sp>
      <p:grpSp>
        <p:nvGrpSpPr>
          <p:cNvPr id="419844" name="Group 4"/>
          <p:cNvGrpSpPr>
            <a:grpSpLocks/>
          </p:cNvGrpSpPr>
          <p:nvPr/>
        </p:nvGrpSpPr>
        <p:grpSpPr bwMode="auto">
          <a:xfrm>
            <a:off x="274638" y="1012825"/>
            <a:ext cx="4297362" cy="5768975"/>
            <a:chOff x="0" y="0"/>
            <a:chExt cx="1972" cy="2647"/>
          </a:xfrm>
        </p:grpSpPr>
        <p:sp>
          <p:nvSpPr>
            <p:cNvPr id="419845" name="Rectangle 5"/>
            <p:cNvSpPr>
              <a:spLocks noChangeArrowheads="1"/>
            </p:cNvSpPr>
            <p:nvPr/>
          </p:nvSpPr>
          <p:spPr bwMode="auto">
            <a:xfrm>
              <a:off x="0" y="0"/>
              <a:ext cx="1972" cy="1065"/>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p>
              <a:pPr eaLnBrk="0" fontAlgn="base" hangingPunct="0">
                <a:spcBef>
                  <a:spcPct val="0"/>
                </a:spcBef>
                <a:spcAft>
                  <a:spcPct val="0"/>
                </a:spcAft>
              </a:pPr>
              <a:r>
                <a:rPr lang="en-US" sz="2400" b="1">
                  <a:solidFill>
                    <a:srgbClr val="000000"/>
                  </a:solidFill>
                  <a:latin typeface="Times New Roman" pitchFamily="18" charset="0"/>
                  <a:cs typeface="Times New Roman" pitchFamily="18" charset="0"/>
                </a:rPr>
                <a:t>Business</a:t>
              </a:r>
            </a:p>
            <a:p>
              <a:pPr lvl="1" eaLnBrk="0" fontAlgn="base" hangingPunct="0">
                <a:spcBef>
                  <a:spcPct val="0"/>
                </a:spcBef>
                <a:spcAft>
                  <a:spcPct val="0"/>
                </a:spcAft>
                <a:buFontTx/>
                <a:buChar char="•"/>
              </a:pPr>
              <a:r>
                <a:rPr lang="en-US" sz="1600">
                  <a:solidFill>
                    <a:srgbClr val="000000"/>
                  </a:solidFill>
                  <a:latin typeface="Verdana" pitchFamily="34" charset="0"/>
                </a:rPr>
                <a:t>Prediction of share and commodity prices </a:t>
              </a:r>
            </a:p>
            <a:p>
              <a:pPr lvl="1" eaLnBrk="0" fontAlgn="base" hangingPunct="0">
                <a:spcBef>
                  <a:spcPct val="0"/>
                </a:spcBef>
                <a:spcAft>
                  <a:spcPct val="0"/>
                </a:spcAft>
                <a:buFontTx/>
                <a:buChar char="•"/>
              </a:pPr>
              <a:r>
                <a:rPr lang="en-US" sz="1600">
                  <a:solidFill>
                    <a:srgbClr val="000000"/>
                  </a:solidFill>
                  <a:latin typeface="Verdana" pitchFamily="34" charset="0"/>
                </a:rPr>
                <a:t>Prediction of economic indicators </a:t>
              </a:r>
            </a:p>
            <a:p>
              <a:pPr lvl="1" eaLnBrk="0" fontAlgn="base" hangingPunct="0">
                <a:spcBef>
                  <a:spcPct val="0"/>
                </a:spcBef>
                <a:spcAft>
                  <a:spcPct val="0"/>
                </a:spcAft>
                <a:buFontTx/>
                <a:buChar char="•"/>
              </a:pPr>
              <a:r>
                <a:rPr lang="en-US" sz="1600">
                  <a:solidFill>
                    <a:srgbClr val="000000"/>
                  </a:solidFill>
                  <a:latin typeface="Verdana" pitchFamily="34" charset="0"/>
                </a:rPr>
                <a:t>Insider dealing detection </a:t>
              </a:r>
            </a:p>
            <a:p>
              <a:pPr lvl="1" eaLnBrk="0" fontAlgn="base" hangingPunct="0">
                <a:spcBef>
                  <a:spcPct val="0"/>
                </a:spcBef>
                <a:spcAft>
                  <a:spcPct val="0"/>
                </a:spcAft>
                <a:buFontTx/>
                <a:buChar char="•"/>
              </a:pPr>
              <a:r>
                <a:rPr lang="en-US" sz="1600">
                  <a:solidFill>
                    <a:srgbClr val="000000"/>
                  </a:solidFill>
                  <a:latin typeface="Verdana" pitchFamily="34" charset="0"/>
                </a:rPr>
                <a:t>Marketing analysis </a:t>
              </a:r>
            </a:p>
            <a:p>
              <a:pPr lvl="1" eaLnBrk="0" fontAlgn="base" hangingPunct="0">
                <a:spcBef>
                  <a:spcPct val="0"/>
                </a:spcBef>
                <a:spcAft>
                  <a:spcPct val="0"/>
                </a:spcAft>
                <a:buFontTx/>
                <a:buChar char="•"/>
              </a:pPr>
              <a:r>
                <a:rPr lang="en-US" sz="1600">
                  <a:solidFill>
                    <a:srgbClr val="000000"/>
                  </a:solidFill>
                  <a:latin typeface="Verdana" pitchFamily="34" charset="0"/>
                </a:rPr>
                <a:t>Mailshot profiling </a:t>
              </a:r>
            </a:p>
            <a:p>
              <a:pPr lvl="1" eaLnBrk="0" fontAlgn="base" hangingPunct="0">
                <a:spcBef>
                  <a:spcPct val="0"/>
                </a:spcBef>
                <a:spcAft>
                  <a:spcPct val="0"/>
                </a:spcAft>
                <a:buFontTx/>
                <a:buChar char="•"/>
              </a:pPr>
              <a:r>
                <a:rPr lang="en-US" sz="1600">
                  <a:solidFill>
                    <a:srgbClr val="000000"/>
                  </a:solidFill>
                  <a:latin typeface="Verdana" pitchFamily="34" charset="0"/>
                </a:rPr>
                <a:t>Signature verification </a:t>
              </a:r>
            </a:p>
            <a:p>
              <a:pPr lvl="1" eaLnBrk="0" fontAlgn="base" hangingPunct="0">
                <a:spcBef>
                  <a:spcPct val="0"/>
                </a:spcBef>
                <a:spcAft>
                  <a:spcPct val="0"/>
                </a:spcAft>
                <a:buFontTx/>
                <a:buChar char="•"/>
              </a:pPr>
              <a:r>
                <a:rPr lang="en-US" sz="1600">
                  <a:solidFill>
                    <a:srgbClr val="000000"/>
                  </a:solidFill>
                  <a:latin typeface="Verdana" pitchFamily="34" charset="0"/>
                </a:rPr>
                <a:t>Inventory control </a:t>
              </a:r>
              <a:endParaRPr lang="en-US" sz="4000">
                <a:solidFill>
                  <a:srgbClr val="000000"/>
                </a:solidFill>
                <a:latin typeface="Times New Roman" pitchFamily="18" charset="0"/>
              </a:endParaRPr>
            </a:p>
          </p:txBody>
        </p:sp>
        <p:sp>
          <p:nvSpPr>
            <p:cNvPr id="419846" name="Rectangle 6"/>
            <p:cNvSpPr>
              <a:spLocks noChangeArrowheads="1"/>
            </p:cNvSpPr>
            <p:nvPr/>
          </p:nvSpPr>
          <p:spPr bwMode="auto">
            <a:xfrm>
              <a:off x="0" y="966"/>
              <a:ext cx="1537" cy="1681"/>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p>
              <a:pPr eaLnBrk="0" fontAlgn="base" hangingPunct="0">
                <a:spcBef>
                  <a:spcPct val="0"/>
                </a:spcBef>
                <a:spcAft>
                  <a:spcPct val="0"/>
                </a:spcAft>
              </a:pPr>
              <a:endParaRPr lang="en-US" sz="2400" b="1">
                <a:solidFill>
                  <a:srgbClr val="000000"/>
                </a:solidFill>
                <a:latin typeface="Times New Roman" pitchFamily="18" charset="0"/>
                <a:cs typeface="Times New Roman" pitchFamily="18" charset="0"/>
              </a:endParaRPr>
            </a:p>
            <a:p>
              <a:pPr eaLnBrk="0" fontAlgn="base" hangingPunct="0">
                <a:spcBef>
                  <a:spcPct val="0"/>
                </a:spcBef>
                <a:spcAft>
                  <a:spcPct val="0"/>
                </a:spcAft>
              </a:pPr>
              <a:r>
                <a:rPr lang="en-US" sz="2400" b="1">
                  <a:solidFill>
                    <a:srgbClr val="000000"/>
                  </a:solidFill>
                  <a:latin typeface="Times New Roman" pitchFamily="18" charset="0"/>
                  <a:cs typeface="Times New Roman" pitchFamily="18" charset="0"/>
                </a:rPr>
                <a:t>Engineering</a:t>
              </a:r>
            </a:p>
            <a:p>
              <a:pPr lvl="1" eaLnBrk="0" fontAlgn="base" hangingPunct="0">
                <a:spcBef>
                  <a:spcPct val="0"/>
                </a:spcBef>
                <a:spcAft>
                  <a:spcPct val="0"/>
                </a:spcAft>
                <a:buFontTx/>
                <a:buChar char="•"/>
              </a:pPr>
              <a:r>
                <a:rPr lang="en-US" sz="1600">
                  <a:solidFill>
                    <a:srgbClr val="000000"/>
                  </a:solidFill>
                  <a:latin typeface="Verdana" pitchFamily="34" charset="0"/>
                </a:rPr>
                <a:t>Transducer linerisation </a:t>
              </a:r>
            </a:p>
            <a:p>
              <a:pPr lvl="1" eaLnBrk="0" fontAlgn="base" hangingPunct="0">
                <a:spcBef>
                  <a:spcPct val="0"/>
                </a:spcBef>
                <a:spcAft>
                  <a:spcPct val="0"/>
                </a:spcAft>
                <a:buFontTx/>
                <a:buChar char="•"/>
              </a:pPr>
              <a:r>
                <a:rPr lang="en-US" sz="1600">
                  <a:solidFill>
                    <a:srgbClr val="000000"/>
                  </a:solidFill>
                  <a:latin typeface="Verdana" pitchFamily="34" charset="0"/>
                </a:rPr>
                <a:t>Colour discrimination </a:t>
              </a:r>
            </a:p>
            <a:p>
              <a:pPr lvl="1" eaLnBrk="0" fontAlgn="base" hangingPunct="0">
                <a:spcBef>
                  <a:spcPct val="0"/>
                </a:spcBef>
                <a:spcAft>
                  <a:spcPct val="0"/>
                </a:spcAft>
                <a:buFontTx/>
                <a:buChar char="•"/>
              </a:pPr>
              <a:r>
                <a:rPr lang="en-US" sz="1600">
                  <a:solidFill>
                    <a:srgbClr val="000000"/>
                  </a:solidFill>
                  <a:latin typeface="Verdana" pitchFamily="34" charset="0"/>
                </a:rPr>
                <a:t>Robot control and navigation </a:t>
              </a:r>
            </a:p>
            <a:p>
              <a:pPr lvl="1" eaLnBrk="0" fontAlgn="base" hangingPunct="0">
                <a:spcBef>
                  <a:spcPct val="0"/>
                </a:spcBef>
                <a:spcAft>
                  <a:spcPct val="0"/>
                </a:spcAft>
                <a:buFontTx/>
                <a:buChar char="•"/>
              </a:pPr>
              <a:r>
                <a:rPr lang="en-US" sz="1600">
                  <a:solidFill>
                    <a:srgbClr val="000000"/>
                  </a:solidFill>
                  <a:latin typeface="Verdana" pitchFamily="34" charset="0"/>
                </a:rPr>
                <a:t>Process control </a:t>
              </a:r>
            </a:p>
            <a:p>
              <a:pPr lvl="1" eaLnBrk="0" fontAlgn="base" hangingPunct="0">
                <a:spcBef>
                  <a:spcPct val="0"/>
                </a:spcBef>
                <a:spcAft>
                  <a:spcPct val="0"/>
                </a:spcAft>
                <a:buFontTx/>
                <a:buChar char="•"/>
              </a:pPr>
              <a:r>
                <a:rPr lang="en-US" sz="1600">
                  <a:solidFill>
                    <a:srgbClr val="000000"/>
                  </a:solidFill>
                  <a:latin typeface="Verdana" pitchFamily="34" charset="0"/>
                </a:rPr>
                <a:t>Aircraft landing control </a:t>
              </a:r>
            </a:p>
            <a:p>
              <a:pPr lvl="1" eaLnBrk="0" fontAlgn="base" hangingPunct="0">
                <a:spcBef>
                  <a:spcPct val="0"/>
                </a:spcBef>
                <a:spcAft>
                  <a:spcPct val="0"/>
                </a:spcAft>
                <a:buFontTx/>
                <a:buChar char="•"/>
              </a:pPr>
              <a:r>
                <a:rPr lang="en-US" sz="1600">
                  <a:solidFill>
                    <a:srgbClr val="000000"/>
                  </a:solidFill>
                  <a:latin typeface="Verdana" pitchFamily="34" charset="0"/>
                </a:rPr>
                <a:t>Car active suspension control </a:t>
              </a:r>
            </a:p>
            <a:p>
              <a:pPr lvl="1" eaLnBrk="0" fontAlgn="base" hangingPunct="0">
                <a:spcBef>
                  <a:spcPct val="0"/>
                </a:spcBef>
                <a:spcAft>
                  <a:spcPct val="0"/>
                </a:spcAft>
                <a:buFontTx/>
                <a:buChar char="•"/>
              </a:pPr>
              <a:r>
                <a:rPr lang="en-US" sz="1600">
                  <a:solidFill>
                    <a:srgbClr val="000000"/>
                  </a:solidFill>
                  <a:latin typeface="Verdana" pitchFamily="34" charset="0"/>
                </a:rPr>
                <a:t>Printed Circuit auto routing </a:t>
              </a:r>
            </a:p>
            <a:p>
              <a:pPr lvl="1" eaLnBrk="0" fontAlgn="base" hangingPunct="0">
                <a:spcBef>
                  <a:spcPct val="0"/>
                </a:spcBef>
                <a:spcAft>
                  <a:spcPct val="0"/>
                </a:spcAft>
                <a:buFontTx/>
                <a:buChar char="•"/>
              </a:pPr>
              <a:r>
                <a:rPr lang="en-US" sz="1600">
                  <a:solidFill>
                    <a:srgbClr val="000000"/>
                  </a:solidFill>
                  <a:latin typeface="Verdana" pitchFamily="34" charset="0"/>
                </a:rPr>
                <a:t>Integrated circuit layout </a:t>
              </a:r>
            </a:p>
            <a:p>
              <a:pPr lvl="1" eaLnBrk="0" fontAlgn="base" hangingPunct="0">
                <a:spcBef>
                  <a:spcPct val="0"/>
                </a:spcBef>
                <a:spcAft>
                  <a:spcPct val="0"/>
                </a:spcAft>
                <a:buFontTx/>
                <a:buChar char="•"/>
              </a:pPr>
              <a:r>
                <a:rPr lang="en-US" sz="1600">
                  <a:solidFill>
                    <a:srgbClr val="000000"/>
                  </a:solidFill>
                  <a:latin typeface="Verdana" pitchFamily="34" charset="0"/>
                </a:rPr>
                <a:t>Image compression </a:t>
              </a:r>
              <a:endParaRPr lang="en-US" sz="4000">
                <a:solidFill>
                  <a:srgbClr val="000000"/>
                </a:solidFill>
                <a:latin typeface="Times New Roman" pitchFamily="18" charset="0"/>
              </a:endParaRPr>
            </a:p>
          </p:txBody>
        </p:sp>
      </p:grpSp>
      <p:grpSp>
        <p:nvGrpSpPr>
          <p:cNvPr id="419847" name="Group 7"/>
          <p:cNvGrpSpPr>
            <a:grpSpLocks/>
          </p:cNvGrpSpPr>
          <p:nvPr/>
        </p:nvGrpSpPr>
        <p:grpSpPr bwMode="auto">
          <a:xfrm>
            <a:off x="4267200" y="3200400"/>
            <a:ext cx="4572000" cy="3182938"/>
            <a:chOff x="0" y="0"/>
            <a:chExt cx="2941" cy="1461"/>
          </a:xfrm>
        </p:grpSpPr>
        <p:sp>
          <p:nvSpPr>
            <p:cNvPr id="419848" name="Rectangle 8"/>
            <p:cNvSpPr>
              <a:spLocks noChangeArrowheads="1"/>
            </p:cNvSpPr>
            <p:nvPr/>
          </p:nvSpPr>
          <p:spPr bwMode="auto">
            <a:xfrm>
              <a:off x="0" y="0"/>
              <a:ext cx="2941" cy="896"/>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p>
              <a:pPr eaLnBrk="0" fontAlgn="base" hangingPunct="0">
                <a:spcBef>
                  <a:spcPct val="0"/>
                </a:spcBef>
                <a:spcAft>
                  <a:spcPct val="0"/>
                </a:spcAft>
              </a:pPr>
              <a:r>
                <a:rPr lang="en-US" sz="2400" b="1">
                  <a:solidFill>
                    <a:srgbClr val="000000"/>
                  </a:solidFill>
                  <a:latin typeface="Times New Roman" pitchFamily="18" charset="0"/>
                  <a:cs typeface="Times New Roman" pitchFamily="18" charset="0"/>
                </a:rPr>
                <a:t>Science</a:t>
              </a:r>
            </a:p>
            <a:p>
              <a:pPr lvl="1" eaLnBrk="0" fontAlgn="base" hangingPunct="0">
                <a:spcBef>
                  <a:spcPct val="0"/>
                </a:spcBef>
                <a:spcAft>
                  <a:spcPct val="0"/>
                </a:spcAft>
                <a:buFontTx/>
                <a:buChar char="•"/>
              </a:pPr>
              <a:r>
                <a:rPr lang="en-US" sz="1600">
                  <a:solidFill>
                    <a:srgbClr val="000000"/>
                  </a:solidFill>
                  <a:latin typeface="Verdana" pitchFamily="34" charset="0"/>
                </a:rPr>
                <a:t>Prediction of the performance of drugs from the molecular structure </a:t>
              </a:r>
            </a:p>
            <a:p>
              <a:pPr lvl="1" eaLnBrk="0" fontAlgn="base" hangingPunct="0">
                <a:spcBef>
                  <a:spcPct val="0"/>
                </a:spcBef>
                <a:spcAft>
                  <a:spcPct val="0"/>
                </a:spcAft>
                <a:buFontTx/>
                <a:buChar char="•"/>
              </a:pPr>
              <a:r>
                <a:rPr lang="en-US" sz="1600">
                  <a:solidFill>
                    <a:srgbClr val="000000"/>
                  </a:solidFill>
                  <a:latin typeface="Verdana" pitchFamily="34" charset="0"/>
                </a:rPr>
                <a:t>Weather prediction </a:t>
              </a:r>
            </a:p>
            <a:p>
              <a:pPr lvl="1" eaLnBrk="0" fontAlgn="base" hangingPunct="0">
                <a:spcBef>
                  <a:spcPct val="0"/>
                </a:spcBef>
                <a:spcAft>
                  <a:spcPct val="0"/>
                </a:spcAft>
                <a:buFontTx/>
                <a:buChar char="•"/>
              </a:pPr>
              <a:r>
                <a:rPr lang="en-US" sz="1600">
                  <a:solidFill>
                    <a:srgbClr val="000000"/>
                  </a:solidFill>
                  <a:latin typeface="Verdana" pitchFamily="34" charset="0"/>
                </a:rPr>
                <a:t>Sunspot prediction </a:t>
              </a:r>
            </a:p>
            <a:p>
              <a:pPr eaLnBrk="0" fontAlgn="base" hangingPunct="0">
                <a:spcBef>
                  <a:spcPct val="0"/>
                </a:spcBef>
                <a:spcAft>
                  <a:spcPct val="0"/>
                </a:spcAft>
              </a:pPr>
              <a:endParaRPr lang="en-US" sz="4000">
                <a:solidFill>
                  <a:srgbClr val="000000"/>
                </a:solidFill>
                <a:latin typeface="Times New Roman" pitchFamily="18" charset="0"/>
              </a:endParaRPr>
            </a:p>
          </p:txBody>
        </p:sp>
        <p:sp>
          <p:nvSpPr>
            <p:cNvPr id="419849" name="Rectangle 9"/>
            <p:cNvSpPr>
              <a:spLocks noChangeArrowheads="1"/>
            </p:cNvSpPr>
            <p:nvPr/>
          </p:nvSpPr>
          <p:spPr bwMode="auto">
            <a:xfrm>
              <a:off x="0" y="622"/>
              <a:ext cx="1921" cy="839"/>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p>
              <a:pPr eaLnBrk="0" fontAlgn="base" hangingPunct="0">
                <a:spcBef>
                  <a:spcPct val="0"/>
                </a:spcBef>
                <a:spcAft>
                  <a:spcPct val="0"/>
                </a:spcAft>
              </a:pPr>
              <a:endParaRPr lang="en-US" sz="2400" b="1">
                <a:solidFill>
                  <a:srgbClr val="000000"/>
                </a:solidFill>
                <a:latin typeface="Times New Roman" pitchFamily="18" charset="0"/>
                <a:cs typeface="Times New Roman" pitchFamily="18" charset="0"/>
              </a:endParaRPr>
            </a:p>
            <a:p>
              <a:pPr eaLnBrk="0" fontAlgn="base" hangingPunct="0">
                <a:spcBef>
                  <a:spcPct val="0"/>
                </a:spcBef>
                <a:spcAft>
                  <a:spcPct val="0"/>
                </a:spcAft>
              </a:pPr>
              <a:r>
                <a:rPr lang="en-US" sz="2400" b="1">
                  <a:solidFill>
                    <a:srgbClr val="000000"/>
                  </a:solidFill>
                  <a:latin typeface="Times New Roman" pitchFamily="18" charset="0"/>
                  <a:cs typeface="Times New Roman" pitchFamily="18" charset="0"/>
                </a:rPr>
                <a:t>Medicine</a:t>
              </a:r>
            </a:p>
            <a:p>
              <a:pPr lvl="1" eaLnBrk="0" fontAlgn="base" hangingPunct="0">
                <a:spcBef>
                  <a:spcPct val="0"/>
                </a:spcBef>
                <a:spcAft>
                  <a:spcPct val="0"/>
                </a:spcAft>
                <a:buFontTx/>
                <a:buChar char="•"/>
              </a:pPr>
              <a:r>
                <a:rPr lang="en-US" sz="1600">
                  <a:solidFill>
                    <a:srgbClr val="000000"/>
                  </a:solidFill>
                  <a:latin typeface="Verdana" pitchFamily="34" charset="0"/>
                </a:rPr>
                <a:t>. Medical imaging and image processing </a:t>
              </a:r>
            </a:p>
            <a:p>
              <a:pPr eaLnBrk="0" fontAlgn="base" hangingPunct="0">
                <a:spcBef>
                  <a:spcPct val="0"/>
                </a:spcBef>
                <a:spcAft>
                  <a:spcPct val="0"/>
                </a:spcAft>
              </a:pPr>
              <a:endParaRPr lang="en-US" sz="4000">
                <a:solidFill>
                  <a:srgbClr val="000000"/>
                </a:solidFill>
                <a:latin typeface="Times New Roman" pitchFamily="18" charset="0"/>
              </a:endParaRPr>
            </a:p>
          </p:txBody>
        </p:sp>
      </p:grpSp>
    </p:spTree>
    <p:extLst>
      <p:ext uri="{BB962C8B-B14F-4D97-AF65-F5344CB8AC3E}">
        <p14:creationId xmlns:p14="http://schemas.microsoft.com/office/powerpoint/2010/main" val="197630619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p:txBody>
          <a:bodyPr/>
          <a:lstStyle/>
          <a:p>
            <a:r>
              <a:rPr lang="en-US"/>
              <a:t>Applications: Forecasting</a:t>
            </a:r>
          </a:p>
        </p:txBody>
      </p:sp>
      <p:sp>
        <p:nvSpPr>
          <p:cNvPr id="420867" name="Rectangle 3"/>
          <p:cNvSpPr>
            <a:spLocks noChangeArrowheads="1"/>
          </p:cNvSpPr>
          <p:nvPr/>
        </p:nvSpPr>
        <p:spPr bwMode="auto">
          <a:xfrm>
            <a:off x="1223963" y="2209800"/>
            <a:ext cx="6697662" cy="1925638"/>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pPr>
            <a:endParaRPr lang="en-US" sz="1600">
              <a:solidFill>
                <a:srgbClr val="000000"/>
              </a:solidFill>
              <a:latin typeface="Verdana" pitchFamily="34" charset="0"/>
            </a:endParaRPr>
          </a:p>
          <a:p>
            <a:pPr lvl="1" eaLnBrk="0" fontAlgn="base" hangingPunct="0">
              <a:spcBef>
                <a:spcPct val="0"/>
              </a:spcBef>
              <a:spcAft>
                <a:spcPct val="0"/>
              </a:spcAft>
              <a:buFontTx/>
              <a:buChar char="•"/>
            </a:pPr>
            <a:r>
              <a:rPr lang="en-US" sz="1600">
                <a:solidFill>
                  <a:srgbClr val="000000"/>
                </a:solidFill>
                <a:latin typeface="Verdana" pitchFamily="34" charset="0"/>
              </a:rPr>
              <a:t>Future sales </a:t>
            </a:r>
          </a:p>
          <a:p>
            <a:pPr lvl="1" eaLnBrk="0" fontAlgn="base" hangingPunct="0">
              <a:spcBef>
                <a:spcPct val="0"/>
              </a:spcBef>
              <a:spcAft>
                <a:spcPct val="0"/>
              </a:spcAft>
              <a:buFontTx/>
              <a:buChar char="•"/>
            </a:pPr>
            <a:r>
              <a:rPr lang="en-US" sz="1600">
                <a:solidFill>
                  <a:srgbClr val="000000"/>
                </a:solidFill>
                <a:latin typeface="Verdana" pitchFamily="34" charset="0"/>
              </a:rPr>
              <a:t>Production Requirements </a:t>
            </a:r>
          </a:p>
          <a:p>
            <a:pPr lvl="1" eaLnBrk="0" fontAlgn="base" hangingPunct="0">
              <a:spcBef>
                <a:spcPct val="0"/>
              </a:spcBef>
              <a:spcAft>
                <a:spcPct val="0"/>
              </a:spcAft>
              <a:buFontTx/>
              <a:buChar char="•"/>
            </a:pPr>
            <a:r>
              <a:rPr lang="en-US" sz="1600">
                <a:solidFill>
                  <a:srgbClr val="000000"/>
                </a:solidFill>
                <a:latin typeface="Verdana" pitchFamily="34" charset="0"/>
              </a:rPr>
              <a:t>Market Performance </a:t>
            </a:r>
          </a:p>
          <a:p>
            <a:pPr lvl="1" eaLnBrk="0" fontAlgn="base" hangingPunct="0">
              <a:spcBef>
                <a:spcPct val="0"/>
              </a:spcBef>
              <a:spcAft>
                <a:spcPct val="0"/>
              </a:spcAft>
              <a:buFontTx/>
              <a:buChar char="•"/>
            </a:pPr>
            <a:r>
              <a:rPr lang="en-US" sz="1600">
                <a:solidFill>
                  <a:srgbClr val="000000"/>
                </a:solidFill>
                <a:latin typeface="Verdana" pitchFamily="34" charset="0"/>
              </a:rPr>
              <a:t>Economic Indicators </a:t>
            </a:r>
          </a:p>
          <a:p>
            <a:pPr lvl="1" eaLnBrk="0" fontAlgn="base" hangingPunct="0">
              <a:spcBef>
                <a:spcPct val="0"/>
              </a:spcBef>
              <a:spcAft>
                <a:spcPct val="0"/>
              </a:spcAft>
              <a:buFontTx/>
              <a:buChar char="•"/>
            </a:pPr>
            <a:r>
              <a:rPr lang="en-US" sz="1600">
                <a:solidFill>
                  <a:srgbClr val="000000"/>
                </a:solidFill>
                <a:latin typeface="Verdana" pitchFamily="34" charset="0"/>
              </a:rPr>
              <a:t>Energy Requirements </a:t>
            </a:r>
          </a:p>
          <a:p>
            <a:pPr lvl="1" eaLnBrk="0" fontAlgn="base" hangingPunct="0">
              <a:spcBef>
                <a:spcPct val="0"/>
              </a:spcBef>
              <a:spcAft>
                <a:spcPct val="0"/>
              </a:spcAft>
              <a:buFontTx/>
              <a:buChar char="•"/>
            </a:pPr>
            <a:r>
              <a:rPr lang="en-US" sz="1600">
                <a:solidFill>
                  <a:srgbClr val="000000"/>
                </a:solidFill>
                <a:latin typeface="Verdana" pitchFamily="34" charset="0"/>
              </a:rPr>
              <a:t>Time Based Variables </a:t>
            </a:r>
          </a:p>
          <a:p>
            <a:pPr eaLnBrk="0" fontAlgn="base" hangingPunct="0">
              <a:spcBef>
                <a:spcPct val="0"/>
              </a:spcBef>
              <a:spcAft>
                <a:spcPct val="0"/>
              </a:spcAft>
            </a:pPr>
            <a:endParaRPr lang="en-US" sz="4000">
              <a:solidFill>
                <a:srgbClr val="000000"/>
              </a:solidFill>
              <a:latin typeface="Times New Roman" pitchFamily="18" charset="0"/>
            </a:endParaRPr>
          </a:p>
        </p:txBody>
      </p:sp>
    </p:spTree>
    <p:extLst>
      <p:ext uri="{BB962C8B-B14F-4D97-AF65-F5344CB8AC3E}">
        <p14:creationId xmlns:p14="http://schemas.microsoft.com/office/powerpoint/2010/main" val="179286847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p:txBody>
          <a:bodyPr/>
          <a:lstStyle/>
          <a:p>
            <a:r>
              <a:rPr lang="en-US"/>
              <a:t>Applications: Novelty Detection</a:t>
            </a:r>
          </a:p>
        </p:txBody>
      </p:sp>
      <p:sp>
        <p:nvSpPr>
          <p:cNvPr id="421892" name="Rectangle 4"/>
          <p:cNvSpPr>
            <a:spLocks noChangeArrowheads="1"/>
          </p:cNvSpPr>
          <p:nvPr/>
        </p:nvSpPr>
        <p:spPr bwMode="auto">
          <a:xfrm>
            <a:off x="1223963" y="2286000"/>
            <a:ext cx="6697662" cy="1781175"/>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pPr>
            <a:endParaRPr lang="en-US" sz="1600">
              <a:solidFill>
                <a:srgbClr val="000000"/>
              </a:solidFill>
              <a:latin typeface="Verdana" pitchFamily="34" charset="0"/>
            </a:endParaRPr>
          </a:p>
          <a:p>
            <a:pPr lvl="1" eaLnBrk="0" fontAlgn="base" hangingPunct="0">
              <a:spcBef>
                <a:spcPct val="0"/>
              </a:spcBef>
              <a:spcAft>
                <a:spcPct val="0"/>
              </a:spcAft>
              <a:buFontTx/>
              <a:buChar char="•"/>
            </a:pPr>
            <a:r>
              <a:rPr lang="en-US" sz="1600">
                <a:solidFill>
                  <a:srgbClr val="000000"/>
                </a:solidFill>
                <a:latin typeface="Verdana" pitchFamily="34" charset="0"/>
              </a:rPr>
              <a:t>Fault Monitoring </a:t>
            </a:r>
          </a:p>
          <a:p>
            <a:pPr lvl="1" eaLnBrk="0" fontAlgn="base" hangingPunct="0">
              <a:spcBef>
                <a:spcPct val="0"/>
              </a:spcBef>
              <a:spcAft>
                <a:spcPct val="0"/>
              </a:spcAft>
              <a:buFontTx/>
              <a:buChar char="•"/>
            </a:pPr>
            <a:r>
              <a:rPr lang="en-US" sz="1600">
                <a:solidFill>
                  <a:srgbClr val="000000"/>
                </a:solidFill>
                <a:latin typeface="Verdana" pitchFamily="34" charset="0"/>
              </a:rPr>
              <a:t>Performance Monitoring </a:t>
            </a:r>
          </a:p>
          <a:p>
            <a:pPr lvl="1" eaLnBrk="0" fontAlgn="base" hangingPunct="0">
              <a:spcBef>
                <a:spcPct val="0"/>
              </a:spcBef>
              <a:spcAft>
                <a:spcPct val="0"/>
              </a:spcAft>
              <a:buFontTx/>
              <a:buChar char="•"/>
            </a:pPr>
            <a:r>
              <a:rPr lang="en-US" sz="1600">
                <a:solidFill>
                  <a:srgbClr val="000000"/>
                </a:solidFill>
                <a:latin typeface="Verdana" pitchFamily="34" charset="0"/>
              </a:rPr>
              <a:t>Fraud Detection </a:t>
            </a:r>
          </a:p>
          <a:p>
            <a:pPr lvl="1" eaLnBrk="0" fontAlgn="base" hangingPunct="0">
              <a:spcBef>
                <a:spcPct val="0"/>
              </a:spcBef>
              <a:spcAft>
                <a:spcPct val="0"/>
              </a:spcAft>
              <a:buFontTx/>
              <a:buChar char="•"/>
            </a:pPr>
            <a:r>
              <a:rPr lang="en-US" sz="1600">
                <a:solidFill>
                  <a:srgbClr val="000000"/>
                </a:solidFill>
                <a:latin typeface="Verdana" pitchFamily="34" charset="0"/>
              </a:rPr>
              <a:t>Detecting Rate Features </a:t>
            </a:r>
          </a:p>
          <a:p>
            <a:pPr lvl="1" eaLnBrk="0" fontAlgn="base" hangingPunct="0">
              <a:spcBef>
                <a:spcPct val="0"/>
              </a:spcBef>
              <a:spcAft>
                <a:spcPct val="0"/>
              </a:spcAft>
              <a:buFontTx/>
              <a:buChar char="•"/>
            </a:pPr>
            <a:r>
              <a:rPr lang="en-US" sz="1600">
                <a:solidFill>
                  <a:srgbClr val="000000"/>
                </a:solidFill>
                <a:latin typeface="Verdana" pitchFamily="34" charset="0"/>
              </a:rPr>
              <a:t>Different Cases </a:t>
            </a:r>
          </a:p>
          <a:p>
            <a:pPr eaLnBrk="0" fontAlgn="base" hangingPunct="0">
              <a:spcBef>
                <a:spcPct val="0"/>
              </a:spcBef>
              <a:spcAft>
                <a:spcPct val="0"/>
              </a:spcAft>
            </a:pPr>
            <a:endParaRPr lang="en-US" sz="4000">
              <a:solidFill>
                <a:srgbClr val="000000"/>
              </a:solidFill>
              <a:latin typeface="Times New Roman" pitchFamily="18" charset="0"/>
            </a:endParaRPr>
          </a:p>
        </p:txBody>
      </p:sp>
    </p:spTree>
    <p:extLst>
      <p:ext uri="{BB962C8B-B14F-4D97-AF65-F5344CB8AC3E}">
        <p14:creationId xmlns:p14="http://schemas.microsoft.com/office/powerpoint/2010/main" val="112155148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Juice ITC" panose="04040403040A02020202" pitchFamily="82" charset="0"/>
              </a:rPr>
              <a:t>NEXT TIME…</a:t>
            </a:r>
          </a:p>
        </p:txBody>
      </p:sp>
      <p:sp>
        <p:nvSpPr>
          <p:cNvPr id="3" name="Content Placeholder 2"/>
          <p:cNvSpPr>
            <a:spLocks noGrp="1"/>
          </p:cNvSpPr>
          <p:nvPr>
            <p:ph idx="1"/>
          </p:nvPr>
        </p:nvSpPr>
        <p:spPr/>
        <p:txBody>
          <a:bodyPr/>
          <a:lstStyle/>
          <a:p>
            <a:r>
              <a:rPr lang="en-US" dirty="0">
                <a:latin typeface="Corbel" panose="020B0503020204020204" pitchFamily="34" charset="0"/>
              </a:rPr>
              <a:t>Writing Prolog Programs (Levesque, Chapter 4)</a:t>
            </a:r>
          </a:p>
          <a:p>
            <a:pPr marL="0" indent="0">
              <a:buNone/>
            </a:pPr>
            <a:endParaRPr lang="en-US" dirty="0">
              <a:latin typeface="Corbel" panose="020B0503020204020204" pitchFamily="34" charset="0"/>
            </a:endParaRPr>
          </a:p>
          <a:p>
            <a:pPr marL="0" indent="0">
              <a:buNone/>
            </a:pPr>
            <a:endParaRPr lang="en-US" dirty="0">
              <a:latin typeface="Corbel" panose="020B0503020204020204" pitchFamily="34" charset="0"/>
            </a:endParaRPr>
          </a:p>
        </p:txBody>
      </p:sp>
    </p:spTree>
    <p:extLst>
      <p:ext uri="{BB962C8B-B14F-4D97-AF65-F5344CB8AC3E}">
        <p14:creationId xmlns:p14="http://schemas.microsoft.com/office/powerpoint/2010/main" val="1378835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533399"/>
            <a:ext cx="8229600" cy="1415143"/>
          </a:xfrm>
        </p:spPr>
        <p:txBody>
          <a:bodyPr>
            <a:noAutofit/>
          </a:bodyPr>
          <a:lstStyle/>
          <a:p>
            <a:r>
              <a:rPr lang="en-US" sz="4400" dirty="0">
                <a:latin typeface="Juice ITC" panose="04040403040A02020202" pitchFamily="82" charset="0"/>
                <a:cs typeface="Synchro LET"/>
              </a:rPr>
              <a:t>With single-cell recordings, action </a:t>
            </a:r>
            <a:br>
              <a:rPr lang="en-US" sz="4400" dirty="0">
                <a:latin typeface="Juice ITC" panose="04040403040A02020202" pitchFamily="82" charset="0"/>
                <a:cs typeface="Synchro LET"/>
              </a:rPr>
            </a:br>
            <a:r>
              <a:rPr lang="en-US" sz="4400" dirty="0">
                <a:latin typeface="Juice ITC" panose="04040403040A02020202" pitchFamily="82" charset="0"/>
                <a:cs typeface="Synchro LET"/>
              </a:rPr>
              <a:t>potentials (spikes) can be recorded</a:t>
            </a:r>
          </a:p>
        </p:txBody>
      </p:sp>
      <p:pic>
        <p:nvPicPr>
          <p:cNvPr id="13315" name="Picture 3" descr="2_9"/>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 y="1524000"/>
            <a:ext cx="8001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5646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p:txBody>
          <a:bodyPr>
            <a:normAutofit/>
          </a:bodyPr>
          <a:lstStyle/>
          <a:p>
            <a:r>
              <a:rPr lang="en-US" sz="4400" dirty="0">
                <a:latin typeface="Juice ITC" panose="04040403040A02020202" pitchFamily="82" charset="0"/>
                <a:cs typeface="Synchro LET"/>
              </a:rPr>
              <a:t>Major Functional Areas</a:t>
            </a:r>
          </a:p>
        </p:txBody>
      </p:sp>
      <p:pic>
        <p:nvPicPr>
          <p:cNvPr id="409604" name="Picture 4" descr="cortex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2425" y="3217863"/>
            <a:ext cx="4981575" cy="3640137"/>
          </a:xfrm>
          <a:prstGeom prst="rect">
            <a:avLst/>
          </a:prstGeom>
          <a:noFill/>
          <a:extLst>
            <a:ext uri="{909E8E84-426E-40DD-AFC4-6F175D3DCCD1}">
              <a14:hiddenFill xmlns:a14="http://schemas.microsoft.com/office/drawing/2010/main">
                <a:solidFill>
                  <a:srgbClr val="FFFFFF"/>
                </a:solidFill>
              </a14:hiddenFill>
            </a:ext>
          </a:extLst>
        </p:spPr>
      </p:pic>
      <p:sp>
        <p:nvSpPr>
          <p:cNvPr id="409603" name="Rectangle 3"/>
          <p:cNvSpPr>
            <a:spLocks noGrp="1" noChangeArrowheads="1"/>
          </p:cNvSpPr>
          <p:nvPr>
            <p:ph type="body" idx="1"/>
          </p:nvPr>
        </p:nvSpPr>
        <p:spPr>
          <a:xfrm>
            <a:off x="457200" y="1404257"/>
            <a:ext cx="8229600" cy="5072743"/>
          </a:xfrm>
        </p:spPr>
        <p:txBody>
          <a:bodyPr>
            <a:normAutofit/>
          </a:bodyPr>
          <a:lstStyle/>
          <a:p>
            <a:pPr>
              <a:tabLst>
                <a:tab pos="685800" algn="l"/>
              </a:tabLst>
            </a:pPr>
            <a:r>
              <a:rPr lang="en-US" sz="1800" b="1" dirty="0">
                <a:solidFill>
                  <a:schemeClr val="hlink"/>
                </a:solidFill>
                <a:latin typeface="Corbel" panose="020B0503020204020204" pitchFamily="34" charset="0"/>
              </a:rPr>
              <a:t>Primary motor: voluntary movement</a:t>
            </a:r>
          </a:p>
          <a:p>
            <a:pPr>
              <a:tabLst>
                <a:tab pos="685800" algn="l"/>
              </a:tabLst>
            </a:pPr>
            <a:r>
              <a:rPr lang="en-US" sz="1800" b="1" dirty="0">
                <a:solidFill>
                  <a:srgbClr val="342EAA"/>
                </a:solidFill>
                <a:latin typeface="Corbel" panose="020B0503020204020204" pitchFamily="34" charset="0"/>
              </a:rPr>
              <a:t>Primary somatosensory: tactile, pain, pressure, position, temp., </a:t>
            </a:r>
            <a:r>
              <a:rPr lang="en-US" sz="1800" b="1" dirty="0" err="1">
                <a:solidFill>
                  <a:srgbClr val="342EAA"/>
                </a:solidFill>
                <a:latin typeface="Corbel" panose="020B0503020204020204" pitchFamily="34" charset="0"/>
              </a:rPr>
              <a:t>mvt</a:t>
            </a:r>
            <a:r>
              <a:rPr lang="en-US" sz="1800" b="1" dirty="0">
                <a:solidFill>
                  <a:srgbClr val="342EAA"/>
                </a:solidFill>
                <a:latin typeface="Corbel" panose="020B0503020204020204" pitchFamily="34" charset="0"/>
              </a:rPr>
              <a:t>.</a:t>
            </a:r>
          </a:p>
          <a:p>
            <a:pPr>
              <a:tabLst>
                <a:tab pos="685800" algn="l"/>
              </a:tabLst>
            </a:pPr>
            <a:r>
              <a:rPr lang="en-US" sz="1800" b="1" dirty="0">
                <a:solidFill>
                  <a:srgbClr val="009900"/>
                </a:solidFill>
                <a:latin typeface="Corbel" panose="020B0503020204020204" pitchFamily="34" charset="0"/>
              </a:rPr>
              <a:t>Motor association: coordination of complex movements</a:t>
            </a:r>
          </a:p>
          <a:p>
            <a:pPr>
              <a:tabLst>
                <a:tab pos="685800" algn="l"/>
              </a:tabLst>
            </a:pPr>
            <a:r>
              <a:rPr lang="en-US" sz="1800" b="1" dirty="0">
                <a:solidFill>
                  <a:srgbClr val="EAD614"/>
                </a:solidFill>
                <a:latin typeface="Corbel" panose="020B0503020204020204" pitchFamily="34" charset="0"/>
              </a:rPr>
              <a:t>Sensory association: processing of </a:t>
            </a:r>
            <a:r>
              <a:rPr lang="en-US" sz="1800" b="1" dirty="0" err="1">
                <a:solidFill>
                  <a:srgbClr val="EAD614"/>
                </a:solidFill>
                <a:latin typeface="Corbel" panose="020B0503020204020204" pitchFamily="34" charset="0"/>
              </a:rPr>
              <a:t>multisensorial</a:t>
            </a:r>
            <a:r>
              <a:rPr lang="en-US" sz="1800" b="1" dirty="0">
                <a:solidFill>
                  <a:srgbClr val="EAD614"/>
                </a:solidFill>
                <a:latin typeface="Corbel" panose="020B0503020204020204" pitchFamily="34" charset="0"/>
              </a:rPr>
              <a:t> information</a:t>
            </a:r>
          </a:p>
          <a:p>
            <a:pPr>
              <a:tabLst>
                <a:tab pos="685800" algn="l"/>
              </a:tabLst>
            </a:pPr>
            <a:r>
              <a:rPr lang="en-US" sz="1800" b="1" dirty="0">
                <a:solidFill>
                  <a:srgbClr val="FE42DF"/>
                </a:solidFill>
                <a:latin typeface="Corbel" panose="020B0503020204020204" pitchFamily="34" charset="0"/>
              </a:rPr>
              <a:t>Prefrontal: planning, emotion, </a:t>
            </a:r>
            <a:r>
              <a:rPr lang="en-US" sz="1800" b="1" dirty="0" err="1">
                <a:solidFill>
                  <a:srgbClr val="FE42DF"/>
                </a:solidFill>
                <a:latin typeface="Corbel" panose="020B0503020204020204" pitchFamily="34" charset="0"/>
              </a:rPr>
              <a:t>judgement</a:t>
            </a:r>
            <a:endParaRPr lang="en-US" sz="1800" b="1" dirty="0">
              <a:solidFill>
                <a:srgbClr val="FE42DF"/>
              </a:solidFill>
              <a:latin typeface="Corbel" panose="020B0503020204020204" pitchFamily="34" charset="0"/>
            </a:endParaRPr>
          </a:p>
          <a:p>
            <a:pPr>
              <a:tabLst>
                <a:tab pos="685800" algn="l"/>
              </a:tabLst>
            </a:pPr>
            <a:r>
              <a:rPr lang="en-US" sz="1800" b="1" dirty="0">
                <a:latin typeface="Corbel" panose="020B0503020204020204" pitchFamily="34" charset="0"/>
              </a:rPr>
              <a:t>Speech center (</a:t>
            </a:r>
            <a:r>
              <a:rPr lang="en-US" sz="1800" b="1" dirty="0" err="1">
                <a:latin typeface="Corbel" panose="020B0503020204020204" pitchFamily="34" charset="0"/>
              </a:rPr>
              <a:t>Broca’s</a:t>
            </a:r>
            <a:r>
              <a:rPr lang="en-US" sz="1800" b="1" dirty="0">
                <a:latin typeface="Corbel" panose="020B0503020204020204" pitchFamily="34" charset="0"/>
              </a:rPr>
              <a:t> area): speech production and articulation</a:t>
            </a:r>
          </a:p>
          <a:p>
            <a:pPr>
              <a:tabLst>
                <a:tab pos="685800" algn="l"/>
              </a:tabLst>
            </a:pPr>
            <a:r>
              <a:rPr lang="en-US" sz="1800" b="1" dirty="0">
                <a:solidFill>
                  <a:srgbClr val="00FF00"/>
                </a:solidFill>
                <a:latin typeface="Corbel" panose="020B0503020204020204" pitchFamily="34" charset="0"/>
              </a:rPr>
              <a:t>Wernicke’s area: </a:t>
            </a:r>
            <a:br>
              <a:rPr lang="en-US" sz="1800" b="1" dirty="0">
                <a:solidFill>
                  <a:srgbClr val="00FF00"/>
                </a:solidFill>
                <a:latin typeface="Corbel" panose="020B0503020204020204" pitchFamily="34" charset="0"/>
              </a:rPr>
            </a:br>
            <a:r>
              <a:rPr lang="en-US" sz="1800" b="1" dirty="0">
                <a:solidFill>
                  <a:srgbClr val="00FF00"/>
                </a:solidFill>
                <a:latin typeface="Corbel" panose="020B0503020204020204" pitchFamily="34" charset="0"/>
              </a:rPr>
              <a:t>	comprehension of speech</a:t>
            </a:r>
          </a:p>
          <a:p>
            <a:pPr>
              <a:tabLst>
                <a:tab pos="685800" algn="l"/>
              </a:tabLst>
            </a:pPr>
            <a:r>
              <a:rPr lang="en-US" sz="1800" b="1" dirty="0">
                <a:solidFill>
                  <a:srgbClr val="8A6148"/>
                </a:solidFill>
                <a:latin typeface="Corbel" panose="020B0503020204020204" pitchFamily="34" charset="0"/>
              </a:rPr>
              <a:t>Auditory: hearing</a:t>
            </a:r>
          </a:p>
          <a:p>
            <a:pPr>
              <a:tabLst>
                <a:tab pos="685800" algn="l"/>
              </a:tabLst>
            </a:pPr>
            <a:r>
              <a:rPr lang="en-US" sz="1800" b="1" dirty="0">
                <a:solidFill>
                  <a:srgbClr val="0EB8DA"/>
                </a:solidFill>
                <a:latin typeface="Corbel" panose="020B0503020204020204" pitchFamily="34" charset="0"/>
              </a:rPr>
              <a:t>Auditory association: complex</a:t>
            </a:r>
          </a:p>
          <a:p>
            <a:pPr>
              <a:tabLst>
                <a:tab pos="685800" algn="l"/>
              </a:tabLst>
            </a:pPr>
            <a:r>
              <a:rPr lang="en-US" sz="1800" b="1" dirty="0">
                <a:solidFill>
                  <a:srgbClr val="0EB8DA"/>
                </a:solidFill>
                <a:latin typeface="Corbel" panose="020B0503020204020204" pitchFamily="34" charset="0"/>
              </a:rPr>
              <a:t>	auditory processing</a:t>
            </a:r>
          </a:p>
          <a:p>
            <a:pPr>
              <a:tabLst>
                <a:tab pos="685800" algn="l"/>
              </a:tabLst>
            </a:pPr>
            <a:r>
              <a:rPr lang="en-US" sz="1800" b="1" dirty="0">
                <a:solidFill>
                  <a:srgbClr val="496F43"/>
                </a:solidFill>
                <a:latin typeface="Corbel" panose="020B0503020204020204" pitchFamily="34" charset="0"/>
              </a:rPr>
              <a:t>Visual: low-level vision</a:t>
            </a:r>
          </a:p>
          <a:p>
            <a:pPr>
              <a:tabLst>
                <a:tab pos="685800" algn="l"/>
              </a:tabLst>
            </a:pPr>
            <a:r>
              <a:rPr lang="en-US" sz="1800" b="1" dirty="0">
                <a:solidFill>
                  <a:srgbClr val="D37A37"/>
                </a:solidFill>
                <a:latin typeface="Corbel" panose="020B0503020204020204" pitchFamily="34" charset="0"/>
              </a:rPr>
              <a:t>Visual association: </a:t>
            </a:r>
            <a:br>
              <a:rPr lang="en-US" sz="1800" b="1" dirty="0">
                <a:solidFill>
                  <a:srgbClr val="D37A37"/>
                </a:solidFill>
                <a:latin typeface="Corbel" panose="020B0503020204020204" pitchFamily="34" charset="0"/>
              </a:rPr>
            </a:br>
            <a:r>
              <a:rPr lang="en-US" sz="1800" b="1" dirty="0">
                <a:solidFill>
                  <a:srgbClr val="D37A37"/>
                </a:solidFill>
                <a:latin typeface="Corbel" panose="020B0503020204020204" pitchFamily="34" charset="0"/>
              </a:rPr>
              <a:t>	higher-level vision</a:t>
            </a:r>
          </a:p>
        </p:txBody>
      </p:sp>
    </p:spTree>
    <p:extLst>
      <p:ext uri="{BB962C8B-B14F-4D97-AF65-F5344CB8AC3E}">
        <p14:creationId xmlns:p14="http://schemas.microsoft.com/office/powerpoint/2010/main" val="9579994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650" name="Picture 2" descr="FVE_VisHierarc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3413" y="0"/>
            <a:ext cx="5475287"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p:cNvSpPr>
            <a:spLocks noGrp="1"/>
          </p:cNvSpPr>
          <p:nvPr>
            <p:ph type="ftr" sz="quarter" idx="11"/>
          </p:nvPr>
        </p:nvSpPr>
        <p:spPr/>
        <p:txBody>
          <a:bodyPr/>
          <a:lstStyle/>
          <a:p>
            <a:r>
              <a:rPr lang="en-US"/>
              <a:t>CS 460,  Sessions 24-25</a:t>
            </a:r>
          </a:p>
        </p:txBody>
      </p:sp>
      <p:sp>
        <p:nvSpPr>
          <p:cNvPr id="411651" name="Text Box 3"/>
          <p:cNvSpPr txBox="1">
            <a:spLocks noChangeArrowheads="1"/>
          </p:cNvSpPr>
          <p:nvPr/>
        </p:nvSpPr>
        <p:spPr bwMode="auto">
          <a:xfrm>
            <a:off x="363538" y="6237288"/>
            <a:ext cx="28266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dirty="0" err="1">
                <a:solidFill>
                  <a:schemeClr val="accent2"/>
                </a:solidFill>
                <a:latin typeface="Corbel" panose="020B0503020204020204" pitchFamily="34" charset="0"/>
              </a:rPr>
              <a:t>Felleman</a:t>
            </a:r>
            <a:r>
              <a:rPr lang="en-US" sz="1800" dirty="0">
                <a:solidFill>
                  <a:schemeClr val="accent2"/>
                </a:solidFill>
                <a:latin typeface="Corbel" panose="020B0503020204020204" pitchFamily="34" charset="0"/>
              </a:rPr>
              <a:t> &amp; Van Essen, 1991</a:t>
            </a:r>
          </a:p>
        </p:txBody>
      </p:sp>
      <p:sp>
        <p:nvSpPr>
          <p:cNvPr id="411652" name="Rectangle 4"/>
          <p:cNvSpPr>
            <a:spLocks noGrp="1" noChangeArrowheads="1"/>
          </p:cNvSpPr>
          <p:nvPr>
            <p:ph type="title"/>
          </p:nvPr>
        </p:nvSpPr>
        <p:spPr>
          <a:xfrm>
            <a:off x="87076" y="533400"/>
            <a:ext cx="8229600" cy="990600"/>
          </a:xfrm>
        </p:spPr>
        <p:txBody>
          <a:bodyPr/>
          <a:lstStyle/>
          <a:p>
            <a:r>
              <a:rPr lang="en-US" sz="4400" dirty="0">
                <a:latin typeface="Juice ITC" panose="04040403040A02020202" pitchFamily="82" charset="0"/>
                <a:cs typeface="Synchro LET"/>
              </a:rPr>
              <a:t>Interconnect</a:t>
            </a:r>
          </a:p>
        </p:txBody>
      </p:sp>
    </p:spTree>
    <p:extLst>
      <p:ext uri="{BB962C8B-B14F-4D97-AF65-F5344CB8AC3E}">
        <p14:creationId xmlns:p14="http://schemas.microsoft.com/office/powerpoint/2010/main" val="135378259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a:xfrm>
            <a:off x="457200" y="195934"/>
            <a:ext cx="8229600" cy="990600"/>
          </a:xfrm>
        </p:spPr>
        <p:txBody>
          <a:bodyPr>
            <a:normAutofit/>
          </a:bodyPr>
          <a:lstStyle/>
          <a:p>
            <a:r>
              <a:rPr lang="en-US" sz="4400" dirty="0">
                <a:latin typeface="Juice ITC" panose="04040403040A02020202" pitchFamily="82" charset="0"/>
                <a:cs typeface="Synchro LET"/>
              </a:rPr>
              <a:t>More on Connectivity</a:t>
            </a:r>
          </a:p>
        </p:txBody>
      </p:sp>
      <p:pic>
        <p:nvPicPr>
          <p:cNvPr id="412675" name="Picture 3" descr="t1c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6200" y="1000125"/>
            <a:ext cx="7569200" cy="5705475"/>
          </a:xfrm>
          <a:prstGeom prst="rect">
            <a:avLst/>
          </a:prstGeom>
          <a:noFill/>
          <a:extLst>
            <a:ext uri="{909E8E84-426E-40DD-AFC4-6F175D3DCCD1}">
              <a14:hiddenFill xmlns:a14="http://schemas.microsoft.com/office/drawing/2010/main">
                <a:solidFill>
                  <a:srgbClr val="FFFFFF"/>
                </a:solidFill>
              </a14:hiddenFill>
            </a:ext>
          </a:extLst>
        </p:spPr>
      </p:pic>
      <p:sp>
        <p:nvSpPr>
          <p:cNvPr id="412676" name="Text Box 4"/>
          <p:cNvSpPr txBox="1">
            <a:spLocks noChangeArrowheads="1"/>
          </p:cNvSpPr>
          <p:nvPr/>
        </p:nvSpPr>
        <p:spPr bwMode="auto">
          <a:xfrm rot="16200000">
            <a:off x="-2160100" y="3587026"/>
            <a:ext cx="54473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Corbel" panose="020B0503020204020204" pitchFamily="34" charset="0"/>
              </a:rPr>
              <a:t>Which brain area is connected to which other one,</a:t>
            </a:r>
          </a:p>
          <a:p>
            <a:r>
              <a:rPr lang="en-US" sz="2000" dirty="0">
                <a:latin typeface="Corbel" panose="020B0503020204020204" pitchFamily="34" charset="0"/>
              </a:rPr>
              <a:t>And in which directions?</a:t>
            </a:r>
          </a:p>
        </p:txBody>
      </p:sp>
    </p:spTree>
    <p:extLst>
      <p:ext uri="{BB962C8B-B14F-4D97-AF65-F5344CB8AC3E}">
        <p14:creationId xmlns:p14="http://schemas.microsoft.com/office/powerpoint/2010/main" val="276553406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r>
              <a:rPr lang="en-US" sz="4400" dirty="0">
                <a:latin typeface="Juice ITC" panose="04040403040A02020202" pitchFamily="82" charset="0"/>
                <a:cs typeface="Synchro LET"/>
              </a:rPr>
              <a:t>McCulloch-Pitts (1943) Neuron. A direct quote:</a:t>
            </a:r>
          </a:p>
        </p:txBody>
      </p:sp>
      <p:sp>
        <p:nvSpPr>
          <p:cNvPr id="14339" name="Rectangle 3"/>
          <p:cNvSpPr>
            <a:spLocks noGrp="1" noChangeArrowheads="1"/>
          </p:cNvSpPr>
          <p:nvPr>
            <p:ph type="body" idx="1"/>
          </p:nvPr>
        </p:nvSpPr>
        <p:spPr/>
        <p:txBody>
          <a:bodyPr/>
          <a:lstStyle/>
          <a:p>
            <a:pPr>
              <a:buFontTx/>
              <a:buNone/>
            </a:pPr>
            <a:r>
              <a:rPr lang="en-US" dirty="0">
                <a:latin typeface="Corbel" panose="020B0503020204020204" pitchFamily="34" charset="0"/>
              </a:rPr>
              <a:t>1. The activity of the neuron is an “all-or-none” process</a:t>
            </a:r>
          </a:p>
          <a:p>
            <a:pPr>
              <a:buFontTx/>
              <a:buNone/>
            </a:pPr>
            <a:r>
              <a:rPr lang="en-US" dirty="0">
                <a:latin typeface="Corbel" panose="020B0503020204020204" pitchFamily="34" charset="0"/>
              </a:rPr>
              <a:t>2. A certain fixed number of synapses must be excited within the period of latent addition in order to excite a neuron at any time, 	and this number is independent of previous activity and position of the neuron</a:t>
            </a:r>
          </a:p>
          <a:p>
            <a:pPr>
              <a:buFontTx/>
              <a:buNone/>
            </a:pPr>
            <a:r>
              <a:rPr lang="en-US" dirty="0">
                <a:latin typeface="Corbel" panose="020B0503020204020204" pitchFamily="34" charset="0"/>
              </a:rPr>
              <a:t>3. The only significant delay within the nervous system is synaptic delay</a:t>
            </a:r>
          </a:p>
          <a:p>
            <a:pPr>
              <a:buFontTx/>
              <a:buNone/>
            </a:pPr>
            <a:r>
              <a:rPr lang="en-US" dirty="0">
                <a:latin typeface="Corbel" panose="020B0503020204020204" pitchFamily="34" charset="0"/>
              </a:rPr>
              <a:t>4. The activity of any inhibitory synapse absolutely prevents excitation of the neuron at that time</a:t>
            </a:r>
          </a:p>
          <a:p>
            <a:pPr>
              <a:buFontTx/>
              <a:buNone/>
            </a:pPr>
            <a:r>
              <a:rPr lang="en-US" dirty="0">
                <a:latin typeface="Corbel" panose="020B0503020204020204" pitchFamily="34" charset="0"/>
              </a:rPr>
              <a:t>5. The structure of the net does not change with time</a:t>
            </a:r>
          </a:p>
          <a:p>
            <a:pPr>
              <a:buFontTx/>
              <a:buNone/>
            </a:pPr>
            <a:r>
              <a:rPr lang="en-US" dirty="0">
                <a:latin typeface="Corbel" panose="020B0503020204020204" pitchFamily="34" charset="0"/>
              </a:rPr>
              <a:t>	From: A logical calculus of the ideas immanent in nervous activity. </a:t>
            </a:r>
            <a:r>
              <a:rPr lang="en-US" i="1" dirty="0">
                <a:latin typeface="Corbel" panose="020B0503020204020204" pitchFamily="34" charset="0"/>
              </a:rPr>
              <a:t>Bulletin of Mathematical Biophysics</a:t>
            </a:r>
            <a:r>
              <a:rPr lang="en-US" dirty="0">
                <a:latin typeface="Corbel" panose="020B0503020204020204" pitchFamily="34" charset="0"/>
              </a:rPr>
              <a:t>, 5, 115-133.</a:t>
            </a:r>
          </a:p>
        </p:txBody>
      </p:sp>
    </p:spTree>
    <p:extLst>
      <p:ext uri="{BB962C8B-B14F-4D97-AF65-F5344CB8AC3E}">
        <p14:creationId xmlns:p14="http://schemas.microsoft.com/office/powerpoint/2010/main" val="10405570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AI-Class">
  <a:themeElements>
    <a:clrScheme name="AI-Class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AI-Class">
      <a:majorFont>
        <a:latin typeface="Helvetic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I-Class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AI-Class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AI-Class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I-Class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AI-Class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AI-Class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AI-Class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Clarity.thmx</Template>
  <TotalTime>6249</TotalTime>
  <Words>1661</Words>
  <Application>Microsoft Office PowerPoint</Application>
  <PresentationFormat>On-screen Show (4:3)</PresentationFormat>
  <Paragraphs>291</Paragraphs>
  <Slides>47</Slides>
  <Notes>1</Notes>
  <HiddenSlides>0</HiddenSlides>
  <MMClips>0</MMClips>
  <ScaleCrop>false</ScaleCrop>
  <HeadingPairs>
    <vt:vector size="8" baseType="variant">
      <vt:variant>
        <vt:lpstr>Fonts Used</vt:lpstr>
      </vt:variant>
      <vt:variant>
        <vt:i4>15</vt:i4>
      </vt:variant>
      <vt:variant>
        <vt:lpstr>Theme</vt:lpstr>
      </vt:variant>
      <vt:variant>
        <vt:i4>5</vt:i4>
      </vt:variant>
      <vt:variant>
        <vt:lpstr>Embedded OLE Servers</vt:lpstr>
      </vt:variant>
      <vt:variant>
        <vt:i4>1</vt:i4>
      </vt:variant>
      <vt:variant>
        <vt:lpstr>Slide Titles</vt:lpstr>
      </vt:variant>
      <vt:variant>
        <vt:i4>47</vt:i4>
      </vt:variant>
    </vt:vector>
  </HeadingPairs>
  <TitlesOfParts>
    <vt:vector size="68" baseType="lpstr">
      <vt:lpstr>Helvetica</vt:lpstr>
      <vt:lpstr>Calibri</vt:lpstr>
      <vt:lpstr>Symbol</vt:lpstr>
      <vt:lpstr>Monotype Sorts</vt:lpstr>
      <vt:lpstr>Arial Black</vt:lpstr>
      <vt:lpstr>Synchro LET</vt:lpstr>
      <vt:lpstr>Times New Roman</vt:lpstr>
      <vt:lpstr>Impact</vt:lpstr>
      <vt:lpstr>Verdana</vt:lpstr>
      <vt:lpstr>High Tower Text</vt:lpstr>
      <vt:lpstr>Juice ITC</vt:lpstr>
      <vt:lpstr>Arial</vt:lpstr>
      <vt:lpstr>Tahoma</vt:lpstr>
      <vt:lpstr>Bookman Old Style</vt:lpstr>
      <vt:lpstr>Corbel</vt:lpstr>
      <vt:lpstr>Clarity</vt:lpstr>
      <vt:lpstr>Blank Presentation</vt:lpstr>
      <vt:lpstr>1_Blank Presentation</vt:lpstr>
      <vt:lpstr>2_Blank Presentation</vt:lpstr>
      <vt:lpstr>AI-Class</vt:lpstr>
      <vt:lpstr>Document</vt:lpstr>
      <vt:lpstr>An Overview of  Connectionism</vt:lpstr>
      <vt:lpstr>Neural Networks a.k.a. PDP or Parallel Distributed Processing  a.k.a. Connectionism</vt:lpstr>
      <vt:lpstr>Many neurons have elaborate arborizations</vt:lpstr>
      <vt:lpstr>The axon is covered with myelin sheaths  for faster conductivity</vt:lpstr>
      <vt:lpstr>With single-cell recordings, action  potentials (spikes) can be recorded</vt:lpstr>
      <vt:lpstr>Major Functional Areas</vt:lpstr>
      <vt:lpstr>Interconnect</vt:lpstr>
      <vt:lpstr>More on Connectivity</vt:lpstr>
      <vt:lpstr>McCulloch-Pitts (1943) Neuron. A direct quote:</vt:lpstr>
      <vt:lpstr>Neural networks abstract from  the details of real neurons</vt:lpstr>
      <vt:lpstr>Artificial ‘neuron’</vt:lpstr>
      <vt:lpstr>How to ‘program’ neural networks?</vt:lpstr>
      <vt:lpstr>Neural networks and David Marr’s model (1969)</vt:lpstr>
      <vt:lpstr>Hebb (1949)</vt:lpstr>
      <vt:lpstr>Hebb (1949)</vt:lpstr>
      <vt:lpstr>Hebb-rule sound-bite:</vt:lpstr>
      <vt:lpstr>William James (1890)</vt:lpstr>
      <vt:lpstr>Two main forms of learning</vt:lpstr>
      <vt:lpstr>The Perceptron by Frank Rosenblatt (1958, 1962)</vt:lpstr>
      <vt:lpstr>Very simple example</vt:lpstr>
      <vt:lpstr>Learning problem to be solved</vt:lpstr>
      <vt:lpstr>Answer</vt:lpstr>
      <vt:lpstr>Perceptron algorithm in words</vt:lpstr>
      <vt:lpstr>Perceptron convergence theorem</vt:lpstr>
      <vt:lpstr>The Perceptron was a big hit</vt:lpstr>
      <vt:lpstr>Limitations of the Perceptron</vt:lpstr>
      <vt:lpstr>Only binary input-output values</vt:lpstr>
      <vt:lpstr>Only two layers</vt:lpstr>
      <vt:lpstr>Exclusive OR (XOR)</vt:lpstr>
      <vt:lpstr>An extra layer is necessary to represent the XOR</vt:lpstr>
      <vt:lpstr>Minsky and Papert book caused the ‘first wave’ to die out</vt:lpstr>
      <vt:lpstr>Error-backpropagation</vt:lpstr>
      <vt:lpstr>Error-backpropagation by Rumelhart, Hinton, and Williams</vt:lpstr>
      <vt:lpstr>The problem to be solved</vt:lpstr>
      <vt:lpstr>The backprop trick</vt:lpstr>
      <vt:lpstr>Characteristics of backpropagation</vt:lpstr>
      <vt:lpstr>The gradient descent makes sense mathematically</vt:lpstr>
      <vt:lpstr>Weight change and momentum</vt:lpstr>
      <vt:lpstr>NetTalk: Backpropagation’s ‘killer-app’</vt:lpstr>
      <vt:lpstr>Despite its popularity backpropagation has some disadvantages</vt:lpstr>
      <vt:lpstr>Good points</vt:lpstr>
      <vt:lpstr>Conclusion</vt:lpstr>
      <vt:lpstr>Applications: Classification</vt:lpstr>
      <vt:lpstr>Applications: Modelling</vt:lpstr>
      <vt:lpstr>Applications: Forecasting</vt:lpstr>
      <vt:lpstr>Applications: Novelty Detection</vt:lpstr>
      <vt:lpstr>NEXT TIME…</vt:lpstr>
    </vt:vector>
  </TitlesOfParts>
  <Company>Otterbein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Intelligence</dc:title>
  <dc:creator>David Stucki</dc:creator>
  <cp:lastModifiedBy>Stucki, David</cp:lastModifiedBy>
  <cp:revision>90</cp:revision>
  <dcterms:created xsi:type="dcterms:W3CDTF">2013-10-29T15:52:47Z</dcterms:created>
  <dcterms:modified xsi:type="dcterms:W3CDTF">2017-02-06T07:08:20Z</dcterms:modified>
</cp:coreProperties>
</file>