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1" r:id="rId6"/>
    <p:sldId id="26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7" r:id="rId19"/>
    <p:sldId id="283" r:id="rId20"/>
    <p:sldId id="284" r:id="rId21"/>
    <p:sldId id="285" r:id="rId22"/>
    <p:sldId id="286" r:id="rId23"/>
    <p:sldId id="263" r:id="rId24"/>
  </p:sldIdLst>
  <p:sldSz cx="9144000" cy="6858000" type="screen4x3"/>
  <p:notesSz cx="6858000" cy="9144000"/>
  <p:embeddedFontLst>
    <p:embeddedFont>
      <p:font typeface="Synchro LET" pitchFamily="2" charset="0"/>
      <p:regular r:id="rId26"/>
    </p:embeddedFont>
    <p:embeddedFont>
      <p:font typeface="Colonna MT" panose="04020805060202030203" pitchFamily="82" charset="0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6" autoAdjust="0"/>
  </p:normalViewPr>
  <p:slideViewPr>
    <p:cSldViewPr snapToGrid="0" snapToObjects="1">
      <p:cViewPr varScale="1">
        <p:scale>
          <a:sx n="85" d="100"/>
          <a:sy n="85" d="100"/>
        </p:scale>
        <p:origin x="22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9A57-F813-4DB9-A828-94C1BC771BBF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4F63-CB73-4269-AA93-CAF70881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Turing Machine,</a:t>
            </a:r>
            <a:r>
              <a:rPr lang="en-US" baseline="0" dirty="0"/>
              <a:t> Lambda Calculus, Recursion Theory, Post Machines, General Recursive Functions, Boolean circuits</a:t>
            </a:r>
          </a:p>
          <a:p>
            <a:endParaRPr lang="en-US" baseline="0" dirty="0"/>
          </a:p>
          <a:p>
            <a:r>
              <a:rPr lang="en-US" baseline="0" dirty="0"/>
              <a:t>Many competing models, emerging from mathematics, logic, &amp; electrical engineering. Church-Turing thesis.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4F63-CB73-4269-AA93-CAF70881F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A4F63-CB73-4269-AA93-CAF70881F3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18,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18,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12"/>
            <a:ext cx="9144000" cy="5047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239"/>
            <a:ext cx="7848600" cy="1918416"/>
          </a:xfrm>
        </p:spPr>
        <p:txBody>
          <a:bodyPr/>
          <a:lstStyle/>
          <a:p>
            <a:r>
              <a:rPr lang="en-US" sz="6000" dirty="0">
                <a:latin typeface="Synchro LET"/>
                <a:cs typeface="Synchro LET"/>
              </a:rPr>
              <a:t>A PROCEDURE FOR </a:t>
            </a:r>
            <a:r>
              <a:rPr lang="en-US" sz="6000" dirty="0">
                <a:solidFill>
                  <a:schemeClr val="tx1">
                    <a:lumMod val="90000"/>
                    <a:lumOff val="10000"/>
                  </a:schemeClr>
                </a:solidFill>
                <a:latin typeface="Synchro LET"/>
                <a:cs typeface="Synchro LET"/>
              </a:rPr>
              <a:t>Thinking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5" y="5304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rbel"/>
                <a:cs typeface="Corbel"/>
              </a:rPr>
              <a:t>INST 4200</a:t>
            </a:r>
          </a:p>
          <a:p>
            <a:r>
              <a:rPr lang="en-US" sz="2800" dirty="0">
                <a:solidFill>
                  <a:srgbClr val="002060"/>
                </a:solidFill>
                <a:latin typeface="Corbel"/>
                <a:cs typeface="Corbel"/>
              </a:rPr>
              <a:t>David J Stucki</a:t>
            </a:r>
          </a:p>
          <a:p>
            <a:r>
              <a:rPr lang="en-US" sz="2800">
                <a:solidFill>
                  <a:srgbClr val="002060"/>
                </a:solidFill>
                <a:latin typeface="Corbel"/>
                <a:cs typeface="Corbel"/>
              </a:rPr>
              <a:t>Spring 2017</a:t>
            </a:r>
            <a:endParaRPr lang="en-US" sz="2800" dirty="0">
              <a:solidFill>
                <a:srgbClr val="00206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ENTAILMENTS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yoda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Why 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It appears in the KB!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The KB doesn’t say it explicitly…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But these two sentences entail it.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How does this work?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A = </a:t>
            </a:r>
            <a:r>
              <a:rPr lang="en-US" sz="1600" dirty="0" err="1">
                <a:latin typeface="Corbel"/>
                <a:cs typeface="Corbel"/>
              </a:rPr>
              <a:t>qui_gon</a:t>
            </a:r>
            <a:endParaRPr lang="en-US" sz="1600" dirty="0">
              <a:latin typeface="Corbel"/>
              <a:cs typeface="Corbel"/>
            </a:endParaRP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B = </a:t>
            </a:r>
            <a:r>
              <a:rPr lang="en-US" sz="1600" dirty="0" err="1">
                <a:latin typeface="Corbel"/>
                <a:cs typeface="Corbel"/>
              </a:rPr>
              <a:t>dooku</a:t>
            </a:r>
            <a:endParaRPr lang="en-US" sz="1600" dirty="0">
              <a:latin typeface="Corbel"/>
              <a:cs typeface="Corbel"/>
            </a:endParaRP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Then B is also a </a:t>
            </a:r>
            <a:r>
              <a:rPr lang="en-US" sz="1600" dirty="0" err="1">
                <a:latin typeface="Corbel"/>
                <a:cs typeface="Corbel"/>
              </a:rPr>
              <a:t>jedi</a:t>
            </a:r>
            <a:r>
              <a:rPr lang="en-US" sz="1600" dirty="0">
                <a:latin typeface="Corbel"/>
                <a:cs typeface="Corbel"/>
              </a:rPr>
              <a:t>, so </a:t>
            </a:r>
            <a:r>
              <a:rPr lang="en-US" sz="1600" dirty="0" err="1">
                <a:latin typeface="Corbel"/>
                <a:cs typeface="Corbel"/>
              </a:rPr>
              <a:t>dooku</a:t>
            </a:r>
            <a:r>
              <a:rPr lang="en-US" sz="1600" dirty="0">
                <a:latin typeface="Corbel"/>
                <a:cs typeface="Corbel"/>
              </a:rPr>
              <a:t> is a </a:t>
            </a:r>
            <a:r>
              <a:rPr lang="en-US" sz="1600" dirty="0" err="1">
                <a:latin typeface="Corbel"/>
                <a:cs typeface="Corbel"/>
              </a:rPr>
              <a:t>jedi</a:t>
            </a:r>
            <a:endParaRPr lang="en-US" sz="1600" dirty="0">
              <a:latin typeface="Corbel"/>
              <a:cs typeface="Corbel"/>
            </a:endParaRP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endParaRPr lang="en-US" sz="16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i="1" dirty="0">
                <a:latin typeface="Corbel"/>
                <a:cs typeface="Corbel"/>
              </a:rPr>
              <a:t>Even if you’ve never seen Star Wars…</a:t>
            </a:r>
            <a:endParaRPr lang="en-US" sz="2600" i="1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yoda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mace_windu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luke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rgbClr val="FFC000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rgbClr val="00FF00"/>
                </a:solidFill>
                <a:latin typeface="Corbel"/>
                <a:cs typeface="Corbel"/>
              </a:rPr>
              <a:t>dooku</a:t>
            </a:r>
            <a:endParaRPr lang="en-US" sz="2200" dirty="0">
              <a:solidFill>
                <a:srgbClr val="00FF00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an apprentice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If </a:t>
            </a:r>
            <a:r>
              <a:rPr lang="en-US" sz="2200" dirty="0">
                <a:solidFill>
                  <a:srgbClr val="FFC000"/>
                </a:solidFill>
                <a:latin typeface="Corbel"/>
                <a:cs typeface="Corbel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</a:t>
            </a:r>
            <a:r>
              <a:rPr lang="en-US" sz="2200" dirty="0">
                <a:solidFill>
                  <a:srgbClr val="00FF00"/>
                </a:solidFill>
                <a:latin typeface="Corbel"/>
                <a:cs typeface="Corbel"/>
              </a:rPr>
              <a:t>B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then </a:t>
            </a:r>
            <a:r>
              <a:rPr lang="en-US" sz="2200" dirty="0">
                <a:solidFill>
                  <a:srgbClr val="00FF00"/>
                </a:solidFill>
                <a:latin typeface="Corbel"/>
                <a:cs typeface="Corbel"/>
              </a:rPr>
              <a:t>B is a </a:t>
            </a:r>
            <a:r>
              <a:rPr lang="en-US" sz="2200" dirty="0" err="1">
                <a:solidFill>
                  <a:srgbClr val="00FF00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rgbClr val="00FF00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B then A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5505" y="4432515"/>
            <a:ext cx="3518115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5503" y="5535432"/>
            <a:ext cx="3931920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87" y="864612"/>
            <a:ext cx="7998240" cy="56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3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" y="847725"/>
            <a:ext cx="7895844" cy="57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2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THOUGHT, </a:t>
            </a:r>
            <a:r>
              <a:rPr lang="en-US" sz="2800" dirty="0">
                <a:latin typeface="Synchro LET"/>
                <a:cs typeface="Synchro LET"/>
              </a:rPr>
              <a:t>VERSION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In this approach, thinking consists of determining whether statements are entailed by the knowledge base.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How could this be automated?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By an </a:t>
            </a:r>
            <a:r>
              <a:rPr lang="en-US" sz="1800" dirty="0">
                <a:solidFill>
                  <a:schemeClr val="tx2"/>
                </a:solidFill>
                <a:latin typeface="Corbel"/>
                <a:cs typeface="Corbel"/>
              </a:rPr>
              <a:t>algorithm</a:t>
            </a:r>
            <a:r>
              <a:rPr lang="en-US" sz="1800" dirty="0">
                <a:latin typeface="Corbel"/>
                <a:cs typeface="Corbel"/>
              </a:rPr>
              <a:t>! … what’s that??</a:t>
            </a:r>
          </a:p>
        </p:txBody>
      </p:sp>
      <p:sp>
        <p:nvSpPr>
          <p:cNvPr id="4" name="Cloud 3"/>
          <p:cNvSpPr/>
          <p:nvPr/>
        </p:nvSpPr>
        <p:spPr>
          <a:xfrm rot="20697886">
            <a:off x="700645" y="1591293"/>
            <a:ext cx="6329548" cy="401386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 well-ordered collection of unambiguous and effectively computable operations that when executed produces a result and halts in a finite amount of time.</a:t>
            </a:r>
          </a:p>
          <a:p>
            <a:pPr algn="ctr"/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Scheider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&amp; </a:t>
            </a:r>
            <a:r>
              <a:rPr lang="en-US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Gersting</a:t>
            </a:r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1995</a:t>
            </a:r>
          </a:p>
        </p:txBody>
      </p:sp>
      <p:sp>
        <p:nvSpPr>
          <p:cNvPr id="5" name="Explosion 2 4"/>
          <p:cNvSpPr/>
          <p:nvPr/>
        </p:nvSpPr>
        <p:spPr>
          <a:xfrm rot="789221" flipH="1">
            <a:off x="646923" y="527207"/>
            <a:ext cx="8348353" cy="6796717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  <a:t>Any well-defined computational procedure that takes some value, or set of values, as input and produces some value, or values, as output. An algorithm is thus a sequence of computational steps that transform the input into the output.</a:t>
            </a:r>
            <a:b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</a:b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  <a:t>Cormen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  <a:t> &amp; </a:t>
            </a:r>
            <a:r>
              <a:rPr lang="en-US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  <a:t>Leiserson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rbel" panose="020B0503020204020204" pitchFamily="34" charset="0"/>
              </a:rPr>
              <a:t>, 2009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THOUGHT, </a:t>
            </a:r>
            <a:r>
              <a:rPr lang="en-US" sz="2800" dirty="0">
                <a:latin typeface="Synchro LET"/>
                <a:cs typeface="Synchro LET"/>
              </a:rPr>
              <a:t>VERSION 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In this approach, thinking consists of determining whether statements are entailed by the knowledge base.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How could this be automated?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By an </a:t>
            </a:r>
            <a:r>
              <a:rPr lang="en-US" sz="1800" dirty="0">
                <a:solidFill>
                  <a:schemeClr val="tx2"/>
                </a:solidFill>
                <a:latin typeface="Corbel"/>
                <a:cs typeface="Corbel"/>
              </a:rPr>
              <a:t>algorithm</a:t>
            </a:r>
            <a:r>
              <a:rPr lang="en-US" sz="1800" dirty="0">
                <a:latin typeface="Corbel"/>
                <a:cs typeface="Corbel"/>
              </a:rPr>
              <a:t>! … what’s that??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b="1" dirty="0">
                <a:solidFill>
                  <a:schemeClr val="accent5"/>
                </a:solidFill>
                <a:latin typeface="Corbel"/>
                <a:cs typeface="Corbel"/>
              </a:rPr>
              <a:t>Back-chaining</a:t>
            </a:r>
            <a:r>
              <a:rPr lang="en-US" sz="1800" dirty="0">
                <a:latin typeface="Corbel"/>
                <a:cs typeface="Corbel"/>
              </a:rPr>
              <a:t>: a procedure to determine whether a given atomic statement, called a query, is entailed by a KB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We will see over the next several weeks that it is actually a bit more complicated than this – back-chaining is capable of more sophisticated behavior!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10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9" y="876300"/>
            <a:ext cx="8062508" cy="5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9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george</a:t>
            </a:r>
            <a:r>
              <a:rPr lang="en-US" sz="2200" dirty="0">
                <a:latin typeface="Corbel"/>
                <a:cs typeface="Corbel"/>
              </a:rPr>
              <a:t> is a parent of sue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64" t="22010" r="33429" b="43099"/>
          <a:stretch/>
        </p:blipFill>
        <p:spPr>
          <a:xfrm>
            <a:off x="4439407" y="2078182"/>
            <a:ext cx="4087076" cy="175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517" t="64540" r="9666" b="2634"/>
          <a:stretch/>
        </p:blipFill>
        <p:spPr>
          <a:xfrm>
            <a:off x="4514089" y="4313713"/>
            <a:ext cx="3929265" cy="17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7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george</a:t>
            </a:r>
            <a:r>
              <a:rPr lang="en-US" sz="2200" dirty="0">
                <a:latin typeface="Corbel"/>
                <a:cs typeface="Corbel"/>
              </a:rPr>
              <a:t> is a parent of sue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We find a match in step 2: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X = sue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Y = </a:t>
            </a:r>
            <a:r>
              <a:rPr lang="en-US" sz="1600" dirty="0" err="1">
                <a:latin typeface="Corbel"/>
                <a:cs typeface="Corbel"/>
              </a:rPr>
              <a:t>george</a:t>
            </a:r>
            <a:endParaRPr lang="en-US" sz="16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So in step 3, we need to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remember this, so that what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we need to establish is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X is a child of Y, or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64" t="22010" r="33429" b="43099"/>
          <a:stretch/>
        </p:blipFill>
        <p:spPr>
          <a:xfrm>
            <a:off x="4439407" y="2078182"/>
            <a:ext cx="4087076" cy="175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517" t="64540" r="9666" b="2634"/>
          <a:stretch/>
        </p:blipFill>
        <p:spPr>
          <a:xfrm>
            <a:off x="4514089" y="4313713"/>
            <a:ext cx="3929265" cy="178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5132" y="4323607"/>
            <a:ext cx="240255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55363" y="1921790"/>
            <a:ext cx="4649491" cy="256807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61664" y="1921789"/>
            <a:ext cx="3341353" cy="256807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george</a:t>
            </a:r>
            <a:r>
              <a:rPr lang="en-US" sz="2200" dirty="0">
                <a:latin typeface="Corbel"/>
                <a:cs typeface="Corbel"/>
              </a:rPr>
              <a:t> is a parent of sue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We find a match in step 2: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X = sue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Y = </a:t>
            </a:r>
            <a:r>
              <a:rPr lang="en-US" sz="1600" dirty="0" err="1">
                <a:latin typeface="Corbel"/>
                <a:cs typeface="Corbel"/>
              </a:rPr>
              <a:t>george</a:t>
            </a:r>
            <a:endParaRPr lang="en-US" sz="16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So in step 3, we need to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remember this, so that what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we need to establish is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X is a child of Y, or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sue is a child of </a:t>
            </a:r>
            <a:r>
              <a:rPr lang="en-US" dirty="0" err="1">
                <a:latin typeface="Corbel"/>
                <a:cs typeface="Corbel"/>
              </a:rPr>
              <a:t>george</a:t>
            </a:r>
            <a:endParaRPr lang="en-US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dirty="0">
                <a:latin typeface="Corbel"/>
                <a:cs typeface="Corbel"/>
              </a:rPr>
              <a:t>Fortunately, this can be found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in the KB!!</a:t>
            </a:r>
            <a:endParaRPr lang="en-US" sz="18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64" t="22010" r="33429" b="43099"/>
          <a:stretch/>
        </p:blipFill>
        <p:spPr>
          <a:xfrm>
            <a:off x="4439407" y="2078182"/>
            <a:ext cx="4087076" cy="175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517" t="64540" r="9666" b="2634"/>
          <a:stretch/>
        </p:blipFill>
        <p:spPr>
          <a:xfrm>
            <a:off x="4514089" y="4313713"/>
            <a:ext cx="3929265" cy="17867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4089" y="2755075"/>
            <a:ext cx="1993589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5132" y="4323607"/>
            <a:ext cx="2402556" cy="332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78878" y="2956956"/>
            <a:ext cx="0" cy="1532905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77493" y="2956956"/>
            <a:ext cx="590798" cy="1532906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55363" y="1921790"/>
            <a:ext cx="4649491" cy="256807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61664" y="1921789"/>
            <a:ext cx="3341353" cy="2568071"/>
          </a:xfrm>
          <a:prstGeom prst="straightConnector1">
            <a:avLst/>
          </a:prstGeom>
          <a:ln w="5080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gina</a:t>
            </a:r>
            <a:r>
              <a:rPr lang="en-US" sz="2200" dirty="0">
                <a:latin typeface="Corbel"/>
                <a:cs typeface="Corbel"/>
              </a:rPr>
              <a:t> is female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george</a:t>
            </a:r>
            <a:r>
              <a:rPr lang="en-US" sz="2200" dirty="0">
                <a:latin typeface="Corbel"/>
                <a:cs typeface="Corbel"/>
              </a:rPr>
              <a:t> is a father of sue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jane</a:t>
            </a:r>
            <a:r>
              <a:rPr lang="en-US" sz="2200" dirty="0">
                <a:latin typeface="Corbel"/>
                <a:cs typeface="Corbel"/>
              </a:rPr>
              <a:t> is of opposite sex</a:t>
            </a:r>
            <a:br>
              <a:rPr lang="en-US" sz="2200" dirty="0">
                <a:latin typeface="Corbel"/>
                <a:cs typeface="Corbel"/>
              </a:rPr>
            </a:br>
            <a:r>
              <a:rPr lang="en-US" sz="2200" dirty="0">
                <a:latin typeface="Corbel"/>
                <a:cs typeface="Corbel"/>
              </a:rPr>
              <a:t>from </a:t>
            </a:r>
            <a:r>
              <a:rPr lang="en-US" sz="2200" dirty="0" err="1">
                <a:latin typeface="Corbel"/>
                <a:cs typeface="Corbel"/>
              </a:rPr>
              <a:t>george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We will try step 2 twice to succeed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george</a:t>
            </a:r>
            <a:r>
              <a:rPr lang="en-US" sz="2200" dirty="0">
                <a:latin typeface="Corbel"/>
                <a:cs typeface="Corbel"/>
              </a:rPr>
              <a:t> is a grandfather of john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We’ll come back to this if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there is time…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64" t="22010" r="33429" b="43099"/>
          <a:stretch/>
        </p:blipFill>
        <p:spPr>
          <a:xfrm>
            <a:off x="4439407" y="2078182"/>
            <a:ext cx="4087076" cy="175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517" t="64540" r="9666" b="2634"/>
          <a:stretch/>
        </p:blipFill>
        <p:spPr>
          <a:xfrm>
            <a:off x="4514089" y="4313713"/>
            <a:ext cx="3929265" cy="17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5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9" y="4881292"/>
            <a:ext cx="2885704" cy="1976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637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ynchro LET"/>
                <a:cs typeface="Synchro LET"/>
              </a:rPr>
              <a:t>MODELS OF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4682837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1930s: An exciting time…</a:t>
            </a:r>
          </a:p>
          <a:p>
            <a:pPr marL="461963" lvl="1" indent="0">
              <a:buNone/>
              <a:tabLst>
                <a:tab pos="3427413" algn="l"/>
                <a:tab pos="6121400" algn="l"/>
              </a:tabLst>
            </a:pPr>
            <a:r>
              <a:rPr lang="en-US" dirty="0">
                <a:latin typeface="Corbel"/>
                <a:cs typeface="Corbel"/>
              </a:rPr>
              <a:t>Alan Turing	Stephen Kleene	Kurt</a:t>
            </a:r>
            <a:r>
              <a:rPr lang="en-US" dirty="0">
                <a:solidFill>
                  <a:srgbClr val="002060"/>
                </a:solidFill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Gödel</a:t>
            </a:r>
          </a:p>
          <a:p>
            <a:pPr marL="461963" lvl="1" indent="0">
              <a:buNone/>
              <a:tabLst>
                <a:tab pos="3427413" algn="l"/>
                <a:tab pos="6121400" algn="l"/>
              </a:tabLst>
            </a:pPr>
            <a:r>
              <a:rPr lang="en-US" dirty="0">
                <a:latin typeface="Corbel"/>
                <a:cs typeface="Corbel"/>
              </a:rPr>
              <a:t>Alonzo Church	Emil Post	Claude Shannon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  <a:latin typeface="Colonna MT" panose="04020805060202030203" pitchFamily="82" charset="0"/>
                <a:cs typeface="Corbel"/>
              </a:rPr>
              <a:t>“Once a problem is described using an appropriate</a:t>
            </a:r>
            <a:br>
              <a:rPr lang="en-US" dirty="0">
                <a:solidFill>
                  <a:schemeClr val="tx2"/>
                </a:solidFill>
                <a:latin typeface="Colonna MT" panose="04020805060202030203" pitchFamily="82" charset="0"/>
                <a:cs typeface="Corbel"/>
              </a:rPr>
            </a:br>
            <a:r>
              <a:rPr lang="en-US" dirty="0">
                <a:solidFill>
                  <a:schemeClr val="tx2"/>
                </a:solidFill>
                <a:latin typeface="Colonna MT" panose="04020805060202030203" pitchFamily="82" charset="0"/>
                <a:cs typeface="Corbel"/>
              </a:rPr>
              <a:t>representation, the problem is almost solved.”</a:t>
            </a:r>
            <a:br>
              <a:rPr lang="en-US" dirty="0">
                <a:solidFill>
                  <a:schemeClr val="tx2"/>
                </a:solidFill>
                <a:latin typeface="Colonna MT" panose="04020805060202030203" pitchFamily="82" charset="0"/>
                <a:cs typeface="Corbel"/>
              </a:rPr>
            </a:br>
            <a:r>
              <a:rPr lang="en-US" dirty="0">
                <a:solidFill>
                  <a:schemeClr val="tx2"/>
                </a:solidFill>
                <a:latin typeface="Colonna MT" panose="04020805060202030203" pitchFamily="82" charset="0"/>
                <a:cs typeface="Corbel"/>
              </a:rPr>
              <a:t>–Patrick Winston, 1993</a:t>
            </a:r>
          </a:p>
          <a:p>
            <a:r>
              <a:rPr lang="en-US" dirty="0">
                <a:latin typeface="Corbel"/>
                <a:cs typeface="Corbel"/>
              </a:rPr>
              <a:t>Every formalism is optimal for certain types of problems.</a:t>
            </a:r>
          </a:p>
          <a:p>
            <a:r>
              <a:rPr lang="en-US" dirty="0">
                <a:latin typeface="Corbel"/>
                <a:cs typeface="Corbel"/>
              </a:rPr>
              <a:t>Thinking as knowledge &amp; reasoning</a:t>
            </a:r>
          </a:p>
          <a:p>
            <a:pPr marL="804863" lvl="1" indent="-342900"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Logic</a:t>
            </a:r>
          </a:p>
          <a:p>
            <a:pPr marL="804863" lvl="1" indent="-342900"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Entailment</a:t>
            </a:r>
          </a:p>
          <a:p>
            <a:pPr marL="804863" lvl="1" indent="-342900">
              <a:tabLst>
                <a:tab pos="3427413" algn="l"/>
                <a:tab pos="5310188" algn="l"/>
              </a:tabLst>
            </a:pPr>
            <a:r>
              <a:rPr lang="en-US" dirty="0">
                <a:latin typeface="Corbel"/>
                <a:cs typeface="Corbel"/>
              </a:rPr>
              <a:t>Knowledge base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21" y="2531022"/>
            <a:ext cx="621792" cy="683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60" y="2701781"/>
            <a:ext cx="621792" cy="722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04" y="1873951"/>
            <a:ext cx="621792" cy="764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349" y="2216956"/>
            <a:ext cx="621792" cy="791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9" y="2638872"/>
            <a:ext cx="621792" cy="847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99" y="3008861"/>
            <a:ext cx="617801" cy="8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9" y="971549"/>
            <a:ext cx="8089625" cy="55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2" y="838200"/>
            <a:ext cx="8012843" cy="581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80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60" y="833437"/>
            <a:ext cx="7998099" cy="57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 pitchFamily="2" charset="0"/>
              </a:rPr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Human </a:t>
            </a:r>
            <a:r>
              <a:rPr lang="en-US" dirty="0" err="1"/>
              <a:t>Human</a:t>
            </a:r>
            <a:r>
              <a:rPr lang="en-US" dirty="0"/>
              <a:t>, Chapter 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A.I. Paper assignment…</a:t>
            </a:r>
          </a:p>
        </p:txBody>
      </p:sp>
    </p:spTree>
    <p:extLst>
      <p:ext uri="{BB962C8B-B14F-4D97-AF65-F5344CB8AC3E}">
        <p14:creationId xmlns:p14="http://schemas.microsoft.com/office/powerpoint/2010/main" val="137883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Synchro LET"/>
                <a:cs typeface="Synchro LET"/>
              </a:rPr>
              <a:t>KNOWLEDGE 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99"/>
            <a:ext cx="8686800" cy="5413233"/>
          </a:xfrm>
        </p:spPr>
        <p:txBody>
          <a:bodyPr>
            <a:normAutofit/>
          </a:bodyPr>
          <a:lstStyle/>
          <a:p>
            <a:r>
              <a:rPr lang="en-US" dirty="0">
                <a:latin typeface="Corbel"/>
                <a:cs typeface="Corbel"/>
              </a:rPr>
              <a:t>Our approach will be to use a KB consisting</a:t>
            </a:r>
            <a:br>
              <a:rPr lang="en-US" dirty="0">
                <a:latin typeface="Corbel"/>
                <a:cs typeface="Corbel"/>
              </a:rPr>
            </a:br>
            <a:r>
              <a:rPr lang="en-US" dirty="0">
                <a:latin typeface="Corbel"/>
                <a:cs typeface="Corbel"/>
              </a:rPr>
              <a:t>of two sorts of knowledge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rbel"/>
                <a:cs typeface="Corbel"/>
              </a:rPr>
              <a:t>Unconditional knowledge (aka facts): </a:t>
            </a:r>
            <a:r>
              <a:rPr lang="en-US" i="1" dirty="0">
                <a:latin typeface="Corbel"/>
                <a:cs typeface="Corbel"/>
              </a:rPr>
              <a:t>atomic</a:t>
            </a:r>
            <a:r>
              <a:rPr lang="en-US" dirty="0">
                <a:latin typeface="Corbel"/>
                <a:cs typeface="Corbel"/>
              </a:rPr>
              <a:t> statements that are </a:t>
            </a:r>
            <a:r>
              <a:rPr lang="en-US" b="1" dirty="0">
                <a:solidFill>
                  <a:schemeClr val="tx2"/>
                </a:solidFill>
                <a:latin typeface="Corbel"/>
                <a:cs typeface="Corbel"/>
              </a:rPr>
              <a:t>true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rbel"/>
                <a:cs typeface="Corbel"/>
              </a:rPr>
              <a:t>Conditional knowledge: statements of the form</a:t>
            </a:r>
          </a:p>
          <a:p>
            <a:pPr marL="274320" lvl="1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If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P</a:t>
            </a:r>
            <a:r>
              <a:rPr lang="en-US" baseline="-25000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1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and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…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and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P</a:t>
            </a:r>
            <a:r>
              <a:rPr lang="en-US" i="1" baseline="-25000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n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then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Q, </a:t>
            </a:r>
            <a:r>
              <a:rPr lang="en-US" dirty="0">
                <a:latin typeface="Corbel"/>
                <a:cs typeface="Corbel"/>
              </a:rPr>
              <a:t>where</a:t>
            </a:r>
            <a:r>
              <a:rPr lang="en-US" dirty="0">
                <a:latin typeface="Calibri Light" panose="020F0302020204030204" pitchFamily="34" charset="0"/>
                <a:cs typeface="Corbel"/>
              </a:rPr>
              <a:t> 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P</a:t>
            </a:r>
            <a:r>
              <a:rPr lang="en-US" baseline="-25000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i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&amp;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Q </a:t>
            </a:r>
            <a:r>
              <a:rPr lang="en-US" dirty="0">
                <a:latin typeface="Corbel"/>
                <a:cs typeface="Corbel"/>
              </a:rPr>
              <a:t>are atomic</a:t>
            </a:r>
          </a:p>
          <a:p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If</a:t>
            </a:r>
            <a:r>
              <a:rPr lang="en-US" dirty="0">
                <a:latin typeface="Corbel"/>
                <a:cs typeface="Corbel"/>
              </a:rPr>
              <a:t>,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and</a:t>
            </a:r>
            <a:r>
              <a:rPr lang="en-US" dirty="0">
                <a:latin typeface="Corbel"/>
                <a:cs typeface="Corbel"/>
              </a:rPr>
              <a:t>, &amp;</a:t>
            </a:r>
            <a:r>
              <a:rPr lang="en-US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orbel"/>
              </a:rPr>
              <a:t>then</a:t>
            </a:r>
            <a:r>
              <a:rPr lang="en-US" dirty="0">
                <a:solidFill>
                  <a:schemeClr val="tx2"/>
                </a:solidFill>
                <a:latin typeface="Corbel" panose="020B0503020204020204" pitchFamily="34" charset="0"/>
                <a:cs typeface="Corbel"/>
              </a:rPr>
              <a:t> </a:t>
            </a:r>
            <a:r>
              <a:rPr lang="en-US" dirty="0">
                <a:latin typeface="Corbel" panose="020B0503020204020204" pitchFamily="34" charset="0"/>
                <a:cs typeface="Corbel"/>
              </a:rPr>
              <a:t>are special keywords</a:t>
            </a:r>
            <a:endParaRPr lang="en-US" dirty="0">
              <a:latin typeface="Corbel"/>
              <a:cs typeface="Corbel"/>
            </a:endParaRPr>
          </a:p>
          <a:p>
            <a:r>
              <a:rPr lang="en-US" dirty="0">
                <a:latin typeface="Corbel"/>
                <a:cs typeface="Corbel"/>
              </a:rPr>
              <a:t>Other symbols are either 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variables (capitalized), or 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constants (</a:t>
            </a:r>
            <a:r>
              <a:rPr lang="en-US" dirty="0" err="1">
                <a:latin typeface="Corbel"/>
                <a:cs typeface="Corbel"/>
              </a:rPr>
              <a:t>uncapitalized</a:t>
            </a:r>
            <a:r>
              <a:rPr lang="en-US" dirty="0">
                <a:latin typeface="Corbel"/>
                <a:cs typeface="Corbel"/>
              </a:rPr>
              <a:t>)</a:t>
            </a:r>
          </a:p>
          <a:p>
            <a:pPr lvl="1"/>
            <a:r>
              <a:rPr lang="en-US" dirty="0">
                <a:latin typeface="Corbel"/>
                <a:cs typeface="Corbel"/>
              </a:rPr>
              <a:t>E.g., </a:t>
            </a:r>
            <a:r>
              <a:rPr lang="en-US" dirty="0">
                <a:solidFill>
                  <a:schemeClr val="tx2"/>
                </a:solidFill>
                <a:latin typeface="Corbel"/>
                <a:cs typeface="Corbel"/>
              </a:rPr>
              <a:t>luke </a:t>
            </a:r>
            <a:r>
              <a:rPr lang="en-US" dirty="0">
                <a:latin typeface="Corbel"/>
                <a:cs typeface="Corbel"/>
              </a:rPr>
              <a:t>and </a:t>
            </a:r>
            <a:r>
              <a:rPr lang="en-US" dirty="0">
                <a:solidFill>
                  <a:schemeClr val="tx2"/>
                </a:solidFill>
                <a:latin typeface="Corbel"/>
                <a:cs typeface="Corbel"/>
              </a:rPr>
              <a:t>r2d2</a:t>
            </a:r>
            <a:r>
              <a:rPr lang="en-US" dirty="0">
                <a:latin typeface="Corbel"/>
                <a:cs typeface="Corbel"/>
              </a:rPr>
              <a:t> are constants, whereas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r>
              <a:rPr lang="en-US" dirty="0">
                <a:solidFill>
                  <a:schemeClr val="tx2"/>
                </a:solidFill>
                <a:latin typeface="Corbel"/>
                <a:cs typeface="Corbel"/>
              </a:rPr>
              <a:t> </a:t>
            </a:r>
            <a:r>
              <a:rPr lang="en-US" dirty="0">
                <a:latin typeface="Corbel"/>
                <a:cs typeface="Corbel"/>
              </a:rPr>
              <a:t>and </a:t>
            </a:r>
            <a:r>
              <a:rPr lang="en-US" dirty="0">
                <a:solidFill>
                  <a:schemeClr val="tx2"/>
                </a:solidFill>
                <a:latin typeface="Corbel"/>
                <a:cs typeface="Corbel"/>
              </a:rPr>
              <a:t>Droid</a:t>
            </a:r>
            <a:r>
              <a:rPr lang="en-US" dirty="0">
                <a:latin typeface="Corbel"/>
                <a:cs typeface="Corbel"/>
              </a:rPr>
              <a:t> are variables</a:t>
            </a:r>
          </a:p>
          <a:p>
            <a:r>
              <a:rPr lang="en-US" dirty="0">
                <a:latin typeface="Corbel"/>
                <a:cs typeface="Corbel"/>
              </a:rPr>
              <a:t>Your turn: variable or constant?</a:t>
            </a:r>
          </a:p>
          <a:p>
            <a:pPr marL="548640" lvl="2" indent="0">
              <a:buNone/>
              <a:tabLst>
                <a:tab pos="914400" algn="l"/>
                <a:tab pos="1541463" algn="l"/>
                <a:tab pos="2000250" algn="l"/>
                <a:tab pos="3376613" algn="l"/>
                <a:tab pos="4681538" algn="l"/>
              </a:tabLst>
            </a:pPr>
            <a:r>
              <a:rPr lang="en-US" dirty="0">
                <a:latin typeface="Corbel"/>
                <a:cs typeface="Corbel"/>
              </a:rPr>
              <a:t>Potato	x	THX1138	Variable	hamster89	</a:t>
            </a:r>
            <a:r>
              <a:rPr lang="en-US" dirty="0" err="1">
                <a:latin typeface="Corbel"/>
                <a:cs typeface="Corbel"/>
              </a:rPr>
              <a:t>probFail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33400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A SAMPLE KB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4192" cy="4876800"/>
          </a:xfrm>
        </p:spPr>
        <p:txBody>
          <a:bodyPr numCol="1">
            <a:normAutofit/>
          </a:bodyPr>
          <a:lstStyle/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latin typeface="Corbel"/>
                <a:cs typeface="Corbel"/>
              </a:rPr>
              <a:t>obi_wan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r>
              <a:rPr lang="en-US" sz="2200" dirty="0">
                <a:latin typeface="Corbel"/>
                <a:cs typeface="Corbel"/>
              </a:rPr>
              <a:t>	</a:t>
            </a:r>
            <a:r>
              <a:rPr lang="en-US" sz="2200" dirty="0" err="1">
                <a:latin typeface="Corbel"/>
                <a:cs typeface="Corbel"/>
              </a:rPr>
              <a:t>qui_gon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latin typeface="Corbel"/>
                <a:cs typeface="Corbel"/>
              </a:rPr>
              <a:t>yoda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r>
              <a:rPr lang="en-US" sz="2200" dirty="0">
                <a:latin typeface="Corbel"/>
                <a:cs typeface="Corbel"/>
              </a:rPr>
              <a:t>	</a:t>
            </a:r>
            <a:r>
              <a:rPr lang="en-US" sz="2200" dirty="0" err="1">
                <a:latin typeface="Corbel"/>
                <a:cs typeface="Corbel"/>
              </a:rPr>
              <a:t>mace_windu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sith</a:t>
            </a:r>
            <a:r>
              <a:rPr lang="en-US" sz="2200" dirty="0">
                <a:latin typeface="Corbel"/>
                <a:cs typeface="Corbel"/>
              </a:rPr>
              <a:t>	</a:t>
            </a:r>
            <a:r>
              <a:rPr lang="en-US" sz="2200" dirty="0" err="1">
                <a:latin typeface="Corbel"/>
                <a:cs typeface="Corbel"/>
              </a:rPr>
              <a:t>sidious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sith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>
                <a:latin typeface="Corbel"/>
                <a:cs typeface="Corbel"/>
              </a:rPr>
              <a:t>luke was </a:t>
            </a:r>
            <a:r>
              <a:rPr lang="en-US" sz="2200" dirty="0" err="1">
                <a:latin typeface="Corbel"/>
                <a:cs typeface="Corbel"/>
              </a:rPr>
              <a:t>padawan</a:t>
            </a:r>
            <a:r>
              <a:rPr lang="en-US" sz="2200" dirty="0">
                <a:latin typeface="Corbel"/>
                <a:cs typeface="Corbel"/>
              </a:rPr>
              <a:t> to </a:t>
            </a:r>
            <a:r>
              <a:rPr lang="en-US" sz="2200" dirty="0" err="1">
                <a:latin typeface="Corbel"/>
                <a:cs typeface="Corbel"/>
              </a:rPr>
              <a:t>obi_wan</a:t>
            </a:r>
            <a:r>
              <a:rPr lang="en-US" sz="2200" dirty="0">
                <a:latin typeface="Corbel"/>
                <a:cs typeface="Corbel"/>
              </a:rPr>
              <a:t>	</a:t>
            </a:r>
            <a:r>
              <a:rPr lang="en-US" sz="2200" dirty="0" err="1">
                <a:latin typeface="Corbel"/>
                <a:cs typeface="Corbel"/>
              </a:rPr>
              <a:t>obi_wan</a:t>
            </a:r>
            <a:r>
              <a:rPr lang="en-US" sz="2200" dirty="0">
                <a:latin typeface="Corbel"/>
                <a:cs typeface="Corbel"/>
              </a:rPr>
              <a:t> was </a:t>
            </a:r>
            <a:r>
              <a:rPr lang="en-US" sz="2200" dirty="0" err="1">
                <a:latin typeface="Corbel"/>
                <a:cs typeface="Corbel"/>
              </a:rPr>
              <a:t>padawan</a:t>
            </a:r>
            <a:r>
              <a:rPr lang="en-US" sz="2200" dirty="0">
                <a:latin typeface="Corbel"/>
                <a:cs typeface="Corbel"/>
              </a:rPr>
              <a:t> to </a:t>
            </a:r>
            <a:r>
              <a:rPr lang="en-US" sz="2200" dirty="0" err="1">
                <a:latin typeface="Corbel"/>
                <a:cs typeface="Corbel"/>
              </a:rPr>
              <a:t>qui_gon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latin typeface="Corbel"/>
                <a:cs typeface="Corbel"/>
              </a:rPr>
              <a:t>qui_gon</a:t>
            </a:r>
            <a:r>
              <a:rPr lang="en-US" sz="2200" dirty="0">
                <a:latin typeface="Corbel"/>
                <a:cs typeface="Corbel"/>
              </a:rPr>
              <a:t> was </a:t>
            </a:r>
            <a:r>
              <a:rPr lang="en-US" sz="2200" dirty="0" err="1">
                <a:latin typeface="Corbel"/>
                <a:cs typeface="Corbel"/>
              </a:rPr>
              <a:t>padawan</a:t>
            </a:r>
            <a:r>
              <a:rPr lang="en-US" sz="2200" dirty="0">
                <a:latin typeface="Corbel"/>
                <a:cs typeface="Corbel"/>
              </a:rPr>
              <a:t> to </a:t>
            </a: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	</a:t>
            </a: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was an apprentice to </a:t>
            </a:r>
            <a:r>
              <a:rPr lang="en-US" sz="2200" dirty="0" err="1">
                <a:latin typeface="Corbel"/>
                <a:cs typeface="Corbel"/>
              </a:rPr>
              <a:t>sidious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latin typeface="Corbel"/>
                <a:cs typeface="Corbel"/>
              </a:rPr>
              <a:t>If A was </a:t>
            </a:r>
            <a:r>
              <a:rPr lang="en-US" sz="2200" dirty="0" err="1">
                <a:latin typeface="Corbel"/>
                <a:cs typeface="Corbel"/>
              </a:rPr>
              <a:t>padawan</a:t>
            </a:r>
            <a:r>
              <a:rPr lang="en-US" sz="2200" dirty="0">
                <a:latin typeface="Corbel"/>
                <a:cs typeface="Corbel"/>
              </a:rPr>
              <a:t> to B then B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latin typeface="Corbel"/>
                <a:cs typeface="Corbel"/>
              </a:rPr>
              <a:t>If A was </a:t>
            </a:r>
            <a:r>
              <a:rPr lang="en-US" sz="2200" dirty="0" err="1">
                <a:latin typeface="Corbel"/>
                <a:cs typeface="Corbel"/>
              </a:rPr>
              <a:t>padawan</a:t>
            </a:r>
            <a:r>
              <a:rPr lang="en-US" sz="2200" dirty="0">
                <a:latin typeface="Corbel"/>
                <a:cs typeface="Corbel"/>
              </a:rPr>
              <a:t> to B then A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430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" y="847725"/>
            <a:ext cx="7895844" cy="57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5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LOGICAL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X logically entails Y when the truth of X requires us to conclude that Y is also true.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For example, “The president was assassinated.” entails “The president is dead.” because assassination conceptually requires death.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In our approach, entailment is entirely </a:t>
            </a:r>
            <a:r>
              <a:rPr lang="en-US" sz="2200" i="1" dirty="0">
                <a:latin typeface="Corbel"/>
                <a:cs typeface="Corbel"/>
              </a:rPr>
              <a:t>syntactic</a:t>
            </a:r>
            <a:r>
              <a:rPr lang="en-US" sz="2200" dirty="0">
                <a:latin typeface="Corbel"/>
                <a:cs typeface="Corbel"/>
              </a:rPr>
              <a:t>, based on the structural relationships between atomic and conditional sentences 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In other words, it doesn’t matter what the symbols </a:t>
            </a:r>
            <a:r>
              <a:rPr lang="en-US" sz="2200" i="1" dirty="0">
                <a:latin typeface="Corbel"/>
                <a:cs typeface="Corbel"/>
              </a:rPr>
              <a:t>mean</a:t>
            </a:r>
            <a:r>
              <a:rPr lang="en-US" sz="2200" dirty="0">
                <a:latin typeface="Corbel"/>
                <a:cs typeface="Corbel"/>
              </a:rPr>
              <a:t>, in fact attention to semantics can lead us astray.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>
                <a:latin typeface="Corbel"/>
                <a:cs typeface="Corbel"/>
              </a:rPr>
              <a:t>The two statements “X” and “If X then Y” entail “Y”. Why?</a:t>
            </a:r>
          </a:p>
        </p:txBody>
      </p:sp>
    </p:spTree>
    <p:extLst>
      <p:ext uri="{BB962C8B-B14F-4D97-AF65-F5344CB8AC3E}">
        <p14:creationId xmlns:p14="http://schemas.microsoft.com/office/powerpoint/2010/main" val="27422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ENTAILMENTS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yoda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Why 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It appears in the KB!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The KB doesn’t say it explicitly…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endParaRPr lang="en-US" sz="18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yoda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mace_windu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luke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an apprentice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B then B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B then A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ENTAILMENTS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yoda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Why 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It appears in the KB!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The KB doesn’t say it explicitly…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But these two sentences entail it.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How does this work?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yoda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mace_windu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luke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dooku</a:t>
            </a:r>
            <a:endParaRPr lang="en-US" sz="2200" dirty="0">
              <a:solidFill>
                <a:schemeClr val="accent5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an apprentice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B then B is a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accent5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B then A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5505" y="4432515"/>
            <a:ext cx="3518115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5503" y="5535432"/>
            <a:ext cx="3931920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nchro LET"/>
                <a:cs typeface="Synchro LET"/>
              </a:rPr>
              <a:t>ENTAILMENTS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yoda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Why 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It appears in the KB!</a:t>
            </a: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2200" dirty="0" err="1">
                <a:latin typeface="Corbel"/>
                <a:cs typeface="Corbel"/>
              </a:rPr>
              <a:t>dooku</a:t>
            </a:r>
            <a:r>
              <a:rPr lang="en-US" sz="2200" dirty="0">
                <a:latin typeface="Corbel"/>
                <a:cs typeface="Corbel"/>
              </a:rPr>
              <a:t> is a </a:t>
            </a:r>
            <a:r>
              <a:rPr lang="en-US" sz="2200" dirty="0" err="1">
                <a:latin typeface="Corbel"/>
                <a:cs typeface="Corbel"/>
              </a:rPr>
              <a:t>jedi</a:t>
            </a:r>
            <a:endParaRPr lang="en-US" sz="2200" dirty="0">
              <a:latin typeface="Corbel"/>
              <a:cs typeface="Corbel"/>
            </a:endParaRP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Is this entailed?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The KB doesn’t say it explicitly…</a:t>
            </a:r>
          </a:p>
          <a:p>
            <a:pPr marL="499745" lvl="1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800" dirty="0">
                <a:latin typeface="Corbel"/>
                <a:cs typeface="Corbel"/>
              </a:rPr>
              <a:t>But these two sentences entail it.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How does this work?</a:t>
            </a: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A = </a:t>
            </a:r>
            <a:r>
              <a:rPr lang="en-US" sz="1600" dirty="0" err="1">
                <a:latin typeface="Corbel"/>
                <a:cs typeface="Corbel"/>
              </a:rPr>
              <a:t>qui_gon</a:t>
            </a:r>
            <a:endParaRPr lang="en-US" sz="1600" dirty="0">
              <a:latin typeface="Corbel"/>
              <a:cs typeface="Corbel"/>
            </a:endParaRPr>
          </a:p>
          <a:p>
            <a:pPr marL="774065" lvl="2" indent="-225425">
              <a:lnSpc>
                <a:spcPct val="120000"/>
              </a:lnSpc>
              <a:tabLst>
                <a:tab pos="2681288" algn="l"/>
              </a:tabLst>
            </a:pPr>
            <a:r>
              <a:rPr lang="en-US" sz="1600" dirty="0">
                <a:latin typeface="Corbel"/>
                <a:cs typeface="Corbel"/>
              </a:rPr>
              <a:t>B = </a:t>
            </a:r>
            <a:r>
              <a:rPr lang="en-US" sz="1600" dirty="0" err="1">
                <a:latin typeface="Corbel"/>
                <a:cs typeface="Corbel"/>
              </a:rPr>
              <a:t>dooku</a:t>
            </a:r>
            <a:endParaRPr lang="en-US" sz="16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225425" indent="-225425">
              <a:lnSpc>
                <a:spcPct val="120000"/>
              </a:lnSpc>
              <a:tabLst>
                <a:tab pos="2681288" algn="l"/>
              </a:tabLst>
            </a:pPr>
            <a:endParaRPr lang="en-US" sz="2200" dirty="0"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yoda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mace_windu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sith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luke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obi_wan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qui_gon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rgbClr val="FFC000"/>
                </a:solidFill>
                <a:latin typeface="Corbel"/>
                <a:cs typeface="Corbel"/>
              </a:rPr>
              <a:t>qui_gon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</a:t>
            </a:r>
            <a:r>
              <a:rPr lang="en-US" sz="2200" dirty="0" err="1">
                <a:solidFill>
                  <a:srgbClr val="00FF00"/>
                </a:solidFill>
                <a:latin typeface="Corbel"/>
                <a:cs typeface="Corbel"/>
              </a:rPr>
              <a:t>dooku</a:t>
            </a:r>
            <a:endParaRPr lang="en-US" sz="2200" dirty="0">
              <a:solidFill>
                <a:srgbClr val="00FF00"/>
              </a:solidFill>
              <a:latin typeface="Corbel"/>
              <a:cs typeface="Corbel"/>
            </a:endParaRPr>
          </a:p>
          <a:p>
            <a:pPr marL="0" indent="0">
              <a:buNone/>
              <a:tabLst>
                <a:tab pos="4059238" algn="l"/>
              </a:tabLst>
            </a:pP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dooku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was an apprentice to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sidious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If </a:t>
            </a:r>
            <a:r>
              <a:rPr lang="en-US" sz="2200" dirty="0">
                <a:solidFill>
                  <a:srgbClr val="FFC000"/>
                </a:solidFill>
                <a:latin typeface="Corbel"/>
                <a:cs typeface="Corbel"/>
              </a:rPr>
              <a:t>A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was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to </a:t>
            </a:r>
            <a:r>
              <a:rPr lang="en-US" sz="2200" dirty="0">
                <a:solidFill>
                  <a:srgbClr val="00FF00"/>
                </a:solidFill>
                <a:latin typeface="Corbel"/>
                <a:cs typeface="Corbel"/>
              </a:rPr>
              <a:t>B</a:t>
            </a:r>
            <a:r>
              <a:rPr lang="en-US" sz="2200" dirty="0">
                <a:solidFill>
                  <a:schemeClr val="accent5"/>
                </a:solidFill>
                <a:latin typeface="Corbel"/>
                <a:cs typeface="Corbel"/>
              </a:rPr>
              <a:t> then B is a </a:t>
            </a:r>
            <a:r>
              <a:rPr lang="en-US" sz="2200" dirty="0" err="1">
                <a:solidFill>
                  <a:schemeClr val="accent5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accent5"/>
              </a:solidFill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buNone/>
              <a:tabLst>
                <a:tab pos="4059238" algn="l"/>
              </a:tabLst>
            </a:pP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If A was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padawan</a:t>
            </a:r>
            <a:r>
              <a:rPr lang="en-US" sz="2200" dirty="0">
                <a:solidFill>
                  <a:schemeClr val="tx2"/>
                </a:solidFill>
                <a:latin typeface="Corbel"/>
                <a:cs typeface="Corbel"/>
              </a:rPr>
              <a:t> to B then A is a </a:t>
            </a:r>
            <a:r>
              <a:rPr lang="en-US" sz="2200" dirty="0" err="1">
                <a:solidFill>
                  <a:schemeClr val="tx2"/>
                </a:solidFill>
                <a:latin typeface="Corbel"/>
                <a:cs typeface="Corbel"/>
              </a:rPr>
              <a:t>jedi</a:t>
            </a:r>
            <a:endParaRPr lang="en-US" sz="2200" dirty="0">
              <a:solidFill>
                <a:schemeClr val="tx2"/>
              </a:solidFill>
              <a:latin typeface="Corbel"/>
              <a:cs typeface="Corbe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0119" y="1425039"/>
            <a:ext cx="4251371" cy="50519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25505" y="4432515"/>
            <a:ext cx="3518115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5503" y="5535432"/>
            <a:ext cx="3931920" cy="309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4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6172</TotalTime>
  <Words>990</Words>
  <Application>Microsoft Office PowerPoint</Application>
  <PresentationFormat>On-screen Show (4:3)</PresentationFormat>
  <Paragraphs>210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Synchro LET</vt:lpstr>
      <vt:lpstr>Colonna MT</vt:lpstr>
      <vt:lpstr>Calibri Light</vt:lpstr>
      <vt:lpstr>Calibri</vt:lpstr>
      <vt:lpstr>Corbel</vt:lpstr>
      <vt:lpstr>Arial</vt:lpstr>
      <vt:lpstr>Clarity</vt:lpstr>
      <vt:lpstr>A PROCEDURE FOR Thinking</vt:lpstr>
      <vt:lpstr>MODELS OF COMPUTATION</vt:lpstr>
      <vt:lpstr>KNOWLEDGE BASE</vt:lpstr>
      <vt:lpstr>A SAMPLE KB</vt:lpstr>
      <vt:lpstr>PowerPoint Presentation</vt:lpstr>
      <vt:lpstr>LOGICAL ENTAILMENT</vt:lpstr>
      <vt:lpstr>ENTAILMENTS</vt:lpstr>
      <vt:lpstr>ENTAILMENTS</vt:lpstr>
      <vt:lpstr>ENTAILMENTS</vt:lpstr>
      <vt:lpstr>ENTAILMENTS</vt:lpstr>
      <vt:lpstr>PowerPoint Presentation</vt:lpstr>
      <vt:lpstr>PowerPoint Presentation</vt:lpstr>
      <vt:lpstr>THOUGHT, VERSION 1.0</vt:lpstr>
      <vt:lpstr>THOUGHT, VERSION 1.0</vt:lpstr>
      <vt:lpstr>PowerPoint Presentation</vt:lpstr>
      <vt:lpstr>VARIABLES</vt:lpstr>
      <vt:lpstr>VARIABLES</vt:lpstr>
      <vt:lpstr>VARIABLES</vt:lpstr>
      <vt:lpstr>PRACTICE</vt:lpstr>
      <vt:lpstr>PowerPoint Presentation</vt:lpstr>
      <vt:lpstr>PowerPoint Presentation</vt:lpstr>
      <vt:lpstr>PowerPoint Presentation</vt:lpstr>
      <vt:lpstr>NEXT TIME…</vt:lpstr>
    </vt:vector>
  </TitlesOfParts>
  <Company>Otterbein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Stucki, David</cp:lastModifiedBy>
  <cp:revision>75</cp:revision>
  <dcterms:created xsi:type="dcterms:W3CDTF">2013-10-29T15:52:47Z</dcterms:created>
  <dcterms:modified xsi:type="dcterms:W3CDTF">2017-01-18T15:07:30Z</dcterms:modified>
</cp:coreProperties>
</file>