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98" r:id="rId3"/>
    <p:sldId id="278" r:id="rId4"/>
    <p:sldId id="296" r:id="rId5"/>
    <p:sldId id="297" r:id="rId6"/>
    <p:sldId id="288" r:id="rId7"/>
    <p:sldId id="299" r:id="rId8"/>
    <p:sldId id="286" r:id="rId9"/>
    <p:sldId id="280" r:id="rId10"/>
    <p:sldId id="290" r:id="rId11"/>
    <p:sldId id="291" r:id="rId12"/>
    <p:sldId id="292" r:id="rId13"/>
    <p:sldId id="293" r:id="rId14"/>
    <p:sldId id="294" r:id="rId15"/>
    <p:sldId id="295" r:id="rId16"/>
    <p:sldId id="281" r:id="rId17"/>
    <p:sldId id="282" r:id="rId18"/>
    <p:sldId id="283" r:id="rId19"/>
  </p:sldIdLst>
  <p:sldSz cx="12192000" cy="6858000"/>
  <p:notesSz cx="7010400" cy="9296400"/>
  <p:embeddedFontLst>
    <p:embeddedFont>
      <p:font typeface="Adelon-Light" panose="00000300000000000000" pitchFamily="2" charset="0"/>
      <p:regular r:id="rId22"/>
    </p:embeddedFont>
    <p:embeddedFont>
      <p:font typeface="AR BONNIE" panose="02000000000000000000" pitchFamily="2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Papyrus" panose="03070502060502030205" pitchFamily="66" charset="0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F0F0EE"/>
    <a:srgbClr val="FF6600"/>
    <a:srgbClr val="800000"/>
    <a:srgbClr val="F3DAB6"/>
    <a:srgbClr val="D7B5A9"/>
    <a:srgbClr val="E0BC6C"/>
    <a:srgbClr val="000099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3303" autoAdjust="0"/>
  </p:normalViewPr>
  <p:slideViewPr>
    <p:cSldViewPr>
      <p:cViewPr varScale="1">
        <p:scale>
          <a:sx n="90" d="100"/>
          <a:sy n="90" d="100"/>
        </p:scale>
        <p:origin x="12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71DF97B-4572-49FD-914C-0D661ACC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4F2590-61BF-48F2-9550-AE904F42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0D78-FC78-4486-ABDC-955529CF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EB1B-4247-4A10-93E0-2057B123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C0EB-24F7-4F78-9990-ABE88DFC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B36F-E19E-468C-880A-CA6DFE3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8D54-6DA4-4C91-B598-F8EDBFA8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5DDC-CD5E-49B1-B1A8-D0615523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2F69-92EC-4C68-B9D6-9B9A663B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143-BC82-427A-A084-03007ACE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C36-FBF6-42EC-9790-5300D91E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D9DA-4B95-4B60-8A4E-A36A3489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B5A5-2F2D-486C-9563-A914E8C8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3D4EA-EE62-491F-90EC-3087E7A6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Adelon-Light" panose="00000300000000000000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Adelon-Light" panose="00000300000000000000" pitchFamily="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Adelon-Light" panose="00000300000000000000" pitchFamily="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98suMfW1tc" TargetMode="External"/><Relationship Id="rId2" Type="http://schemas.openxmlformats.org/officeDocument/2006/relationships/hyperlink" Target="https://www.youtube.com/watch?v=SrU9YDoXE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641A-9758-4FCB-B1F5-883C4F31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en-US" sz="3500" dirty="0"/>
              <a:t> </a:t>
            </a:r>
          </a:p>
        </p:txBody>
      </p:sp>
      <p:pic>
        <p:nvPicPr>
          <p:cNvPr id="8" name="Picture 2" descr="Greece clipart greek alphabet, Greece greek alphabet Transparent FREE for  download on WebStockReview 2020">
            <a:extLst>
              <a:ext uri="{FF2B5EF4-FFF2-40B4-BE49-F238E27FC236}">
                <a16:creationId xmlns:a16="http://schemas.microsoft.com/office/drawing/2014/main" id="{E4C7DD29-C698-41D5-9C8C-7C9224AE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290940"/>
            <a:ext cx="45537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90BB6B-5061-42C4-AD25-D16DB7B2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2590800" cy="1295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400">
                <a:solidFill>
                  <a:srgbClr val="002060"/>
                </a:solidFill>
              </a:rPr>
              <a:t>To Infinity </a:t>
            </a:r>
            <a:r>
              <a:rPr lang="en-US" sz="4400" dirty="0">
                <a:solidFill>
                  <a:srgbClr val="002060"/>
                </a:solidFill>
              </a:rPr>
              <a:t>and Beyond...</a:t>
            </a:r>
          </a:p>
          <a:p>
            <a:pPr algn="l"/>
            <a:r>
              <a:rPr lang="en-US" sz="2800" dirty="0">
                <a:latin typeface="+mn-lt"/>
              </a:rPr>
              <a:t>FYS 1023</a:t>
            </a:r>
          </a:p>
        </p:txBody>
      </p:sp>
      <p:pic>
        <p:nvPicPr>
          <p:cNvPr id="4" name="Picture 2" descr="Hebrew font. The Hebrew language. The letter Aleph. Vector illustration on isolated background. The sign of your logo or the capital letter of your offer. Blue color Stock Vector - 76872040">
            <a:extLst>
              <a:ext uri="{FF2B5EF4-FFF2-40B4-BE49-F238E27FC236}">
                <a16:creationId xmlns:a16="http://schemas.microsoft.com/office/drawing/2014/main" id="{8BE82CF3-4132-05F5-7538-1F2D033B8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r="3" b="6235"/>
          <a:stretch/>
        </p:blipFill>
        <p:spPr bwMode="auto">
          <a:xfrm>
            <a:off x="8077199" y="146861"/>
            <a:ext cx="3879415" cy="356062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41114D5-E667-F366-B288-69EA9BC66E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62092" y="2005440"/>
                <a:ext cx="1371600" cy="1470025"/>
              </a:xfrm>
              <a:prstGeom prst="rect">
                <a:avLst/>
              </a:prstGeom>
              <a:solidFill>
                <a:srgbClr val="FFCC00">
                  <a:alpha val="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800000"/>
                    </a:solidFill>
                    <a:latin typeface="Papyrus" pitchFamily="66" charset="0"/>
                    <a:cs typeface="Times New Roman" pitchFamily="18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0" i="1" kern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 kern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8000" b="0" i="1" kern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sz="6600" kern="0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41114D5-E667-F366-B288-69EA9BC6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092" y="2005440"/>
                <a:ext cx="1371600" cy="1470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E7FDF4-61F8-13C5-BFA2-7A9CE3FC8D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878" y="3805855"/>
            <a:ext cx="6338029" cy="29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Cardinal numbers capture the notion of size or quantity over sets, which are unordered collections</a:t>
            </a:r>
          </a:p>
          <a:p>
            <a:r>
              <a:rPr lang="en-US" dirty="0"/>
              <a:t>When dealing with a sequence, in which order matters, cardinal numbers are 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DC0D-047F-40FB-9803-EEB833B27B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fourth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fifth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sixth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seventh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eighth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670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Ordinals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finite numbers, cardinals and ordinals are the same</a:t>
            </a:r>
          </a:p>
          <a:p>
            <a:pPr lvl="1"/>
            <a:r>
              <a:rPr lang="en-US" sz="2400" dirty="0"/>
              <a:t>Cardinals: 0, 1, 2, 3, 4, 5, 6, 7, 8, 9, 10, ...</a:t>
            </a:r>
          </a:p>
          <a:p>
            <a:pPr lvl="1"/>
            <a:r>
              <a:rPr lang="en-US" sz="2400" dirty="0"/>
              <a:t>Ordinals:  0, 1, 2, 3, 4, 5, 6, 7, 8, 9, 10, ...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red, blue, green, yellow, orange, black, purple</a:t>
            </a:r>
          </a:p>
          <a:p>
            <a:pPr lvl="1"/>
            <a:r>
              <a:rPr lang="en-US" sz="2400" dirty="0"/>
              <a:t> 0,     1,      2,       3,         4,        5,      6</a:t>
            </a:r>
          </a:p>
        </p:txBody>
      </p:sp>
    </p:spTree>
    <p:extLst>
      <p:ext uri="{BB962C8B-B14F-4D97-AF65-F5344CB8AC3E}">
        <p14:creationId xmlns:p14="http://schemas.microsoft.com/office/powerpoint/2010/main" val="1699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Transfinite Ordinals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sz="2800" dirty="0"/>
              <a:t>1, 2, 3, 4, 5, 6, 7, 8, 9, ..., 0</a:t>
            </a:r>
          </a:p>
          <a:p>
            <a:r>
              <a:rPr lang="en-US" sz="2800" dirty="0"/>
              <a:t>0, 1, 2, 3, 4, 5, 6, 7, 8</a:t>
            </a:r>
            <a:r>
              <a:rPr lang="en-US" sz="2800"/>
              <a:t>,  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/>
              <a:t>Cantor named the first transfinite ordinal </a:t>
            </a:r>
            <a:r>
              <a:rPr lang="en-US" sz="2800" dirty="0">
                <a:solidFill>
                  <a:srgbClr val="0070C0"/>
                </a:solidFill>
                <a:sym typeface="Symbol" panose="05050102010706020507" pitchFamily="18" charset="2"/>
              </a:rPr>
              <a:t>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/>
              <a:t>0, 2, 4, 6, 8, </a:t>
            </a:r>
            <a:r>
              <a:rPr lang="en-US" sz="2800"/>
              <a:t>...,  1,    3</a:t>
            </a:r>
            <a:r>
              <a:rPr lang="en-US" sz="2800" dirty="0"/>
              <a:t>,      5,     7</a:t>
            </a:r>
            <a:r>
              <a:rPr lang="en-US" sz="2800"/>
              <a:t>,      </a:t>
            </a:r>
            <a:r>
              <a:rPr lang="en-US" sz="2800" dirty="0"/>
              <a:t>9</a:t>
            </a:r>
            <a:r>
              <a:rPr lang="en-US" sz="2800"/>
              <a:t>,   </a:t>
            </a:r>
            <a:r>
              <a:rPr lang="en-US" sz="2800" dirty="0"/>
              <a:t>...</a:t>
            </a:r>
          </a:p>
          <a:p>
            <a:r>
              <a:rPr lang="en-US" sz="2800" dirty="0"/>
              <a:t>0, 1, 2, 3, </a:t>
            </a:r>
            <a:r>
              <a:rPr lang="en-US" sz="2800"/>
              <a:t>4, </a:t>
            </a:r>
            <a:r>
              <a:rPr lang="en-US" sz="2800">
                <a:sym typeface="Symbol" panose="05050102010706020507" pitchFamily="18" charset="2"/>
              </a:rPr>
              <a:t>,</a:t>
            </a:r>
            <a:r>
              <a:rPr lang="en-US" sz="2800" dirty="0">
                <a:sym typeface="Symbol" panose="05050102010706020507" pitchFamily="18" charset="2"/>
              </a:rPr>
              <a:t>+</a:t>
            </a:r>
            <a:r>
              <a:rPr lang="en-US" sz="2800">
                <a:sym typeface="Symbol" panose="05050102010706020507" pitchFamily="18" charset="2"/>
              </a:rPr>
              <a:t>1,</a:t>
            </a:r>
            <a:r>
              <a:rPr lang="en-US" sz="2800" dirty="0">
                <a:sym typeface="Symbol" panose="05050102010706020507" pitchFamily="18" charset="2"/>
              </a:rPr>
              <a:t>+2, </a:t>
            </a:r>
            <a:r>
              <a:rPr lang="en-US" sz="2800">
                <a:sym typeface="Symbol" panose="05050102010706020507" pitchFamily="18" charset="2"/>
              </a:rPr>
              <a:t>+3, +4, +5, </a:t>
            </a:r>
            <a:r>
              <a:rPr lang="en-US" sz="2800" dirty="0">
                <a:sym typeface="Symbol" panose="05050102010706020507" pitchFamily="18" charset="2"/>
              </a:rPr>
              <a:t>...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>
                <a:sym typeface="Symbol" panose="05050102010706020507" pitchFamily="18" charset="2"/>
              </a:rPr>
              <a:t>3,6,9,...,  4,     7</a:t>
            </a:r>
            <a:r>
              <a:rPr lang="en-US" sz="2800" dirty="0">
                <a:sym typeface="Symbol" panose="05050102010706020507" pitchFamily="18" charset="2"/>
              </a:rPr>
              <a:t>,   </a:t>
            </a:r>
            <a:r>
              <a:rPr lang="en-US" sz="2800">
                <a:sym typeface="Symbol" panose="05050102010706020507" pitchFamily="18" charset="2"/>
              </a:rPr>
              <a:t>10,   ...,     5,        8</a:t>
            </a:r>
            <a:r>
              <a:rPr lang="en-US" sz="2800" dirty="0">
                <a:sym typeface="Symbol" panose="05050102010706020507" pitchFamily="18" charset="2"/>
              </a:rPr>
              <a:t>,       11</a:t>
            </a:r>
            <a:r>
              <a:rPr lang="en-US" sz="2800">
                <a:sym typeface="Symbol" panose="05050102010706020507" pitchFamily="18" charset="2"/>
              </a:rPr>
              <a:t>,      ...,    0</a:t>
            </a:r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>
                <a:sym typeface="Symbol" panose="05050102010706020507" pitchFamily="18" charset="2"/>
              </a:rPr>
              <a:t>0,1,2,</a:t>
            </a:r>
            <a:r>
              <a:rPr lang="en-US" sz="2800" dirty="0">
                <a:sym typeface="Symbol" panose="05050102010706020507" pitchFamily="18" charset="2"/>
              </a:rPr>
              <a:t>,+</a:t>
            </a:r>
            <a:r>
              <a:rPr lang="en-US" sz="2800">
                <a:sym typeface="Symbol" panose="05050102010706020507" pitchFamily="18" charset="2"/>
              </a:rPr>
              <a:t>1,+2,+3,</a:t>
            </a:r>
            <a:r>
              <a:rPr lang="en-US" sz="2800" dirty="0">
                <a:sym typeface="Symbol" panose="05050102010706020507" pitchFamily="18" charset="2"/>
              </a:rPr>
              <a:t>*2,*</a:t>
            </a:r>
            <a:r>
              <a:rPr lang="en-US" sz="2800">
                <a:sym typeface="Symbol" panose="05050102010706020507" pitchFamily="18" charset="2"/>
              </a:rPr>
              <a:t>2+1,*2+2,*2+3, *3,*3+1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23408-5D18-48A0-899A-426D84B193E6}"/>
              </a:ext>
            </a:extLst>
          </p:cNvPr>
          <p:cNvSpPr txBox="1"/>
          <p:nvPr/>
        </p:nvSpPr>
        <p:spPr>
          <a:xfrm>
            <a:off x="4800600" y="2092036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sym typeface="Symbol" panose="05050102010706020507" pitchFamily="18" charset="2"/>
              </a:rPr>
              <a:t>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F79BC-C1A4-4729-A62B-F0AA519C3F4C}"/>
              </a:ext>
            </a:extLst>
          </p:cNvPr>
          <p:cNvSpPr txBox="1"/>
          <p:nvPr/>
        </p:nvSpPr>
        <p:spPr>
          <a:xfrm>
            <a:off x="5257800" y="209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02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Transfinite Ordinals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2514600"/>
          </a:xfrm>
        </p:spPr>
        <p:txBody>
          <a:bodyPr/>
          <a:lstStyle/>
          <a:p>
            <a:r>
              <a:rPr lang="en-US" sz="2800" dirty="0"/>
              <a:t>The transfinite ordinals are closely related to the puzzle of Hilbert’s Hotel.</a:t>
            </a:r>
          </a:p>
          <a:p>
            <a:r>
              <a:rPr lang="en-US" sz="2800" dirty="0"/>
              <a:t>In fact we can visualize all of the transfinite ordinals up to </a:t>
            </a:r>
            <a:r>
              <a:rPr lang="en-US" sz="2800" dirty="0">
                <a:sym typeface="Symbol" panose="05050102010706020507" pitchFamily="18" charset="2"/>
              </a:rPr>
              <a:t>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with a graphic that plots them on the real number line between 0 and 1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73DFBF-9FCE-43F5-BDF3-F8E74711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1740"/>
            <a:ext cx="5943600" cy="24932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11944-2AF5-4F77-97E4-207641818A39}"/>
              </a:ext>
            </a:extLst>
          </p:cNvPr>
          <p:cNvSpPr txBox="1"/>
          <p:nvPr/>
        </p:nvSpPr>
        <p:spPr>
          <a:xfrm>
            <a:off x="3716481" y="4091785"/>
            <a:ext cx="342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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CE84-4C78-4B41-AAB4-58D4E056A637}"/>
              </a:ext>
            </a:extLst>
          </p:cNvPr>
          <p:cNvSpPr txBox="1"/>
          <p:nvPr/>
        </p:nvSpPr>
        <p:spPr>
          <a:xfrm>
            <a:off x="4343400" y="4208554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*2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373CD-32A4-483A-B509-1AF763D9F133}"/>
              </a:ext>
            </a:extLst>
          </p:cNvPr>
          <p:cNvSpPr txBox="1"/>
          <p:nvPr/>
        </p:nvSpPr>
        <p:spPr>
          <a:xfrm>
            <a:off x="4932219" y="43434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*3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FD473-E4BA-4941-A85F-172BEDC2C29D}"/>
              </a:ext>
            </a:extLst>
          </p:cNvPr>
          <p:cNvSpPr txBox="1"/>
          <p:nvPr/>
        </p:nvSpPr>
        <p:spPr>
          <a:xfrm>
            <a:off x="5420591" y="4459167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*4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3426F-7261-4B3C-8E51-141AFDA2482D}"/>
              </a:ext>
            </a:extLst>
          </p:cNvPr>
          <p:cNvSpPr txBox="1"/>
          <p:nvPr/>
        </p:nvSpPr>
        <p:spPr>
          <a:xfrm>
            <a:off x="2985654" y="3929466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73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8" grpId="0"/>
      <p:bldP spid="6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Transfinite Ordinals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9800" y="1600200"/>
                <a:ext cx="32766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In fact, we can also</a:t>
                </a:r>
                <a:br>
                  <a:rPr lang="en-US" sz="2800" dirty="0"/>
                </a:br>
                <a:r>
                  <a:rPr lang="en-US" sz="2800" dirty="0"/>
                  <a:t> visualize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Each rotation of the spiral is another factor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1600200"/>
                <a:ext cx="3276600" cy="3886200"/>
              </a:xfrm>
              <a:blipFill>
                <a:blip r:embed="rId2"/>
                <a:stretch>
                  <a:fillRect l="-3911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2F2DFBDD-BBAD-4051-9E3C-890E925D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4456430" cy="548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6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Ordinals &amp; Cardinals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 previously when we concluded that there were an infinite number of infinite cardinals, we actually we being too modest: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400" dirty="0"/>
                  <a:t>It appears that Cantor opened Pandora’s box when it comes to the </a:t>
                </a:r>
                <a:r>
                  <a:rPr lang="en-US" sz="2400"/>
                  <a:t>infinite!</a:t>
                </a:r>
              </a:p>
              <a:p>
                <a:r>
                  <a:rPr lang="en-US" sz="2800">
                    <a:hlinkClick r:id="rId2"/>
                  </a:rPr>
                  <a:t>How to Count Past Infinity (Vsauce)</a:t>
                </a:r>
                <a:r>
                  <a:rPr lang="en-US" sz="2800"/>
                  <a:t> </a:t>
                </a:r>
              </a:p>
              <a:p>
                <a:r>
                  <a:rPr lang="en-US" sz="2800">
                    <a:hlinkClick r:id="rId3"/>
                  </a:rPr>
                  <a:t>Numbers from 0 to Absolute Infinity (Mathis R.V)</a:t>
                </a:r>
                <a:endParaRPr lang="en-US" sz="28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5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990600"/>
          </a:xfrm>
        </p:spPr>
        <p:txBody>
          <a:bodyPr/>
          <a:lstStyle/>
          <a:p>
            <a:r>
              <a:rPr lang="en-US" sz="3600" dirty="0"/>
              <a:t>New Research Frontiers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5791200" cy="5181600"/>
          </a:xfrm>
          <a:solidFill>
            <a:srgbClr val="FFFFFF">
              <a:alpha val="74902"/>
            </a:srgbClr>
          </a:solidFill>
        </p:spPr>
        <p:txBody>
          <a:bodyPr/>
          <a:lstStyle/>
          <a:p>
            <a:r>
              <a:rPr lang="en-US" sz="2800" dirty="0">
                <a:ea typeface="Adelon-Light" panose="00000300000000000000" pitchFamily="2" charset="0"/>
              </a:rPr>
              <a:t>Introduction, by Rudy Rucker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Mathematical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Physical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Metaphysical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Theological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Psychological</a:t>
            </a:r>
          </a:p>
          <a:p>
            <a:pPr lvl="1"/>
            <a:r>
              <a:rPr lang="en-US" sz="2400" dirty="0">
                <a:ea typeface="Adelon-Light" panose="00000300000000000000" pitchFamily="2" charset="0"/>
              </a:rPr>
              <a:t>Artistical</a:t>
            </a:r>
          </a:p>
          <a:p>
            <a:r>
              <a:rPr lang="en-US" sz="2800" dirty="0">
                <a:solidFill>
                  <a:schemeClr val="accent1"/>
                </a:solidFill>
                <a:ea typeface="Adelon-Light" panose="00000300000000000000" pitchFamily="2" charset="0"/>
              </a:rPr>
              <a:t>Actual Infinity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Adelon-Light" panose="00000300000000000000" pitchFamily="2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a typeface="Adelon-Light" panose="00000300000000000000" pitchFamily="2" charset="0"/>
              </a:rPr>
              <a:t>in Deo </a:t>
            </a:r>
            <a:r>
              <a:rPr lang="en-US" sz="2400" b="1" dirty="0">
                <a:solidFill>
                  <a:schemeClr val="accent2"/>
                </a:solidFill>
                <a:ea typeface="Adelon-Light" panose="00000300000000000000" pitchFamily="2" charset="0"/>
              </a:rPr>
              <a:t>— Absolute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Adelon-Light" panose="00000300000000000000" pitchFamily="2" charset="0"/>
              </a:rPr>
              <a:t> </a:t>
            </a:r>
            <a:r>
              <a:rPr lang="en-US" sz="2400" b="1" dirty="0">
                <a:solidFill>
                  <a:schemeClr val="accent3"/>
                </a:solidFill>
                <a:ea typeface="Adelon-Light" panose="00000300000000000000" pitchFamily="2" charset="0"/>
              </a:rPr>
              <a:t>Contingent, Created World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Adelon-Light" panose="00000300000000000000" pitchFamily="2" charset="0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ea typeface="Adelon-Light" panose="00000300000000000000" pitchFamily="2" charset="0"/>
              </a:rPr>
              <a:t>in </a:t>
            </a:r>
            <a:r>
              <a:rPr lang="en-US" sz="2400" b="1" i="1" dirty="0" err="1">
                <a:solidFill>
                  <a:schemeClr val="accent6"/>
                </a:solidFill>
                <a:ea typeface="Adelon-Light" panose="00000300000000000000" pitchFamily="2" charset="0"/>
              </a:rPr>
              <a:t>abstracto</a:t>
            </a:r>
            <a:r>
              <a:rPr lang="en-US" sz="2400" b="1" i="1" dirty="0">
                <a:solidFill>
                  <a:schemeClr val="accent6"/>
                </a:solidFill>
                <a:ea typeface="Adelon-Light" panose="00000300000000000000" pitchFamily="2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ea typeface="Adelon-Light" panose="00000300000000000000" pitchFamily="2" charset="0"/>
              </a:rPr>
              <a:t>— Mathematics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89E0D-A538-493A-A0E7-8AC62C61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38" y="1600201"/>
            <a:ext cx="3587261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Beyond...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181600"/>
          </a:xfrm>
        </p:spPr>
        <p:txBody>
          <a:bodyPr/>
          <a:lstStyle/>
          <a:p>
            <a:r>
              <a:rPr lang="en-US" sz="2400" i="1" dirty="0">
                <a:ea typeface="Adelon-Light" panose="00000300000000000000" pitchFamily="2" charset="0"/>
              </a:rPr>
              <a:t>Call for a Non-Euclidean, Post-Cantorian Theology</a:t>
            </a:r>
            <a:r>
              <a:rPr lang="en-US" sz="2400" dirty="0">
                <a:ea typeface="Adelon-Light" panose="00000300000000000000" pitchFamily="2" charset="0"/>
              </a:rPr>
              <a:t>, by </a:t>
            </a:r>
            <a:r>
              <a:rPr lang="en-US" sz="2400" dirty="0" err="1">
                <a:ea typeface="Adelon-Light" panose="00000300000000000000" pitchFamily="2" charset="0"/>
              </a:rPr>
              <a:t>Saburo</a:t>
            </a:r>
            <a:r>
              <a:rPr lang="en-US" sz="2400" dirty="0">
                <a:ea typeface="Adelon-Light" panose="00000300000000000000" pitchFamily="2" charset="0"/>
              </a:rPr>
              <a:t> Matsumoto, Journal of the ACMS, 2006</a:t>
            </a:r>
          </a:p>
          <a:p>
            <a:endParaRPr lang="en-US" sz="2800" dirty="0">
              <a:ea typeface="Adelon-Light" panose="00000300000000000000" pitchFamily="2" charset="0"/>
            </a:endParaRPr>
          </a:p>
          <a:p>
            <a:r>
              <a:rPr lang="en-US" sz="2400" i="1" dirty="0">
                <a:ea typeface="Adelon-Light" panose="00000300000000000000" pitchFamily="2" charset="0"/>
              </a:rPr>
              <a:t>Shabbat: Imitating Creation</a:t>
            </a:r>
            <a:r>
              <a:rPr lang="en-US" sz="2400" dirty="0">
                <a:ea typeface="Adelon-Light" panose="00000300000000000000" pitchFamily="2" charset="0"/>
              </a:rPr>
              <a:t>, by Rabbi Ari Kahn</a:t>
            </a:r>
          </a:p>
          <a:p>
            <a:endParaRPr lang="en-US" sz="2800" dirty="0">
              <a:ea typeface="Adelon-Light" panose="00000300000000000000" pitchFamily="2" charset="0"/>
            </a:endParaRPr>
          </a:p>
          <a:p>
            <a:r>
              <a:rPr lang="en-US" sz="2400" i="1" dirty="0">
                <a:ea typeface="Adelon-Light" panose="00000300000000000000" pitchFamily="2" charset="0"/>
              </a:rPr>
              <a:t>Infinity and the Nostalgia of the Stars</a:t>
            </a:r>
            <a:r>
              <a:rPr lang="en-US" sz="2400" dirty="0">
                <a:ea typeface="Adelon-Light" panose="00000300000000000000" pitchFamily="2" charset="0"/>
              </a:rPr>
              <a:t>, by Marco </a:t>
            </a:r>
            <a:r>
              <a:rPr lang="en-US" sz="2400" dirty="0" err="1">
                <a:ea typeface="Adelon-Light" panose="00000300000000000000" pitchFamily="2" charset="0"/>
              </a:rPr>
              <a:t>Bersanelli</a:t>
            </a:r>
            <a:endParaRPr lang="en-US" sz="2400" i="1" dirty="0">
              <a:ea typeface="Adelon-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5ED79-D230-4C34-8F64-7EC693553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9" r="2" b="2"/>
          <a:stretch/>
        </p:blipFill>
        <p:spPr>
          <a:xfrm>
            <a:off x="2152651" y="-3810"/>
            <a:ext cx="7446645" cy="6858001"/>
          </a:xfrm>
          <a:prstGeom prst="rect">
            <a:avLst/>
          </a:prstGeom>
        </p:spPr>
      </p:pic>
      <p:grpSp>
        <p:nvGrpSpPr>
          <p:cNvPr id="20" name="Group 12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0" y="-3810"/>
            <a:ext cx="9144000" cy="6858000"/>
            <a:chOff x="0" y="-3810"/>
            <a:chExt cx="12192000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044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r>
              <a:rPr lang="en-US" sz="2800" dirty="0">
                <a:ea typeface="Adelon-Light" panose="00000300000000000000" pitchFamily="2" charset="0"/>
              </a:rPr>
              <a:t>Final Exam</a:t>
            </a:r>
          </a:p>
          <a:p>
            <a:pPr lvl="1"/>
            <a:r>
              <a:rPr lang="en-US">
                <a:ea typeface="Adelon-Light" panose="00000300000000000000" pitchFamily="2" charset="0"/>
              </a:rPr>
              <a:t>Final exam will be </a:t>
            </a:r>
            <a:r>
              <a:rPr lang="en-US">
                <a:solidFill>
                  <a:schemeClr val="accent1"/>
                </a:solidFill>
                <a:ea typeface="Adelon-Light" panose="00000300000000000000" pitchFamily="2" charset="0"/>
              </a:rPr>
              <a:t>December 13 </a:t>
            </a:r>
            <a:r>
              <a:rPr lang="en-US" b="1">
                <a:solidFill>
                  <a:schemeClr val="accent1"/>
                </a:solidFill>
                <a:ea typeface="Adelon-Light" panose="00000300000000000000" pitchFamily="2" charset="0"/>
              </a:rPr>
              <a:t>at 10:15am</a:t>
            </a:r>
          </a:p>
          <a:p>
            <a:pPr lvl="1"/>
            <a:r>
              <a:rPr lang="en-US">
                <a:ea typeface="Adelon-Light" panose="00000300000000000000" pitchFamily="2" charset="0"/>
              </a:rPr>
              <a:t>Final </a:t>
            </a:r>
            <a:r>
              <a:rPr lang="en-US" dirty="0">
                <a:ea typeface="Adelon-Light" panose="00000300000000000000" pitchFamily="2" charset="0"/>
              </a:rPr>
              <a:t>review session will </a:t>
            </a:r>
            <a:r>
              <a:rPr lang="en-US">
                <a:ea typeface="Adelon-Light" panose="00000300000000000000" pitchFamily="2" charset="0"/>
              </a:rPr>
              <a:t>be next Wednesday</a:t>
            </a:r>
          </a:p>
          <a:p>
            <a:pPr lvl="2"/>
            <a:r>
              <a:rPr lang="en-US" b="1">
                <a:solidFill>
                  <a:schemeClr val="accent3"/>
                </a:solidFill>
                <a:ea typeface="Adelon-Light" panose="00000300000000000000" pitchFamily="2" charset="0"/>
              </a:rPr>
              <a:t>December 11, 2:30 in Comm 142</a:t>
            </a:r>
            <a:endParaRPr lang="en-US" b="1" dirty="0">
              <a:solidFill>
                <a:schemeClr val="accent3"/>
              </a:solidFill>
              <a:ea typeface="Adelon-Light" panose="00000300000000000000" pitchFamily="2" charset="0"/>
            </a:endParaRPr>
          </a:p>
          <a:p>
            <a:r>
              <a:rPr lang="en-US" sz="2800">
                <a:ea typeface="Adelon-Light" panose="00000300000000000000" pitchFamily="2" charset="0"/>
              </a:rPr>
              <a:t>Final journal is </a:t>
            </a:r>
            <a:r>
              <a:rPr lang="en-US" sz="2800" b="1">
                <a:solidFill>
                  <a:schemeClr val="accent2"/>
                </a:solidFill>
                <a:ea typeface="Adelon-Light" panose="00000300000000000000" pitchFamily="2" charset="0"/>
              </a:rPr>
              <a:t>due no later than </a:t>
            </a:r>
            <a:r>
              <a:rPr lang="en-US" sz="2800">
                <a:ea typeface="Adelon-Light" panose="00000300000000000000" pitchFamily="2" charset="0"/>
              </a:rPr>
              <a:t>10:15am, Fri., December 13</a:t>
            </a:r>
            <a:endParaRPr lang="en-US" sz="2400">
              <a:ea typeface="Adelon-Light" panose="00000300000000000000" pitchFamily="2" charset="0"/>
            </a:endParaRPr>
          </a:p>
          <a:p>
            <a:pPr lvl="1"/>
            <a:r>
              <a:rPr lang="en-US" sz="2400">
                <a:solidFill>
                  <a:schemeClr val="accent3"/>
                </a:solidFill>
                <a:ea typeface="Adelon-Light" panose="00000300000000000000" pitchFamily="2" charset="0"/>
              </a:rPr>
              <a:t>Early submissions are welcome</a:t>
            </a:r>
          </a:p>
        </p:txBody>
      </p:sp>
    </p:spTree>
    <p:extLst>
      <p:ext uri="{BB962C8B-B14F-4D97-AF65-F5344CB8AC3E}">
        <p14:creationId xmlns:p14="http://schemas.microsoft.com/office/powerpoint/2010/main" val="390605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42900"/>
            <a:ext cx="10134600" cy="61722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BONNIE" panose="02000000000000000000" pitchFamily="2" charset="0"/>
              </a:rPr>
              <a:t>Seek not to understand</a:t>
            </a:r>
            <a:br>
              <a:rPr lang="en-US" sz="4400" dirty="0">
                <a:latin typeface="AR BONNIE" panose="02000000000000000000" pitchFamily="2" charset="0"/>
              </a:rPr>
            </a:b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 BONNIE" panose="02000000000000000000" pitchFamily="2" charset="0"/>
              </a:rPr>
              <a:t>that you may believe,</a:t>
            </a:r>
            <a:br>
              <a:rPr lang="en-US" sz="4400" dirty="0">
                <a:solidFill>
                  <a:schemeClr val="accent6">
                    <a:lumMod val="75000"/>
                  </a:schemeClr>
                </a:solidFill>
                <a:latin typeface="AR BONNIE" panose="02000000000000000000" pitchFamily="2" charset="0"/>
              </a:rPr>
            </a:b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AR BONNIE" panose="02000000000000000000" pitchFamily="2" charset="0"/>
              </a:rPr>
              <a:t>but believe that you may understand.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accent4"/>
                </a:solidFill>
                <a:latin typeface="AR BONNIE" panose="02000000000000000000" pitchFamily="2" charset="0"/>
              </a:rPr>
              <a:t>—Saint Augustine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ONNIE" panose="02000000000000000000" pitchFamily="2" charset="0"/>
              </a:rPr>
              <a:t>For I do not seek to understand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 BONNIE" panose="02000000000000000000" pitchFamily="2" charset="0"/>
              </a:rPr>
              <a:t>that I may </a:t>
            </a:r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AR BONNIE" panose="02000000000000000000" pitchFamily="2" charset="0"/>
              </a:rPr>
              <a:t>believe,</a:t>
            </a:r>
            <a:br>
              <a:rPr lang="en-US" sz="4400" dirty="0">
                <a:latin typeface="AR BONNIE" panose="02000000000000000000" pitchFamily="2" charset="0"/>
              </a:rPr>
            </a:b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AR BONNIE" panose="02000000000000000000" pitchFamily="2" charset="0"/>
              </a:rPr>
              <a:t>but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 BONNIE" panose="02000000000000000000" pitchFamily="2" charset="0"/>
              </a:rPr>
              <a:t>I believe in order to </a:t>
            </a: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AR BONNIE" panose="02000000000000000000" pitchFamily="2" charset="0"/>
              </a:rPr>
              <a:t>understand.</a:t>
            </a:r>
            <a:br>
              <a:rPr lang="en-US" sz="4400">
                <a:solidFill>
                  <a:schemeClr val="accent1">
                    <a:lumMod val="50000"/>
                  </a:schemeClr>
                </a:solidFill>
                <a:latin typeface="AR BONNIE" panose="02000000000000000000" pitchFamily="2" charset="0"/>
              </a:rPr>
            </a:br>
            <a:r>
              <a:rPr lang="en-US" sz="4400">
                <a:solidFill>
                  <a:schemeClr val="accent5"/>
                </a:solidFill>
                <a:latin typeface="AR BONNIE" panose="02000000000000000000" pitchFamily="2" charset="0"/>
              </a:rPr>
              <a:t>For </a:t>
            </a:r>
            <a:r>
              <a:rPr lang="en-US" sz="4400" dirty="0">
                <a:solidFill>
                  <a:schemeClr val="accent5"/>
                </a:solidFill>
                <a:latin typeface="AR BONNIE" panose="02000000000000000000" pitchFamily="2" charset="0"/>
              </a:rPr>
              <a:t>this I believe -</a:t>
            </a:r>
            <a:r>
              <a:rPr lang="en-US" sz="4400" dirty="0">
                <a:latin typeface="AR BONNIE" panose="02000000000000000000" pitchFamily="2" charset="0"/>
              </a:rPr>
              <a:t> </a:t>
            </a:r>
            <a:r>
              <a:rPr lang="en-US" sz="4400" dirty="0">
                <a:solidFill>
                  <a:schemeClr val="accent3"/>
                </a:solidFill>
                <a:latin typeface="AR BONNIE" panose="02000000000000000000" pitchFamily="2" charset="0"/>
              </a:rPr>
              <a:t>that unless I believe,</a:t>
            </a:r>
            <a:br>
              <a:rPr lang="en-US" sz="4400" dirty="0">
                <a:solidFill>
                  <a:schemeClr val="accent3"/>
                </a:solidFill>
                <a:latin typeface="AR BONNIE" panose="02000000000000000000" pitchFamily="2" charset="0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 BONNIE" panose="02000000000000000000" pitchFamily="2" charset="0"/>
              </a:rPr>
              <a:t>I should not understand.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accent4"/>
                </a:solidFill>
                <a:latin typeface="AR BONNIE" panose="02000000000000000000" pitchFamily="2" charset="0"/>
              </a:rPr>
              <a:t>— Saint Anselm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400" dirty="0"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Transfinite Cardinals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 Sets</a:t>
                </a:r>
              </a:p>
              <a:p>
                <a:pPr lvl="1"/>
                <a:r>
                  <a:rPr lang="en-US" dirty="0"/>
                  <a:t>The power set of a set is made up of all of the subsets of that set.</a:t>
                </a:r>
              </a:p>
              <a:p>
                <a:pPr lvl="1"/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Cantor’s Theorem: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other words, the power set of a set always has a larger cardinality than the set itself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2" t="-1764" r="-314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Transfinite Cardinals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Recall: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2, 3, 4, …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This confirms what we already saw with Cantor’s diagonal argument about real numbers,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So what about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Cantor’s Theorem requires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800" dirty="0"/>
                  <a:t>In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0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0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AE29-3848-41E5-B118-D7BF70B4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Cantor’s Theorem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03AD3A-494E-4B84-8F9F-EDFD397EC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4904970" cy="4876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No set can be </a:t>
            </a:r>
            <a:r>
              <a:rPr lang="en-US"/>
              <a:t>placed in</a:t>
            </a:r>
            <a:br>
              <a:rPr lang="en-US"/>
            </a:br>
            <a:r>
              <a:rPr lang="en-US"/>
              <a:t>one-to-one correspondence</a:t>
            </a:r>
            <a:br>
              <a:rPr lang="en-US"/>
            </a:br>
            <a:r>
              <a:rPr lang="en-US"/>
              <a:t>with </a:t>
            </a:r>
            <a:r>
              <a:rPr lang="en-US" dirty="0"/>
              <a:t>its power set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So </a:t>
            </a:r>
            <a:r>
              <a:rPr lang="en-US" sz="2000" dirty="0"/>
              <a:t>Reals have a smaller cardinality than the power set of the reals</a:t>
            </a:r>
          </a:p>
          <a:p>
            <a:r>
              <a:rPr lang="en-US" sz="2000" dirty="0"/>
              <a:t>Which is smaller than the power set of the power set of the reals</a:t>
            </a:r>
          </a:p>
          <a:p>
            <a:r>
              <a:rPr lang="en-US" sz="2000" dirty="0"/>
              <a:t>Which is smaller than the power set of the power set of the power set of the reals</a:t>
            </a:r>
          </a:p>
          <a:p>
            <a:r>
              <a:rPr lang="en-US" sz="2000" dirty="0"/>
              <a:t>Etc., ...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CC2AB8-E9D4-4258-976F-62718289D5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4091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Speech Bubble transparent PNG - StickPNG">
            <a:extLst>
              <a:ext uri="{FF2B5EF4-FFF2-40B4-BE49-F238E27FC236}">
                <a16:creationId xmlns:a16="http://schemas.microsoft.com/office/drawing/2014/main" id="{A7CA8F88-923F-4E42-AA80-AB182BFE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8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𝔠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sz="2400"/>
                  <a:t>Cantor’s Theorem says that </a:t>
                </a:r>
                <a:r>
                  <a:rPr lang="en-US" sz="2400" dirty="0"/>
                  <a:t>there are an infinite number of infinities: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1800"/>
                  </a:spcBef>
                </a:pPr>
                <a:r>
                  <a:rPr lang="en-US" sz="2400" b="1" dirty="0">
                    <a:solidFill>
                      <a:schemeClr val="accent6"/>
                    </a:solidFill>
                  </a:rPr>
                  <a:t>But which one of these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ℵ</m:t>
                    </m:r>
                  </m:oMath>
                </a14:m>
                <a:r>
                  <a:rPr lang="en-US" sz="2400" b="1" dirty="0">
                    <a:solidFill>
                      <a:schemeClr val="accent6"/>
                    </a:solidFill>
                  </a:rPr>
                  <a:t>’s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𝖈</m:t>
                    </m:r>
                  </m:oMath>
                </a14:m>
                <a:r>
                  <a:rPr lang="en-US" sz="2400" b="1" dirty="0">
                    <a:solidFill>
                      <a:schemeClr val="accent6"/>
                    </a:solidFill>
                  </a:rPr>
                  <a:t>?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CB616-DBF8-4AC2-9134-486E45579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01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AB5B3B-7235-43B9-AC7F-B22D0036FB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CH claims that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other words, that if the natural numbers represent the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‘smallest’</a:t>
                </a:r>
                <a:r>
                  <a:rPr lang="en-US" sz="2400" dirty="0"/>
                  <a:t> infinity, that the reals represent the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next ‘smallest’</a:t>
                </a:r>
              </a:p>
              <a:p>
                <a:r>
                  <a:rPr lang="en-US" sz="2400" dirty="0"/>
                  <a:t>Cantor died not knowing</a:t>
                </a:r>
              </a:p>
              <a:p>
                <a:r>
                  <a:rPr lang="en-US" sz="2400" dirty="0"/>
                  <a:t>Gödel </a:t>
                </a:r>
                <a:r>
                  <a:rPr lang="en-US" sz="1800" dirty="0"/>
                  <a:t>(1940)</a:t>
                </a:r>
                <a:r>
                  <a:rPr lang="en-US" sz="2400" dirty="0"/>
                  <a:t> and Cohen </a:t>
                </a:r>
                <a:r>
                  <a:rPr lang="en-US" sz="1800" dirty="0"/>
                  <a:t>(1963)</a:t>
                </a:r>
                <a:r>
                  <a:rPr lang="en-US" sz="2400" dirty="0"/>
                  <a:t> solved the problem in a surprising way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AB5B3B-7235-43B9-AC7F-B22D0036F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40" t="-950" r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F59-4072-454D-A31C-7A5369C6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C-H Is 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B616-DBF8-4AC2-9134-486E4557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mathematics of set theory can not prove that the CH is true; it can also not prove that the CH is false!</a:t>
            </a:r>
          </a:p>
          <a:p>
            <a:r>
              <a:rPr lang="en-US" sz="2800" dirty="0"/>
              <a:t>The Continuum Hypothesis is </a:t>
            </a:r>
            <a:r>
              <a:rPr lang="en-US" sz="2800" dirty="0">
                <a:solidFill>
                  <a:srgbClr val="00B0F0"/>
                </a:solidFill>
              </a:rPr>
              <a:t>undecidable</a:t>
            </a:r>
            <a:r>
              <a:rPr lang="en-US" sz="2800" dirty="0"/>
              <a:t> in standard set theory.</a:t>
            </a:r>
          </a:p>
        </p:txBody>
      </p:sp>
    </p:spTree>
    <p:extLst>
      <p:ext uri="{BB962C8B-B14F-4D97-AF65-F5344CB8AC3E}">
        <p14:creationId xmlns:p14="http://schemas.microsoft.com/office/powerpoint/2010/main" val="31698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1054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  <a:ea typeface="Adelon-Light" panose="00000300000000000000" pitchFamily="2" charset="0"/>
              </a:rPr>
              <a:t>Beauty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Adelon-Light" panose="00000300000000000000" pitchFamily="2" charset="0"/>
              </a:rPr>
              <a:t>We have considered a variety of notions that connect aesthetically to the infinite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Adelon-Light" panose="00000300000000000000" pitchFamily="2" charset="0"/>
              </a:rPr>
              <a:t>Examples?</a:t>
            </a:r>
          </a:p>
          <a:p>
            <a:r>
              <a:rPr lang="en-US" sz="2800" dirty="0">
                <a:solidFill>
                  <a:srgbClr val="00B0F0"/>
                </a:solidFill>
                <a:ea typeface="Adelon-Light" panose="00000300000000000000" pitchFamily="2" charset="0"/>
              </a:rPr>
              <a:t>Unity of Knowledge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Adelon-Light" panose="00000300000000000000" pitchFamily="2" charset="0"/>
              </a:rPr>
              <a:t>We have seen how academic disciplines bleed into one another: mathematics, art, theology, literature, philosophy, physics, etc.</a:t>
            </a:r>
          </a:p>
          <a:p>
            <a:r>
              <a:rPr lang="en-US" sz="2800" dirty="0">
                <a:solidFill>
                  <a:srgbClr val="7030A0"/>
                </a:solidFill>
                <a:ea typeface="Adelon-Light" panose="00000300000000000000" pitchFamily="2" charset="0"/>
              </a:rPr>
              <a:t>Thought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Adelon-Light" panose="00000300000000000000" pitchFamily="2" charset="0"/>
              </a:rPr>
              <a:t>Infinity has provided a vehicle for exploring how to think about the world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Adelon-Light" panose="00000300000000000000" pitchFamily="2" charset="0"/>
              </a:rPr>
              <a:t>We’ve also stepped up to the abyss and </a:t>
            </a:r>
            <a:r>
              <a:rPr lang="en-US">
                <a:ea typeface="Adelon-Light" panose="00000300000000000000" pitchFamily="2" charset="0"/>
              </a:rPr>
              <a:t>peeked over the edge</a:t>
            </a:r>
            <a:endParaRPr lang="en-US" dirty="0">
              <a:ea typeface="Adelon-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efault Design">
      <a:majorFont>
        <a:latin typeface="Papyrus"/>
        <a:ea typeface=""/>
        <a:cs typeface="Times New Roman"/>
      </a:majorFont>
      <a:minorFont>
        <a:latin typeface="CasablancaAntiqu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1025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 BONNIE</vt:lpstr>
      <vt:lpstr>Papyrus</vt:lpstr>
      <vt:lpstr>Cambria Math</vt:lpstr>
      <vt:lpstr>Times New Roman</vt:lpstr>
      <vt:lpstr>Symbol</vt:lpstr>
      <vt:lpstr>Adelon-Light</vt:lpstr>
      <vt:lpstr>Default Design</vt:lpstr>
      <vt:lpstr> </vt:lpstr>
      <vt:lpstr>Alerts</vt:lpstr>
      <vt:lpstr>PowerPoint Presentation</vt:lpstr>
      <vt:lpstr>Transfinite Cardinals</vt:lpstr>
      <vt:lpstr>Transfinite Cardinals</vt:lpstr>
      <vt:lpstr>Cantor’s Theorem</vt:lpstr>
      <vt:lpstr>Continuum Hypothesis</vt:lpstr>
      <vt:lpstr>The C-H Is Independent</vt:lpstr>
      <vt:lpstr>Course Themes</vt:lpstr>
      <vt:lpstr>Ordinals</vt:lpstr>
      <vt:lpstr>Finite Ordinals</vt:lpstr>
      <vt:lpstr>Transfinite Ordinals</vt:lpstr>
      <vt:lpstr>Transfinite Ordinals</vt:lpstr>
      <vt:lpstr>Transfinite Ordinals</vt:lpstr>
      <vt:lpstr>Ordinals &amp; Cardinals</vt:lpstr>
      <vt:lpstr>New Research Frontiers</vt:lpstr>
      <vt:lpstr>and Beyond...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Stucki, David</dc:creator>
  <cp:lastModifiedBy>Stucki, David</cp:lastModifiedBy>
  <cp:revision>10</cp:revision>
  <dcterms:created xsi:type="dcterms:W3CDTF">2020-11-15T22:30:15Z</dcterms:created>
  <dcterms:modified xsi:type="dcterms:W3CDTF">2024-12-01T20:56:34Z</dcterms:modified>
</cp:coreProperties>
</file>