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2" r:id="rId3"/>
  </p:sldMasterIdLst>
  <p:notesMasterIdLst>
    <p:notesMasterId r:id="rId45"/>
  </p:notesMasterIdLst>
  <p:handoutMasterIdLst>
    <p:handoutMasterId r:id="rId46"/>
  </p:handoutMasterIdLst>
  <p:sldIdLst>
    <p:sldId id="264" r:id="rId4"/>
    <p:sldId id="281" r:id="rId5"/>
    <p:sldId id="256" r:id="rId6"/>
    <p:sldId id="257" r:id="rId7"/>
    <p:sldId id="258" r:id="rId8"/>
    <p:sldId id="259" r:id="rId9"/>
    <p:sldId id="261" r:id="rId10"/>
    <p:sldId id="260" r:id="rId11"/>
    <p:sldId id="262" r:id="rId12"/>
    <p:sldId id="263" r:id="rId13"/>
    <p:sldId id="279" r:id="rId14"/>
    <p:sldId id="268" r:id="rId15"/>
    <p:sldId id="280" r:id="rId16"/>
    <p:sldId id="266" r:id="rId17"/>
    <p:sldId id="267" r:id="rId18"/>
    <p:sldId id="270" r:id="rId19"/>
    <p:sldId id="269" r:id="rId20"/>
    <p:sldId id="271" r:id="rId21"/>
    <p:sldId id="282" r:id="rId22"/>
    <p:sldId id="283" r:id="rId23"/>
    <p:sldId id="284" r:id="rId24"/>
    <p:sldId id="285" r:id="rId25"/>
    <p:sldId id="286" r:id="rId26"/>
    <p:sldId id="287" r:id="rId27"/>
    <p:sldId id="288" r:id="rId28"/>
    <p:sldId id="289" r:id="rId29"/>
    <p:sldId id="290" r:id="rId30"/>
    <p:sldId id="291" r:id="rId31"/>
    <p:sldId id="292" r:id="rId32"/>
    <p:sldId id="265" r:id="rId33"/>
    <p:sldId id="293" r:id="rId34"/>
    <p:sldId id="294" r:id="rId35"/>
    <p:sldId id="276" r:id="rId36"/>
    <p:sldId id="295" r:id="rId37"/>
    <p:sldId id="275" r:id="rId38"/>
    <p:sldId id="296" r:id="rId39"/>
    <p:sldId id="272" r:id="rId40"/>
    <p:sldId id="277" r:id="rId41"/>
    <p:sldId id="297" r:id="rId42"/>
    <p:sldId id="298" r:id="rId43"/>
    <p:sldId id="299" r:id="rId44"/>
  </p:sldIdLst>
  <p:sldSz cx="12192000" cy="6858000"/>
  <p:notesSz cx="7010400" cy="9296400"/>
  <p:embeddedFontLst>
    <p:embeddedFont>
      <p:font typeface="Adelon-Light" panose="00000300000000000000" pitchFamily="2" charset="0"/>
      <p:regular r:id="rId47"/>
    </p:embeddedFont>
    <p:embeddedFont>
      <p:font typeface="Beat My Guest" panose="00000400000000000000" pitchFamily="2" charset="0"/>
      <p:regular r:id="rId48"/>
    </p:embeddedFont>
    <p:embeddedFont>
      <p:font typeface="BernhardModern" panose="00000400000000000000" pitchFamily="2" charset="0"/>
      <p:regular r:id="rId49"/>
    </p:embeddedFont>
    <p:embeddedFont>
      <p:font typeface="Bookman Old Style" panose="02050604050505020204" pitchFamily="18" charset="0"/>
      <p:regular r:id="rId50"/>
      <p:bold r:id="rId51"/>
      <p:italic r:id="rId52"/>
      <p:boldItalic r:id="rId53"/>
    </p:embeddedFont>
    <p:embeddedFont>
      <p:font typeface="Calvin and Hobbes" panose="020B0603050602060203" pitchFamily="34" charset="0"/>
      <p:regular r:id="rId54"/>
    </p:embeddedFont>
    <p:embeddedFont>
      <p:font typeface="Cambria Math" panose="02040503050406030204" pitchFamily="18" charset="0"/>
      <p:regular r:id="rId55"/>
    </p:embeddedFont>
    <p:embeddedFont>
      <p:font typeface="Cooper Lt BT" panose="0208050304030B020404" pitchFamily="18" charset="0"/>
      <p:regular r:id="rId56"/>
    </p:embeddedFont>
    <p:embeddedFont>
      <p:font typeface="Footlight MT Light" panose="0204060206030A020304" pitchFamily="18" charset="0"/>
      <p:regular r:id="rId57"/>
    </p:embeddedFont>
    <p:embeddedFont>
      <p:font typeface="FormalScrp421 BT" panose="03060902040502020204" pitchFamily="66" charset="0"/>
      <p:regular r:id="rId58"/>
    </p:embeddedFont>
    <p:embeddedFont>
      <p:font typeface="Forte" panose="03060902040502070203" pitchFamily="66" charset="0"/>
      <p:regular r:id="rId59"/>
    </p:embeddedFont>
    <p:embeddedFont>
      <p:font typeface="Japanette" panose="00000400000000000000" pitchFamily="2" charset="0"/>
      <p:regular r:id="rId60"/>
    </p:embeddedFont>
    <p:embeddedFont>
      <p:font typeface="Papyrus" panose="03070502060502030205" pitchFamily="66" charset="0"/>
      <p:regular r:id="rId61"/>
    </p:embeddedFont>
    <p:embeddedFont>
      <p:font typeface="Rockwell" panose="02060603020205020403" pitchFamily="18" charset="0"/>
      <p:regular r:id="rId62"/>
      <p:bold r:id="rId63"/>
      <p:italic r:id="rId64"/>
      <p:boldItalic r:id="rId65"/>
    </p:embeddedFont>
    <p:embeddedFont>
      <p:font typeface="SketchFlow Print" panose="02000000000000000000" pitchFamily="2" charset="0"/>
      <p:regular r:id="rId66"/>
    </p:embeddedFont>
  </p:embeddedFontLst>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1pPr>
    <a:lvl2pPr marL="457200"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2pPr>
    <a:lvl3pPr marL="914400"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3pPr>
    <a:lvl4pPr marL="1371600"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4pPr>
    <a:lvl5pPr marL="1828800"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5pPr>
    <a:lvl6pPr marL="2286000" algn="l" defTabSz="914400" rtl="0" eaLnBrk="1" latinLnBrk="0" hangingPunct="1">
      <a:defRPr sz="2400" kern="1200">
        <a:solidFill>
          <a:schemeClr val="tx1"/>
        </a:solidFill>
        <a:latin typeface="Times New Roman" pitchFamily="18" charset="0"/>
        <a:ea typeface="+mn-ea"/>
        <a:cs typeface="Times New Roman" pitchFamily="18" charset="0"/>
      </a:defRPr>
    </a:lvl6pPr>
    <a:lvl7pPr marL="2743200" algn="l" defTabSz="914400" rtl="0" eaLnBrk="1" latinLnBrk="0" hangingPunct="1">
      <a:defRPr sz="2400" kern="1200">
        <a:solidFill>
          <a:schemeClr val="tx1"/>
        </a:solidFill>
        <a:latin typeface="Times New Roman" pitchFamily="18" charset="0"/>
        <a:ea typeface="+mn-ea"/>
        <a:cs typeface="Times New Roman" pitchFamily="18" charset="0"/>
      </a:defRPr>
    </a:lvl7pPr>
    <a:lvl8pPr marL="3200400" algn="l" defTabSz="914400" rtl="0" eaLnBrk="1" latinLnBrk="0" hangingPunct="1">
      <a:defRPr sz="2400" kern="1200">
        <a:solidFill>
          <a:schemeClr val="tx1"/>
        </a:solidFill>
        <a:latin typeface="Times New Roman" pitchFamily="18" charset="0"/>
        <a:ea typeface="+mn-ea"/>
        <a:cs typeface="Times New Roman" pitchFamily="18" charset="0"/>
      </a:defRPr>
    </a:lvl8pPr>
    <a:lvl9pPr marL="3657600" algn="l" defTabSz="914400" rtl="0" eaLnBrk="1" latinLnBrk="0" hangingPunct="1">
      <a:defRPr sz="2400" kern="1200">
        <a:solidFill>
          <a:schemeClr val="tx1"/>
        </a:solidFill>
        <a:latin typeface="Times New Roman" pitchFamily="18" charset="0"/>
        <a:ea typeface="+mn-ea"/>
        <a:cs typeface="Times New Roman" pitchFamily="18"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0000"/>
    <a:srgbClr val="FFFFFF"/>
    <a:srgbClr val="FFCC00"/>
    <a:srgbClr val="F3DAB6"/>
    <a:srgbClr val="D7B5A9"/>
    <a:srgbClr val="E0BC6C"/>
    <a:srgbClr val="000099"/>
    <a:srgbClr val="5C0000"/>
    <a:srgbClr val="CCECFF"/>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0" autoAdjust="0"/>
    <p:restoredTop sz="83303" autoAdjust="0"/>
  </p:normalViewPr>
  <p:slideViewPr>
    <p:cSldViewPr>
      <p:cViewPr varScale="1">
        <p:scale>
          <a:sx n="90" d="100"/>
          <a:sy n="90" d="100"/>
        </p:scale>
        <p:origin x="1272" y="9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font" Target="fonts/font1.fntdata"/><Relationship Id="rId63" Type="http://schemas.openxmlformats.org/officeDocument/2006/relationships/font" Target="fonts/font17.fntdata"/><Relationship Id="rId68"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notesMaster" Target="notesMasters/notesMaster1.xml"/><Relationship Id="rId53" Type="http://schemas.openxmlformats.org/officeDocument/2006/relationships/font" Target="fonts/font7.fntdata"/><Relationship Id="rId58" Type="http://schemas.openxmlformats.org/officeDocument/2006/relationships/font" Target="fonts/font12.fntdata"/><Relationship Id="rId66" Type="http://schemas.openxmlformats.org/officeDocument/2006/relationships/font" Target="fonts/font20.fntdata"/><Relationship Id="rId5" Type="http://schemas.openxmlformats.org/officeDocument/2006/relationships/slide" Target="slides/slide2.xml"/><Relationship Id="rId61" Type="http://schemas.openxmlformats.org/officeDocument/2006/relationships/font" Target="fonts/font15.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font" Target="fonts/font18.fntdata"/><Relationship Id="rId69"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font" Target="fonts/font5.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handoutMaster" Target="handoutMasters/handoutMaster1.xml"/><Relationship Id="rId59" Type="http://schemas.openxmlformats.org/officeDocument/2006/relationships/font" Target="fonts/font13.fntdata"/><Relationship Id="rId67"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8.fntdata"/><Relationship Id="rId62" Type="http://schemas.openxmlformats.org/officeDocument/2006/relationships/font" Target="fonts/font16.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6.fntdata"/><Relationship Id="rId60" Type="http://schemas.openxmlformats.org/officeDocument/2006/relationships/font" Target="fonts/font14.fntdata"/><Relationship Id="rId65" Type="http://schemas.openxmlformats.org/officeDocument/2006/relationships/font" Target="fonts/font19.fnt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font" Target="fonts/font4.fntdata"/><Relationship Id="rId55" Type="http://schemas.openxmlformats.org/officeDocument/2006/relationships/font" Target="fonts/font9.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defTabSz="931863">
              <a:defRPr sz="1200"/>
            </a:lvl1pPr>
          </a:lstStyle>
          <a:p>
            <a:pPr>
              <a:defRPr/>
            </a:pPr>
            <a:endParaRPr lang="en-US"/>
          </a:p>
        </p:txBody>
      </p:sp>
      <p:sp>
        <p:nvSpPr>
          <p:cNvPr id="28675" name="Rectangle 3"/>
          <p:cNvSpPr>
            <a:spLocks noGrp="1" noChangeArrowheads="1"/>
          </p:cNvSpPr>
          <p:nvPr>
            <p:ph type="dt" sz="quarter" idx="1"/>
          </p:nvPr>
        </p:nvSpPr>
        <p:spPr bwMode="auto">
          <a:xfrm>
            <a:off x="3971925"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defTabSz="931863">
              <a:defRPr sz="1200"/>
            </a:lvl1pPr>
          </a:lstStyle>
          <a:p>
            <a:pPr>
              <a:defRPr/>
            </a:pPr>
            <a:endParaRPr lang="en-US"/>
          </a:p>
        </p:txBody>
      </p:sp>
      <p:sp>
        <p:nvSpPr>
          <p:cNvPr id="28676" name="Rectangle 4"/>
          <p:cNvSpPr>
            <a:spLocks noGrp="1" noChangeArrowheads="1"/>
          </p:cNvSpPr>
          <p:nvPr>
            <p:ph type="ftr" sz="quarter" idx="2"/>
          </p:nvPr>
        </p:nvSpPr>
        <p:spPr bwMode="auto">
          <a:xfrm>
            <a:off x="0" y="8831263"/>
            <a:ext cx="3038475" cy="465137"/>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defTabSz="931863">
              <a:defRPr sz="1200"/>
            </a:lvl1pPr>
          </a:lstStyle>
          <a:p>
            <a:pPr>
              <a:defRPr/>
            </a:pPr>
            <a:endParaRPr lang="en-US"/>
          </a:p>
        </p:txBody>
      </p:sp>
      <p:sp>
        <p:nvSpPr>
          <p:cNvPr id="28677" name="Rectangle 5"/>
          <p:cNvSpPr>
            <a:spLocks noGrp="1" noChangeArrowheads="1"/>
          </p:cNvSpPr>
          <p:nvPr>
            <p:ph type="sldNum" sz="quarter" idx="3"/>
          </p:nvPr>
        </p:nvSpPr>
        <p:spPr bwMode="auto">
          <a:xfrm>
            <a:off x="3971925" y="8831263"/>
            <a:ext cx="3038475" cy="465137"/>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defTabSz="931863">
              <a:defRPr sz="1200"/>
            </a:lvl1pPr>
          </a:lstStyle>
          <a:p>
            <a:pPr>
              <a:defRPr/>
            </a:pPr>
            <a:fld id="{871DF97B-4572-49FD-914C-0D661ACCFE1B}" type="slidenum">
              <a:rPr lang="en-US"/>
              <a:pPr>
                <a:defRPr/>
              </a:pPr>
              <a:t>‹#›</a:t>
            </a:fld>
            <a:endParaRPr lang="en-US"/>
          </a:p>
        </p:txBody>
      </p:sp>
    </p:spTree>
    <p:extLst>
      <p:ext uri="{BB962C8B-B14F-4D97-AF65-F5344CB8AC3E}">
        <p14:creationId xmlns:p14="http://schemas.microsoft.com/office/powerpoint/2010/main" val="19450813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defTabSz="931863">
              <a:defRPr sz="1200"/>
            </a:lvl1pPr>
          </a:lstStyle>
          <a:p>
            <a:pPr>
              <a:defRPr/>
            </a:pPr>
            <a:endParaRPr lang="en-US"/>
          </a:p>
        </p:txBody>
      </p:sp>
      <p:sp>
        <p:nvSpPr>
          <p:cNvPr id="14339" name="Rectangle 3"/>
          <p:cNvSpPr>
            <a:spLocks noGrp="1" noChangeArrowheads="1"/>
          </p:cNvSpPr>
          <p:nvPr>
            <p:ph type="dt" idx="1"/>
          </p:nvPr>
        </p:nvSpPr>
        <p:spPr bwMode="auto">
          <a:xfrm>
            <a:off x="3971925"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defTabSz="931863">
              <a:defRPr sz="1200"/>
            </a:lvl1pPr>
          </a:lstStyle>
          <a:p>
            <a:pPr>
              <a:defRPr/>
            </a:pPr>
            <a:endParaRPr lang="en-US"/>
          </a:p>
        </p:txBody>
      </p:sp>
      <p:sp>
        <p:nvSpPr>
          <p:cNvPr id="9220" name="Rectangle 4"/>
          <p:cNvSpPr>
            <a:spLocks noGrp="1" noRot="1" noChangeAspect="1" noChangeArrowheads="1" noTextEdit="1"/>
          </p:cNvSpPr>
          <p:nvPr>
            <p:ph type="sldImg" idx="2"/>
          </p:nvPr>
        </p:nvSpPr>
        <p:spPr bwMode="auto">
          <a:xfrm>
            <a:off x="406400" y="696913"/>
            <a:ext cx="61976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41" name="Rectangle 5"/>
          <p:cNvSpPr>
            <a:spLocks noGrp="1" noChangeArrowheads="1"/>
          </p:cNvSpPr>
          <p:nvPr>
            <p:ph type="body" sz="quarter" idx="3"/>
          </p:nvPr>
        </p:nvSpPr>
        <p:spPr bwMode="auto">
          <a:xfrm>
            <a:off x="935038" y="4416425"/>
            <a:ext cx="5140325" cy="4183063"/>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342" name="Rectangle 6"/>
          <p:cNvSpPr>
            <a:spLocks noGrp="1" noChangeArrowheads="1"/>
          </p:cNvSpPr>
          <p:nvPr>
            <p:ph type="ftr" sz="quarter" idx="4"/>
          </p:nvPr>
        </p:nvSpPr>
        <p:spPr bwMode="auto">
          <a:xfrm>
            <a:off x="0" y="8831263"/>
            <a:ext cx="3038475" cy="465137"/>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defTabSz="931863">
              <a:defRPr sz="1200"/>
            </a:lvl1pPr>
          </a:lstStyle>
          <a:p>
            <a:pPr>
              <a:defRPr/>
            </a:pPr>
            <a:endParaRPr lang="en-US"/>
          </a:p>
        </p:txBody>
      </p:sp>
      <p:sp>
        <p:nvSpPr>
          <p:cNvPr id="14343" name="Rectangle 7"/>
          <p:cNvSpPr>
            <a:spLocks noGrp="1" noChangeArrowheads="1"/>
          </p:cNvSpPr>
          <p:nvPr>
            <p:ph type="sldNum" sz="quarter" idx="5"/>
          </p:nvPr>
        </p:nvSpPr>
        <p:spPr bwMode="auto">
          <a:xfrm>
            <a:off x="3971925" y="8831263"/>
            <a:ext cx="3038475" cy="465137"/>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defTabSz="931863">
              <a:defRPr sz="1200"/>
            </a:lvl1pPr>
          </a:lstStyle>
          <a:p>
            <a:pPr>
              <a:defRPr/>
            </a:pPr>
            <a:fld id="{564F2590-61BF-48F2-9550-AE904F42B8C2}" type="slidenum">
              <a:rPr lang="en-US"/>
              <a:pPr>
                <a:defRPr/>
              </a:pPr>
              <a:t>‹#›</a:t>
            </a:fld>
            <a:endParaRPr lang="en-US"/>
          </a:p>
        </p:txBody>
      </p:sp>
    </p:spTree>
    <p:extLst>
      <p:ext uri="{BB962C8B-B14F-4D97-AF65-F5344CB8AC3E}">
        <p14:creationId xmlns:p14="http://schemas.microsoft.com/office/powerpoint/2010/main" val="103095041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youtube video: a day in the file of MC Escher</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2F6EB8-16B6-4016-83F9-E384CC58FC8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26638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160D78-FC78-4486-ABDC-955529CF2B9F}" type="slidenum">
              <a:rPr lang="en-US"/>
              <a:pPr>
                <a:defRPr/>
              </a:pPr>
              <a:t>‹#›</a:t>
            </a:fld>
            <a:endParaRPr lang="en-US"/>
          </a:p>
        </p:txBody>
      </p:sp>
    </p:spTree>
    <p:extLst>
      <p:ext uri="{BB962C8B-B14F-4D97-AF65-F5344CB8AC3E}">
        <p14:creationId xmlns:p14="http://schemas.microsoft.com/office/powerpoint/2010/main" val="22178757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1AEB1B-4247-4A10-93E0-2057B12375D7}" type="slidenum">
              <a:rPr lang="en-US"/>
              <a:pPr>
                <a:defRPr/>
              </a:pPr>
              <a:t>‹#›</a:t>
            </a:fld>
            <a:endParaRPr lang="en-US"/>
          </a:p>
        </p:txBody>
      </p:sp>
    </p:spTree>
    <p:extLst>
      <p:ext uri="{BB962C8B-B14F-4D97-AF65-F5344CB8AC3E}">
        <p14:creationId xmlns:p14="http://schemas.microsoft.com/office/powerpoint/2010/main" val="3773592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381000"/>
            <a:ext cx="25908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381000"/>
            <a:ext cx="75692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DBDC0EB-24F7-4F78-9990-ABE88DFCEB23}" type="slidenum">
              <a:rPr lang="en-US"/>
              <a:pPr>
                <a:defRPr/>
              </a:pPr>
              <a:t>‹#›</a:t>
            </a:fld>
            <a:endParaRPr lang="en-US"/>
          </a:p>
        </p:txBody>
      </p:sp>
    </p:spTree>
    <p:extLst>
      <p:ext uri="{BB962C8B-B14F-4D97-AF65-F5344CB8AC3E}">
        <p14:creationId xmlns:p14="http://schemas.microsoft.com/office/powerpoint/2010/main" val="39293254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9194321-DF15-44F1-A153-3F072386420A}" type="datetimeFigureOut">
              <a:rPr lang="en-US" smtClean="0"/>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96AF52-140C-4D0C-8CD7-C174FDC00F2D}" type="slidenum">
              <a:rPr lang="en-US" smtClean="0"/>
              <a:t>‹#›</a:t>
            </a:fld>
            <a:endParaRPr lang="en-US"/>
          </a:p>
        </p:txBody>
      </p:sp>
    </p:spTree>
    <p:extLst>
      <p:ext uri="{BB962C8B-B14F-4D97-AF65-F5344CB8AC3E}">
        <p14:creationId xmlns:p14="http://schemas.microsoft.com/office/powerpoint/2010/main" val="18151538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lumMod val="50000"/>
                  </a:schemeClr>
                </a:solidFill>
              </a:defRPr>
            </a:lvl1pPr>
          </a:lstStyle>
          <a:p>
            <a:r>
              <a:rPr lang="en-US" dirty="0"/>
              <a:t>Click to edit Master title style</a:t>
            </a:r>
          </a:p>
        </p:txBody>
      </p:sp>
      <p:sp>
        <p:nvSpPr>
          <p:cNvPr id="3" name="Content Placeholder 2"/>
          <p:cNvSpPr>
            <a:spLocks noGrp="1"/>
          </p:cNvSpPr>
          <p:nvPr>
            <p:ph idx="1"/>
          </p:nvPr>
        </p:nvSpPr>
        <p:spPr>
          <a:solidFill>
            <a:schemeClr val="bg1">
              <a:alpha val="65000"/>
            </a:schemeClr>
          </a:solidFill>
        </p:spPr>
        <p:txBody>
          <a:bodyPr/>
          <a:lstStyle>
            <a:lvl1pPr>
              <a:defRPr>
                <a:solidFill>
                  <a:schemeClr val="tx2">
                    <a:lumMod val="50000"/>
                  </a:schemeClr>
                </a:solidFill>
              </a:defRPr>
            </a:lvl1pPr>
            <a:lvl2pPr>
              <a:defRPr>
                <a:solidFill>
                  <a:schemeClr val="accent3">
                    <a:lumMod val="50000"/>
                  </a:schemeClr>
                </a:solidFill>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9194321-DF15-44F1-A153-3F072386420A}" type="datetimeFigureOut">
              <a:rPr lang="en-US" smtClean="0"/>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96AF52-140C-4D0C-8CD7-C174FDC00F2D}" type="slidenum">
              <a:rPr lang="en-US" smtClean="0"/>
              <a:t>‹#›</a:t>
            </a:fld>
            <a:endParaRPr lang="en-US"/>
          </a:p>
        </p:txBody>
      </p:sp>
    </p:spTree>
    <p:extLst>
      <p:ext uri="{BB962C8B-B14F-4D97-AF65-F5344CB8AC3E}">
        <p14:creationId xmlns:p14="http://schemas.microsoft.com/office/powerpoint/2010/main" val="16376551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9194321-DF15-44F1-A153-3F072386420A}" type="datetimeFigureOut">
              <a:rPr lang="en-US" smtClean="0"/>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96AF52-140C-4D0C-8CD7-C174FDC00F2D}" type="slidenum">
              <a:rPr lang="en-US" smtClean="0"/>
              <a:t>‹#›</a:t>
            </a:fld>
            <a:endParaRPr lang="en-US"/>
          </a:p>
        </p:txBody>
      </p:sp>
    </p:spTree>
    <p:extLst>
      <p:ext uri="{BB962C8B-B14F-4D97-AF65-F5344CB8AC3E}">
        <p14:creationId xmlns:p14="http://schemas.microsoft.com/office/powerpoint/2010/main" val="42276567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9194321-DF15-44F1-A153-3F072386420A}" type="datetimeFigureOut">
              <a:rPr lang="en-US" smtClean="0"/>
              <a:t>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96AF52-140C-4D0C-8CD7-C174FDC00F2D}" type="slidenum">
              <a:rPr lang="en-US" smtClean="0"/>
              <a:t>‹#›</a:t>
            </a:fld>
            <a:endParaRPr lang="en-US"/>
          </a:p>
        </p:txBody>
      </p:sp>
    </p:spTree>
    <p:extLst>
      <p:ext uri="{BB962C8B-B14F-4D97-AF65-F5344CB8AC3E}">
        <p14:creationId xmlns:p14="http://schemas.microsoft.com/office/powerpoint/2010/main" val="31088229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9194321-DF15-44F1-A153-3F072386420A}" type="datetimeFigureOut">
              <a:rPr lang="en-US" smtClean="0"/>
              <a:t>12/1/2024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096AF52-140C-4D0C-8CD7-C174FDC00F2D}" type="slidenum">
              <a:rPr lang="en-US" smtClean="0"/>
              <a:t>‹#›</a:t>
            </a:fld>
            <a:endParaRPr lang="en-US"/>
          </a:p>
        </p:txBody>
      </p:sp>
    </p:spTree>
    <p:extLst>
      <p:ext uri="{BB962C8B-B14F-4D97-AF65-F5344CB8AC3E}">
        <p14:creationId xmlns:p14="http://schemas.microsoft.com/office/powerpoint/2010/main" val="5866096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9194321-DF15-44F1-A153-3F072386420A}" type="datetimeFigureOut">
              <a:rPr lang="en-US" smtClean="0"/>
              <a:t>12/1/2024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96AF52-140C-4D0C-8CD7-C174FDC00F2D}" type="slidenum">
              <a:rPr lang="en-US" smtClean="0"/>
              <a:t>‹#›</a:t>
            </a:fld>
            <a:endParaRPr lang="en-US"/>
          </a:p>
        </p:txBody>
      </p:sp>
    </p:spTree>
    <p:extLst>
      <p:ext uri="{BB962C8B-B14F-4D97-AF65-F5344CB8AC3E}">
        <p14:creationId xmlns:p14="http://schemas.microsoft.com/office/powerpoint/2010/main" val="1252105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194321-DF15-44F1-A153-3F072386420A}" type="datetimeFigureOut">
              <a:rPr lang="en-US" smtClean="0"/>
              <a:t>12/1/2024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096AF52-140C-4D0C-8CD7-C174FDC00F2D}" type="slidenum">
              <a:rPr lang="en-US" smtClean="0"/>
              <a:t>‹#›</a:t>
            </a:fld>
            <a:endParaRPr lang="en-US"/>
          </a:p>
        </p:txBody>
      </p:sp>
    </p:spTree>
    <p:extLst>
      <p:ext uri="{BB962C8B-B14F-4D97-AF65-F5344CB8AC3E}">
        <p14:creationId xmlns:p14="http://schemas.microsoft.com/office/powerpoint/2010/main" val="32728107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9194321-DF15-44F1-A153-3F072386420A}" type="datetimeFigureOut">
              <a:rPr lang="en-US" smtClean="0"/>
              <a:t>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96AF52-140C-4D0C-8CD7-C174FDC00F2D}" type="slidenum">
              <a:rPr lang="en-US" smtClean="0"/>
              <a:t>‹#›</a:t>
            </a:fld>
            <a:endParaRPr lang="en-US"/>
          </a:p>
        </p:txBody>
      </p:sp>
    </p:spTree>
    <p:extLst>
      <p:ext uri="{BB962C8B-B14F-4D97-AF65-F5344CB8AC3E}">
        <p14:creationId xmlns:p14="http://schemas.microsoft.com/office/powerpoint/2010/main" val="15029218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880B36F-E19E-468C-880A-CA6DFE311046}" type="slidenum">
              <a:rPr lang="en-US"/>
              <a:pPr>
                <a:defRPr/>
              </a:pPr>
              <a:t>‹#›</a:t>
            </a:fld>
            <a:endParaRPr lang="en-US"/>
          </a:p>
        </p:txBody>
      </p:sp>
    </p:spTree>
    <p:extLst>
      <p:ext uri="{BB962C8B-B14F-4D97-AF65-F5344CB8AC3E}">
        <p14:creationId xmlns:p14="http://schemas.microsoft.com/office/powerpoint/2010/main" val="42661364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9194321-DF15-44F1-A153-3F072386420A}" type="datetimeFigureOut">
              <a:rPr lang="en-US" smtClean="0"/>
              <a:t>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96AF52-140C-4D0C-8CD7-C174FDC00F2D}" type="slidenum">
              <a:rPr lang="en-US" smtClean="0"/>
              <a:t>‹#›</a:t>
            </a:fld>
            <a:endParaRPr lang="en-US"/>
          </a:p>
        </p:txBody>
      </p:sp>
    </p:spTree>
    <p:extLst>
      <p:ext uri="{BB962C8B-B14F-4D97-AF65-F5344CB8AC3E}">
        <p14:creationId xmlns:p14="http://schemas.microsoft.com/office/powerpoint/2010/main" val="14019514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194321-DF15-44F1-A153-3F072386420A}" type="datetimeFigureOut">
              <a:rPr lang="en-US" smtClean="0"/>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96AF52-140C-4D0C-8CD7-C174FDC00F2D}" type="slidenum">
              <a:rPr lang="en-US" smtClean="0"/>
              <a:t>‹#›</a:t>
            </a:fld>
            <a:endParaRPr lang="en-US"/>
          </a:p>
        </p:txBody>
      </p:sp>
    </p:spTree>
    <p:extLst>
      <p:ext uri="{BB962C8B-B14F-4D97-AF65-F5344CB8AC3E}">
        <p14:creationId xmlns:p14="http://schemas.microsoft.com/office/powerpoint/2010/main" val="40517015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194321-DF15-44F1-A153-3F072386420A}" type="datetimeFigureOut">
              <a:rPr lang="en-US" smtClean="0"/>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96AF52-140C-4D0C-8CD7-C174FDC00F2D}" type="slidenum">
              <a:rPr lang="en-US" smtClean="0"/>
              <a:t>‹#›</a:t>
            </a:fld>
            <a:endParaRPr lang="en-US"/>
          </a:p>
        </p:txBody>
      </p:sp>
    </p:spTree>
    <p:extLst>
      <p:ext uri="{BB962C8B-B14F-4D97-AF65-F5344CB8AC3E}">
        <p14:creationId xmlns:p14="http://schemas.microsoft.com/office/powerpoint/2010/main" val="2650397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E68FBEB-DD26-4E81-AF73-09D3262E9A46}" type="datetimeFigureOut">
              <a:rPr lang="en-US" smtClean="0"/>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9E0677-720C-4FF1-8BC9-BE5FEC4657EA}" type="slidenum">
              <a:rPr lang="en-US" smtClean="0"/>
              <a:t>‹#›</a:t>
            </a:fld>
            <a:endParaRPr lang="en-US"/>
          </a:p>
        </p:txBody>
      </p:sp>
    </p:spTree>
    <p:extLst>
      <p:ext uri="{BB962C8B-B14F-4D97-AF65-F5344CB8AC3E}">
        <p14:creationId xmlns:p14="http://schemas.microsoft.com/office/powerpoint/2010/main" val="16546948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68FBEB-DD26-4E81-AF73-09D3262E9A46}" type="datetimeFigureOut">
              <a:rPr lang="en-US" smtClean="0"/>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9E0677-720C-4FF1-8BC9-BE5FEC4657EA}" type="slidenum">
              <a:rPr lang="en-US" smtClean="0"/>
              <a:t>‹#›</a:t>
            </a:fld>
            <a:endParaRPr lang="en-US"/>
          </a:p>
        </p:txBody>
      </p:sp>
    </p:spTree>
    <p:extLst>
      <p:ext uri="{BB962C8B-B14F-4D97-AF65-F5344CB8AC3E}">
        <p14:creationId xmlns:p14="http://schemas.microsoft.com/office/powerpoint/2010/main" val="17886558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E68FBEB-DD26-4E81-AF73-09D3262E9A46}" type="datetimeFigureOut">
              <a:rPr lang="en-US" smtClean="0"/>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9E0677-720C-4FF1-8BC9-BE5FEC4657EA}" type="slidenum">
              <a:rPr lang="en-US" smtClean="0"/>
              <a:t>‹#›</a:t>
            </a:fld>
            <a:endParaRPr lang="en-US"/>
          </a:p>
        </p:txBody>
      </p:sp>
    </p:spTree>
    <p:extLst>
      <p:ext uri="{BB962C8B-B14F-4D97-AF65-F5344CB8AC3E}">
        <p14:creationId xmlns:p14="http://schemas.microsoft.com/office/powerpoint/2010/main" val="38302775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E68FBEB-DD26-4E81-AF73-09D3262E9A46}" type="datetimeFigureOut">
              <a:rPr lang="en-US" smtClean="0"/>
              <a:t>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9E0677-720C-4FF1-8BC9-BE5FEC4657EA}" type="slidenum">
              <a:rPr lang="en-US" smtClean="0"/>
              <a:t>‹#›</a:t>
            </a:fld>
            <a:endParaRPr lang="en-US"/>
          </a:p>
        </p:txBody>
      </p:sp>
    </p:spTree>
    <p:extLst>
      <p:ext uri="{BB962C8B-B14F-4D97-AF65-F5344CB8AC3E}">
        <p14:creationId xmlns:p14="http://schemas.microsoft.com/office/powerpoint/2010/main" val="6695865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E68FBEB-DD26-4E81-AF73-09D3262E9A46}" type="datetimeFigureOut">
              <a:rPr lang="en-US" smtClean="0"/>
              <a:t>12/1/2024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9E0677-720C-4FF1-8BC9-BE5FEC4657EA}" type="slidenum">
              <a:rPr lang="en-US" smtClean="0"/>
              <a:t>‹#›</a:t>
            </a:fld>
            <a:endParaRPr lang="en-US"/>
          </a:p>
        </p:txBody>
      </p:sp>
    </p:spTree>
    <p:extLst>
      <p:ext uri="{BB962C8B-B14F-4D97-AF65-F5344CB8AC3E}">
        <p14:creationId xmlns:p14="http://schemas.microsoft.com/office/powerpoint/2010/main" val="30265225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E68FBEB-DD26-4E81-AF73-09D3262E9A46}" type="datetimeFigureOut">
              <a:rPr lang="en-US" smtClean="0"/>
              <a:t>12/1/2024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69E0677-720C-4FF1-8BC9-BE5FEC4657EA}" type="slidenum">
              <a:rPr lang="en-US" smtClean="0"/>
              <a:t>‹#›</a:t>
            </a:fld>
            <a:endParaRPr lang="en-US"/>
          </a:p>
        </p:txBody>
      </p:sp>
    </p:spTree>
    <p:extLst>
      <p:ext uri="{BB962C8B-B14F-4D97-AF65-F5344CB8AC3E}">
        <p14:creationId xmlns:p14="http://schemas.microsoft.com/office/powerpoint/2010/main" val="5024777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68FBEB-DD26-4E81-AF73-09D3262E9A46}" type="datetimeFigureOut">
              <a:rPr lang="en-US" smtClean="0"/>
              <a:t>12/1/2024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69E0677-720C-4FF1-8BC9-BE5FEC4657EA}" type="slidenum">
              <a:rPr lang="en-US" smtClean="0"/>
              <a:t>‹#›</a:t>
            </a:fld>
            <a:endParaRPr lang="en-US"/>
          </a:p>
        </p:txBody>
      </p:sp>
    </p:spTree>
    <p:extLst>
      <p:ext uri="{BB962C8B-B14F-4D97-AF65-F5344CB8AC3E}">
        <p14:creationId xmlns:p14="http://schemas.microsoft.com/office/powerpoint/2010/main" val="37278839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1D8D54-6DA4-4C91-B598-F8EDBFA87356}" type="slidenum">
              <a:rPr lang="en-US"/>
              <a:pPr>
                <a:defRPr/>
              </a:pPr>
              <a:t>‹#›</a:t>
            </a:fld>
            <a:endParaRPr lang="en-US"/>
          </a:p>
        </p:txBody>
      </p:sp>
    </p:spTree>
    <p:extLst>
      <p:ext uri="{BB962C8B-B14F-4D97-AF65-F5344CB8AC3E}">
        <p14:creationId xmlns:p14="http://schemas.microsoft.com/office/powerpoint/2010/main" val="20576537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E68FBEB-DD26-4E81-AF73-09D3262E9A46}" type="datetimeFigureOut">
              <a:rPr lang="en-US" smtClean="0"/>
              <a:t>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9E0677-720C-4FF1-8BC9-BE5FEC4657EA}" type="slidenum">
              <a:rPr lang="en-US" smtClean="0"/>
              <a:t>‹#›</a:t>
            </a:fld>
            <a:endParaRPr lang="en-US"/>
          </a:p>
        </p:txBody>
      </p:sp>
    </p:spTree>
    <p:extLst>
      <p:ext uri="{BB962C8B-B14F-4D97-AF65-F5344CB8AC3E}">
        <p14:creationId xmlns:p14="http://schemas.microsoft.com/office/powerpoint/2010/main" val="37238764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E68FBEB-DD26-4E81-AF73-09D3262E9A46}" type="datetimeFigureOut">
              <a:rPr lang="en-US" smtClean="0"/>
              <a:t>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9E0677-720C-4FF1-8BC9-BE5FEC4657EA}" type="slidenum">
              <a:rPr lang="en-US" smtClean="0"/>
              <a:t>‹#›</a:t>
            </a:fld>
            <a:endParaRPr lang="en-US"/>
          </a:p>
        </p:txBody>
      </p:sp>
    </p:spTree>
    <p:extLst>
      <p:ext uri="{BB962C8B-B14F-4D97-AF65-F5344CB8AC3E}">
        <p14:creationId xmlns:p14="http://schemas.microsoft.com/office/powerpoint/2010/main" val="33302773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68FBEB-DD26-4E81-AF73-09D3262E9A46}" type="datetimeFigureOut">
              <a:rPr lang="en-US" smtClean="0"/>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9E0677-720C-4FF1-8BC9-BE5FEC4657EA}" type="slidenum">
              <a:rPr lang="en-US" smtClean="0"/>
              <a:t>‹#›</a:t>
            </a:fld>
            <a:endParaRPr lang="en-US"/>
          </a:p>
        </p:txBody>
      </p:sp>
    </p:spTree>
    <p:extLst>
      <p:ext uri="{BB962C8B-B14F-4D97-AF65-F5344CB8AC3E}">
        <p14:creationId xmlns:p14="http://schemas.microsoft.com/office/powerpoint/2010/main" val="5448570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68FBEB-DD26-4E81-AF73-09D3262E9A46}" type="datetimeFigureOut">
              <a:rPr lang="en-US" smtClean="0"/>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9E0677-720C-4FF1-8BC9-BE5FEC4657EA}" type="slidenum">
              <a:rPr lang="en-US" smtClean="0"/>
              <a:t>‹#›</a:t>
            </a:fld>
            <a:endParaRPr lang="en-US"/>
          </a:p>
        </p:txBody>
      </p:sp>
    </p:spTree>
    <p:extLst>
      <p:ext uri="{BB962C8B-B14F-4D97-AF65-F5344CB8AC3E}">
        <p14:creationId xmlns:p14="http://schemas.microsoft.com/office/powerpoint/2010/main" val="1361582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600200"/>
            <a:ext cx="508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08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E675DDC-CD5E-49B1-B1A8-D06155231D20}" type="slidenum">
              <a:rPr lang="en-US"/>
              <a:pPr>
                <a:defRPr/>
              </a:pPr>
              <a:t>‹#›</a:t>
            </a:fld>
            <a:endParaRPr lang="en-US"/>
          </a:p>
        </p:txBody>
      </p:sp>
    </p:spTree>
    <p:extLst>
      <p:ext uri="{BB962C8B-B14F-4D97-AF65-F5344CB8AC3E}">
        <p14:creationId xmlns:p14="http://schemas.microsoft.com/office/powerpoint/2010/main" val="12975380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7CB2F69-92EC-4C68-B9D6-9B9A663B4515}" type="slidenum">
              <a:rPr lang="en-US"/>
              <a:pPr>
                <a:defRPr/>
              </a:pPr>
              <a:t>‹#›</a:t>
            </a:fld>
            <a:endParaRPr lang="en-US"/>
          </a:p>
        </p:txBody>
      </p:sp>
    </p:spTree>
    <p:extLst>
      <p:ext uri="{BB962C8B-B14F-4D97-AF65-F5344CB8AC3E}">
        <p14:creationId xmlns:p14="http://schemas.microsoft.com/office/powerpoint/2010/main" val="11305468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C2B7143-BC82-427A-A084-03007ACE5AAE}" type="slidenum">
              <a:rPr lang="en-US"/>
              <a:pPr>
                <a:defRPr/>
              </a:pPr>
              <a:t>‹#›</a:t>
            </a:fld>
            <a:endParaRPr lang="en-US"/>
          </a:p>
        </p:txBody>
      </p:sp>
    </p:spTree>
    <p:extLst>
      <p:ext uri="{BB962C8B-B14F-4D97-AF65-F5344CB8AC3E}">
        <p14:creationId xmlns:p14="http://schemas.microsoft.com/office/powerpoint/2010/main" val="11467924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350DC36-FBF6-42EC-9790-5300D91E5A2D}" type="slidenum">
              <a:rPr lang="en-US"/>
              <a:pPr>
                <a:defRPr/>
              </a:pPr>
              <a:t>‹#›</a:t>
            </a:fld>
            <a:endParaRPr lang="en-US"/>
          </a:p>
        </p:txBody>
      </p:sp>
    </p:spTree>
    <p:extLst>
      <p:ext uri="{BB962C8B-B14F-4D97-AF65-F5344CB8AC3E}">
        <p14:creationId xmlns:p14="http://schemas.microsoft.com/office/powerpoint/2010/main" val="41163324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CB8D9DA-4B95-4B60-8A4E-A36A3489B9EF}" type="slidenum">
              <a:rPr lang="en-US"/>
              <a:pPr>
                <a:defRPr/>
              </a:pPr>
              <a:t>‹#›</a:t>
            </a:fld>
            <a:endParaRPr lang="en-US"/>
          </a:p>
        </p:txBody>
      </p:sp>
    </p:spTree>
    <p:extLst>
      <p:ext uri="{BB962C8B-B14F-4D97-AF65-F5344CB8AC3E}">
        <p14:creationId xmlns:p14="http://schemas.microsoft.com/office/powerpoint/2010/main" val="10386379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A74B5A5-2F2D-486C-9563-A914E8C8519E}" type="slidenum">
              <a:rPr lang="en-US"/>
              <a:pPr>
                <a:defRPr/>
              </a:pPr>
              <a:t>‹#›</a:t>
            </a:fld>
            <a:endParaRPr lang="en-US"/>
          </a:p>
        </p:txBody>
      </p:sp>
    </p:spTree>
    <p:extLst>
      <p:ext uri="{BB962C8B-B14F-4D97-AF65-F5344CB8AC3E}">
        <p14:creationId xmlns:p14="http://schemas.microsoft.com/office/powerpoint/2010/main" val="39433502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381000"/>
            <a:ext cx="10363200" cy="990600"/>
          </a:xfrm>
          <a:prstGeom prst="rect">
            <a:avLst/>
          </a:prstGeom>
          <a:solidFill>
            <a:srgbClr val="FFCC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600200"/>
            <a:ext cx="10363200" cy="4495800"/>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13F3D4EA-EE62-491F-90EC-3087E7A6E36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rgbClr val="800000"/>
          </a:solidFill>
          <a:latin typeface="+mj-lt"/>
          <a:ea typeface="+mj-ea"/>
          <a:cs typeface="+mj-cs"/>
        </a:defRPr>
      </a:lvl1pPr>
      <a:lvl2pPr algn="ctr" rtl="0" eaLnBrk="0" fontAlgn="base" hangingPunct="0">
        <a:spcBef>
          <a:spcPct val="0"/>
        </a:spcBef>
        <a:spcAft>
          <a:spcPct val="0"/>
        </a:spcAft>
        <a:defRPr sz="4400">
          <a:solidFill>
            <a:srgbClr val="800000"/>
          </a:solidFill>
          <a:latin typeface="Papyrus" pitchFamily="66" charset="0"/>
          <a:cs typeface="Times New Roman" pitchFamily="18" charset="0"/>
        </a:defRPr>
      </a:lvl2pPr>
      <a:lvl3pPr algn="ctr" rtl="0" eaLnBrk="0" fontAlgn="base" hangingPunct="0">
        <a:spcBef>
          <a:spcPct val="0"/>
        </a:spcBef>
        <a:spcAft>
          <a:spcPct val="0"/>
        </a:spcAft>
        <a:defRPr sz="4400">
          <a:solidFill>
            <a:srgbClr val="800000"/>
          </a:solidFill>
          <a:latin typeface="Papyrus" pitchFamily="66" charset="0"/>
          <a:cs typeface="Times New Roman" pitchFamily="18" charset="0"/>
        </a:defRPr>
      </a:lvl3pPr>
      <a:lvl4pPr algn="ctr" rtl="0" eaLnBrk="0" fontAlgn="base" hangingPunct="0">
        <a:spcBef>
          <a:spcPct val="0"/>
        </a:spcBef>
        <a:spcAft>
          <a:spcPct val="0"/>
        </a:spcAft>
        <a:defRPr sz="4400">
          <a:solidFill>
            <a:srgbClr val="800000"/>
          </a:solidFill>
          <a:latin typeface="Papyrus" pitchFamily="66" charset="0"/>
          <a:cs typeface="Times New Roman" pitchFamily="18" charset="0"/>
        </a:defRPr>
      </a:lvl4pPr>
      <a:lvl5pPr algn="ctr" rtl="0" eaLnBrk="0" fontAlgn="base" hangingPunct="0">
        <a:spcBef>
          <a:spcPct val="0"/>
        </a:spcBef>
        <a:spcAft>
          <a:spcPct val="0"/>
        </a:spcAft>
        <a:defRPr sz="4400">
          <a:solidFill>
            <a:srgbClr val="800000"/>
          </a:solidFill>
          <a:latin typeface="Papyrus" pitchFamily="66" charset="0"/>
          <a:cs typeface="Times New Roman" pitchFamily="18" charset="0"/>
        </a:defRPr>
      </a:lvl5pPr>
      <a:lvl6pPr marL="457200" algn="ctr" rtl="0" fontAlgn="base">
        <a:spcBef>
          <a:spcPct val="0"/>
        </a:spcBef>
        <a:spcAft>
          <a:spcPct val="0"/>
        </a:spcAft>
        <a:defRPr sz="4400">
          <a:solidFill>
            <a:srgbClr val="800000"/>
          </a:solidFill>
          <a:latin typeface="Papyrus" pitchFamily="66" charset="0"/>
          <a:cs typeface="Times New Roman" pitchFamily="18" charset="0"/>
        </a:defRPr>
      </a:lvl6pPr>
      <a:lvl7pPr marL="914400" algn="ctr" rtl="0" fontAlgn="base">
        <a:spcBef>
          <a:spcPct val="0"/>
        </a:spcBef>
        <a:spcAft>
          <a:spcPct val="0"/>
        </a:spcAft>
        <a:defRPr sz="4400">
          <a:solidFill>
            <a:srgbClr val="800000"/>
          </a:solidFill>
          <a:latin typeface="Papyrus" pitchFamily="66" charset="0"/>
          <a:cs typeface="Times New Roman" pitchFamily="18" charset="0"/>
        </a:defRPr>
      </a:lvl7pPr>
      <a:lvl8pPr marL="1371600" algn="ctr" rtl="0" fontAlgn="base">
        <a:spcBef>
          <a:spcPct val="0"/>
        </a:spcBef>
        <a:spcAft>
          <a:spcPct val="0"/>
        </a:spcAft>
        <a:defRPr sz="4400">
          <a:solidFill>
            <a:srgbClr val="800000"/>
          </a:solidFill>
          <a:latin typeface="Papyrus" pitchFamily="66" charset="0"/>
          <a:cs typeface="Times New Roman" pitchFamily="18" charset="0"/>
        </a:defRPr>
      </a:lvl8pPr>
      <a:lvl9pPr marL="1828800" algn="ctr" rtl="0" fontAlgn="base">
        <a:spcBef>
          <a:spcPct val="0"/>
        </a:spcBef>
        <a:spcAft>
          <a:spcPct val="0"/>
        </a:spcAft>
        <a:defRPr sz="4400">
          <a:solidFill>
            <a:srgbClr val="800000"/>
          </a:solidFill>
          <a:latin typeface="Papyrus" pitchFamily="66" charset="0"/>
          <a:cs typeface="Times New Roman" pitchFamily="18" charset="0"/>
        </a:defRPr>
      </a:lvl9pPr>
    </p:titleStyle>
    <p:bodyStyle>
      <a:lvl1pPr marL="342900" indent="-342900" algn="l" rtl="0" eaLnBrk="0" fontAlgn="base" hangingPunct="0">
        <a:spcBef>
          <a:spcPct val="20000"/>
        </a:spcBef>
        <a:spcAft>
          <a:spcPct val="0"/>
        </a:spcAft>
        <a:buChar char="•"/>
        <a:defRPr sz="3200">
          <a:solidFill>
            <a:srgbClr val="990000"/>
          </a:solidFill>
          <a:latin typeface="Adelon-Light" panose="00000300000000000000" pitchFamily="2" charset="0"/>
          <a:ea typeface="+mn-ea"/>
          <a:cs typeface="+mn-cs"/>
        </a:defRPr>
      </a:lvl1pPr>
      <a:lvl2pPr marL="742950" indent="-285750" algn="l" rtl="0" eaLnBrk="0" fontAlgn="base" hangingPunct="0">
        <a:spcBef>
          <a:spcPct val="20000"/>
        </a:spcBef>
        <a:spcAft>
          <a:spcPct val="0"/>
        </a:spcAft>
        <a:buChar char="–"/>
        <a:defRPr sz="2800">
          <a:solidFill>
            <a:srgbClr val="990000"/>
          </a:solidFill>
          <a:latin typeface="Adelon-Light" panose="00000300000000000000" pitchFamily="2" charset="0"/>
          <a:cs typeface="+mn-cs"/>
        </a:defRPr>
      </a:lvl2pPr>
      <a:lvl3pPr marL="1143000" indent="-228600" algn="l" rtl="0" eaLnBrk="0" fontAlgn="base" hangingPunct="0">
        <a:spcBef>
          <a:spcPct val="20000"/>
        </a:spcBef>
        <a:spcAft>
          <a:spcPct val="0"/>
        </a:spcAft>
        <a:buChar char="•"/>
        <a:defRPr sz="2400">
          <a:solidFill>
            <a:srgbClr val="990000"/>
          </a:solidFill>
          <a:latin typeface="Adelon-Light" panose="00000300000000000000" pitchFamily="2" charset="0"/>
          <a:cs typeface="+mn-cs"/>
        </a:defRPr>
      </a:lvl3pPr>
      <a:lvl4pPr marL="1600200" indent="-228600" algn="l" rtl="0" eaLnBrk="0" fontAlgn="base" hangingPunct="0">
        <a:spcBef>
          <a:spcPct val="20000"/>
        </a:spcBef>
        <a:spcAft>
          <a:spcPct val="0"/>
        </a:spcAft>
        <a:buChar char="–"/>
        <a:defRPr sz="2000">
          <a:solidFill>
            <a:srgbClr val="990000"/>
          </a:solidFill>
          <a:latin typeface="Adelon-Light" panose="00000300000000000000" pitchFamily="2" charset="0"/>
          <a:cs typeface="+mn-cs"/>
        </a:defRPr>
      </a:lvl4pPr>
      <a:lvl5pPr marL="2057400" indent="-228600" algn="l" rtl="0" eaLnBrk="0" fontAlgn="base" hangingPunct="0">
        <a:spcBef>
          <a:spcPct val="20000"/>
        </a:spcBef>
        <a:spcAft>
          <a:spcPct val="0"/>
        </a:spcAft>
        <a:buChar char="»"/>
        <a:defRPr sz="2000">
          <a:solidFill>
            <a:srgbClr val="990000"/>
          </a:solidFill>
          <a:latin typeface="Adelon-Light" panose="00000300000000000000" pitchFamily="2" charset="0"/>
          <a:cs typeface="+mn-cs"/>
        </a:defRPr>
      </a:lvl5pPr>
      <a:lvl6pPr marL="2514600" indent="-228600" algn="l" rtl="0" fontAlgn="base">
        <a:spcBef>
          <a:spcPct val="20000"/>
        </a:spcBef>
        <a:spcAft>
          <a:spcPct val="0"/>
        </a:spcAft>
        <a:buChar char="»"/>
        <a:defRPr sz="2000">
          <a:solidFill>
            <a:srgbClr val="990000"/>
          </a:solidFill>
          <a:latin typeface="+mn-lt"/>
          <a:cs typeface="+mn-cs"/>
        </a:defRPr>
      </a:lvl6pPr>
      <a:lvl7pPr marL="2971800" indent="-228600" algn="l" rtl="0" fontAlgn="base">
        <a:spcBef>
          <a:spcPct val="20000"/>
        </a:spcBef>
        <a:spcAft>
          <a:spcPct val="0"/>
        </a:spcAft>
        <a:buChar char="»"/>
        <a:defRPr sz="2000">
          <a:solidFill>
            <a:srgbClr val="990000"/>
          </a:solidFill>
          <a:latin typeface="+mn-lt"/>
          <a:cs typeface="+mn-cs"/>
        </a:defRPr>
      </a:lvl7pPr>
      <a:lvl8pPr marL="3429000" indent="-228600" algn="l" rtl="0" fontAlgn="base">
        <a:spcBef>
          <a:spcPct val="20000"/>
        </a:spcBef>
        <a:spcAft>
          <a:spcPct val="0"/>
        </a:spcAft>
        <a:buChar char="»"/>
        <a:defRPr sz="2000">
          <a:solidFill>
            <a:srgbClr val="990000"/>
          </a:solidFill>
          <a:latin typeface="+mn-lt"/>
          <a:cs typeface="+mn-cs"/>
        </a:defRPr>
      </a:lvl8pPr>
      <a:lvl9pPr marL="3886200" indent="-228600" algn="l" rtl="0" fontAlgn="base">
        <a:spcBef>
          <a:spcPct val="20000"/>
        </a:spcBef>
        <a:spcAft>
          <a:spcPct val="0"/>
        </a:spcAft>
        <a:buChar char="»"/>
        <a:defRPr sz="2000">
          <a:solidFill>
            <a:srgbClr val="990000"/>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 y="1"/>
            <a:ext cx="12230100" cy="688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194321-DF15-44F1-A153-3F072386420A}" type="datetimeFigureOut">
              <a:rPr lang="en-US" smtClean="0"/>
              <a:t>12/1/2024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96AF52-140C-4D0C-8CD7-C174FDC00F2D}" type="slidenum">
              <a:rPr lang="en-US" smtClean="0"/>
              <a:t>‹#›</a:t>
            </a:fld>
            <a:endParaRPr lang="en-US"/>
          </a:p>
        </p:txBody>
      </p:sp>
    </p:spTree>
    <p:extLst>
      <p:ext uri="{BB962C8B-B14F-4D97-AF65-F5344CB8AC3E}">
        <p14:creationId xmlns:p14="http://schemas.microsoft.com/office/powerpoint/2010/main" val="13910225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68FBEB-DD26-4E81-AF73-09D3262E9A46}" type="datetimeFigureOut">
              <a:rPr lang="en-US" smtClean="0"/>
              <a:t>12/1/2024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9E0677-720C-4FF1-8BC9-BE5FEC4657EA}" type="slidenum">
              <a:rPr lang="en-US" smtClean="0"/>
              <a:t>‹#›</a:t>
            </a:fld>
            <a:endParaRPr lang="en-US"/>
          </a:p>
        </p:txBody>
      </p:sp>
    </p:spTree>
    <p:extLst>
      <p:ext uri="{BB962C8B-B14F-4D97-AF65-F5344CB8AC3E}">
        <p14:creationId xmlns:p14="http://schemas.microsoft.com/office/powerpoint/2010/main" val="153683407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15.xml"/><Relationship Id="rId7" Type="http://schemas.openxmlformats.org/officeDocument/2006/relationships/hyperlink" Target="https://www.youtube.com/watch?v=8jRmo7iM5vk" TargetMode="Externa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notesSlide" Target="../notesSlides/notesSlide1.xml"/><Relationship Id="rId9" Type="http://schemas.openxmlformats.org/officeDocument/2006/relationships/hyperlink" Target="https://www.youtube.com/watch?v=nC1vn-IRFQ8"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hyperlink" Target="https://www.youtube.com/watch?v=u9VMfdG873E" TargetMode="External"/><Relationship Id="rId2" Type="http://schemas.openxmlformats.org/officeDocument/2006/relationships/image" Target="../media/image20.png"/><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k1Z2pk5J9Ng" TargetMode="External"/><Relationship Id="rId2" Type="http://schemas.openxmlformats.org/officeDocument/2006/relationships/image" Target="../media/image28.jpe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0.xml"/><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5.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Freeform 5">
            <a:extLst>
              <a:ext uri="{FF2B5EF4-FFF2-40B4-BE49-F238E27FC236}">
                <a16:creationId xmlns:a16="http://schemas.microsoft.com/office/drawing/2014/main" id="{07322A9E-F1EC-405E-8971-BA906EFFCC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276746" y="1290909"/>
            <a:ext cx="7277099"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3" name="Freeform 6">
            <a:extLst>
              <a:ext uri="{FF2B5EF4-FFF2-40B4-BE49-F238E27FC236}">
                <a16:creationId xmlns:a16="http://schemas.microsoft.com/office/drawing/2014/main" id="{A5704422-1118-4FD1-95AD-29A064EB8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026839" y="2010741"/>
            <a:ext cx="5530453"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5" name="Freeform 7">
            <a:extLst>
              <a:ext uri="{FF2B5EF4-FFF2-40B4-BE49-F238E27FC236}">
                <a16:creationId xmlns:a16="http://schemas.microsoft.com/office/drawing/2014/main" id="{A88B2AAA-B805-498E-A9E6-98B8858554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712513" y="1780905"/>
            <a:ext cx="6026944"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 name="Freeform 8">
            <a:extLst>
              <a:ext uri="{FF2B5EF4-FFF2-40B4-BE49-F238E27FC236}">
                <a16:creationId xmlns:a16="http://schemas.microsoft.com/office/drawing/2014/main" id="{9B8051E0-19D7-43E1-BFD9-E6DBFEB3A3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523205" y="542348"/>
            <a:ext cx="7750968"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9" name="Freeform 9">
            <a:extLst>
              <a:ext uri="{FF2B5EF4-FFF2-40B4-BE49-F238E27FC236}">
                <a16:creationId xmlns:a16="http://schemas.microsoft.com/office/drawing/2014/main" id="{4EDB2B02-86A2-46F5-A4BE-B7D9B10411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526776" y="6178752"/>
            <a:ext cx="378619"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1" name="Freeform 10">
            <a:extLst>
              <a:ext uri="{FF2B5EF4-FFF2-40B4-BE49-F238E27FC236}">
                <a16:creationId xmlns:a16="http://schemas.microsoft.com/office/drawing/2014/main" id="{43954639-FB5D-41F4-9560-6F6DFE7784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523205" y="-59376"/>
            <a:ext cx="8318896"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3" name="Freeform 12">
            <a:extLst>
              <a:ext uri="{FF2B5EF4-FFF2-40B4-BE49-F238E27FC236}">
                <a16:creationId xmlns:a16="http://schemas.microsoft.com/office/drawing/2014/main" id="{E898931C-0323-41FA-A036-20F818B1FF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523206" y="-1916"/>
            <a:ext cx="79295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 name="Freeform 14">
            <a:extLst>
              <a:ext uri="{FF2B5EF4-FFF2-40B4-BE49-F238E27FC236}">
                <a16:creationId xmlns:a16="http://schemas.microsoft.com/office/drawing/2014/main" id="{89AFE9DD-0792-4B98-B4EB-97ACA17E6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526776" y="-6705"/>
            <a:ext cx="446485"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 name="Freeform 16">
            <a:extLst>
              <a:ext uri="{FF2B5EF4-FFF2-40B4-BE49-F238E27FC236}">
                <a16:creationId xmlns:a16="http://schemas.microsoft.com/office/drawing/2014/main" id="{3981F5C4-9AE1-404E-AF44-A4E6DB374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523205" y="-1916"/>
            <a:ext cx="267890"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9" name="Freeform 11">
            <a:extLst>
              <a:ext uri="{FF2B5EF4-FFF2-40B4-BE49-F238E27FC236}">
                <a16:creationId xmlns:a16="http://schemas.microsoft.com/office/drawing/2014/main" id="{763C1781-8726-4FAC-8C45-FF40376BE4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593951" y="-1916"/>
            <a:ext cx="4341019"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1" name="Freeform 21">
            <a:extLst>
              <a:ext uri="{FF2B5EF4-FFF2-40B4-BE49-F238E27FC236}">
                <a16:creationId xmlns:a16="http://schemas.microsoft.com/office/drawing/2014/main" id="{301491B5-56C7-43DC-A3D9-861EECCA05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450260" y="2873"/>
            <a:ext cx="2213372"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E532641A-9758-4FCB-B1F5-883C4F315E12}"/>
                  </a:ext>
                </a:extLst>
              </p:cNvPr>
              <p:cNvSpPr>
                <a:spLocks noGrp="1"/>
              </p:cNvSpPr>
              <p:nvPr>
                <p:ph type="ctrTitle"/>
              </p:nvPr>
            </p:nvSpPr>
            <p:spPr>
              <a:xfrm>
                <a:off x="8848723" y="225313"/>
                <a:ext cx="3038477" cy="2139975"/>
              </a:xfrm>
              <a:blipFill>
                <a:blip r:embed="rId2"/>
                <a:stretch>
                  <a:fillRect/>
                </a:stretch>
              </a:blipFill>
            </p:spPr>
            <p:txBody>
              <a:bodyPr>
                <a:normAutofit/>
              </a:bodyPr>
              <a:lstStyle/>
              <a:p>
                <a:pPr algn="l"/>
                <a:r>
                  <a:rPr lang="en-US" sz="3500" dirty="0"/>
                  <a:t>To </a:t>
                </a:r>
                <a14:m>
                  <m:oMath xmlns:m="http://schemas.openxmlformats.org/officeDocument/2006/math">
                    <m:sSub>
                      <m:sSubPr>
                        <m:ctrlPr>
                          <a:rPr lang="en-US" sz="3500" i="1">
                            <a:latin typeface="Cambria Math" panose="02040503050406030204" pitchFamily="18" charset="0"/>
                            <a:ea typeface="Cambria Math" panose="02040503050406030204" pitchFamily="18" charset="0"/>
                          </a:rPr>
                        </m:ctrlPr>
                      </m:sSubPr>
                      <m:e>
                        <m:r>
                          <a:rPr lang="en-US" sz="3500" i="1">
                            <a:latin typeface="Cambria Math" panose="02040503050406030204" pitchFamily="18" charset="0"/>
                            <a:ea typeface="Cambria Math" panose="02040503050406030204" pitchFamily="18" charset="0"/>
                          </a:rPr>
                          <m:t>ℵ</m:t>
                        </m:r>
                      </m:e>
                      <m:sub>
                        <m:r>
                          <a:rPr lang="en-US" sz="3500" i="1">
                            <a:latin typeface="Cambria Math" panose="02040503050406030204" pitchFamily="18" charset="0"/>
                            <a:ea typeface="Cambria Math" panose="02040503050406030204" pitchFamily="18" charset="0"/>
                          </a:rPr>
                          <m:t>0</m:t>
                        </m:r>
                      </m:sub>
                    </m:sSub>
                  </m:oMath>
                </a14:m>
                <a:r>
                  <a:rPr lang="en-US" sz="3500" dirty="0"/>
                  <a:t> and Beyond...</a:t>
                </a:r>
              </a:p>
            </p:txBody>
          </p:sp>
        </mc:Choice>
        <mc:Fallback xmlns="">
          <p:sp>
            <p:nvSpPr>
              <p:cNvPr id="2" name="Title 1">
                <a:extLst>
                  <a:ext uri="{FF2B5EF4-FFF2-40B4-BE49-F238E27FC236}">
                    <a16:creationId xmlns:a16="http://schemas.microsoft.com/office/drawing/2014/main" id="{E532641A-9758-4FCB-B1F5-883C4F315E12}"/>
                  </a:ext>
                </a:extLst>
              </p:cNvPr>
              <p:cNvSpPr>
                <a:spLocks noGrp="1" noRot="1" noChangeAspect="1" noMove="1" noResize="1" noEditPoints="1" noAdjustHandles="1" noChangeArrowheads="1" noChangeShapeType="1" noTextEdit="1"/>
              </p:cNvSpPr>
              <p:nvPr>
                <p:ph type="ctrTitle"/>
              </p:nvPr>
            </p:nvSpPr>
            <p:spPr>
              <a:xfrm>
                <a:off x="8848723" y="225313"/>
                <a:ext cx="3038477" cy="2139975"/>
              </a:xfrm>
              <a:blipFill>
                <a:blip r:embed="rId3"/>
                <a:stretch>
                  <a:fillRect l="-6024"/>
                </a:stretch>
              </a:blipFill>
            </p:spPr>
            <p:txBody>
              <a:bodyPr/>
              <a:lstStyle/>
              <a:p>
                <a:r>
                  <a:rPr lang="en-US">
                    <a:noFill/>
                  </a:rPr>
                  <a:t> </a:t>
                </a:r>
              </a:p>
            </p:txBody>
          </p:sp>
        </mc:Fallback>
      </mc:AlternateContent>
      <p:sp>
        <p:nvSpPr>
          <p:cNvPr id="3" name="Subtitle 2">
            <a:extLst>
              <a:ext uri="{FF2B5EF4-FFF2-40B4-BE49-F238E27FC236}">
                <a16:creationId xmlns:a16="http://schemas.microsoft.com/office/drawing/2014/main" id="{9B90BB6B-5061-42C4-AD25-D16DB7B28810}"/>
              </a:ext>
            </a:extLst>
          </p:cNvPr>
          <p:cNvSpPr>
            <a:spLocks noGrp="1"/>
          </p:cNvSpPr>
          <p:nvPr>
            <p:ph type="subTitle" idx="1"/>
          </p:nvPr>
        </p:nvSpPr>
        <p:spPr>
          <a:xfrm>
            <a:off x="9889808" y="2448918"/>
            <a:ext cx="1574125" cy="599082"/>
          </a:xfrm>
        </p:spPr>
        <p:txBody>
          <a:bodyPr>
            <a:normAutofit/>
          </a:bodyPr>
          <a:lstStyle/>
          <a:p>
            <a:pPr algn="l"/>
            <a:r>
              <a:rPr lang="en-US" sz="2800" dirty="0">
                <a:latin typeface="+mn-lt"/>
              </a:rPr>
              <a:t>FYS 1023</a:t>
            </a:r>
          </a:p>
        </p:txBody>
      </p:sp>
      <p:sp>
        <p:nvSpPr>
          <p:cNvPr id="93" name="Freeform 22">
            <a:extLst>
              <a:ext uri="{FF2B5EF4-FFF2-40B4-BE49-F238E27FC236}">
                <a16:creationId xmlns:a16="http://schemas.microsoft.com/office/drawing/2014/main" id="{237E2353-22DF-46E0-A200-FB30F8F39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039620" y="-1916"/>
            <a:ext cx="1624013"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5" name="Freeform 23">
            <a:extLst>
              <a:ext uri="{FF2B5EF4-FFF2-40B4-BE49-F238E27FC236}">
                <a16:creationId xmlns:a16="http://schemas.microsoft.com/office/drawing/2014/main" id="{DD6138DB-057B-45F7-A5F4-E7BFDA20D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992120" y="-1916"/>
            <a:ext cx="671513"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7" name="Freeform: Shape 96">
            <a:extLst>
              <a:ext uri="{FF2B5EF4-FFF2-40B4-BE49-F238E27FC236}">
                <a16:creationId xmlns:a16="http://schemas.microsoft.com/office/drawing/2014/main" id="{79A54AB1-B64F-4843-BFAB-81CB74E66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31529">
            <a:off x="2088058" y="2218041"/>
            <a:ext cx="3314068"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fontAlgn="auto">
              <a:spcBef>
                <a:spcPts val="0"/>
              </a:spcBef>
              <a:spcAft>
                <a:spcPts val="0"/>
              </a:spcAft>
              <a:defRPr/>
            </a:pPr>
            <a:endParaRPr lang="en-US" sz="1800">
              <a:solidFill>
                <a:prstClr val="white"/>
              </a:solidFill>
              <a:latin typeface="Rockwell" panose="02060603020205020403"/>
            </a:endParaRPr>
          </a:p>
        </p:txBody>
      </p:sp>
      <p:pic>
        <p:nvPicPr>
          <p:cNvPr id="1026" name="Picture 2" descr="Hebrew font. The Hebrew language. The letter Aleph. Vector illustration on isolated background. The sign of your logo or the capital letter of your offer. Blue color Stock Vector - 76872040">
            <a:extLst>
              <a:ext uri="{FF2B5EF4-FFF2-40B4-BE49-F238E27FC236}">
                <a16:creationId xmlns:a16="http://schemas.microsoft.com/office/drawing/2014/main" id="{4B015FFA-9ED5-492C-BD88-DE98D24558D9}"/>
              </a:ext>
            </a:extLst>
          </p:cNvPr>
          <p:cNvPicPr>
            <a:picLocks noChangeAspect="1" noChangeArrowheads="1"/>
          </p:cNvPicPr>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t="1985" r="3" b="6235"/>
          <a:stretch/>
        </p:blipFill>
        <p:spPr bwMode="auto">
          <a:xfrm>
            <a:off x="2215433" y="465244"/>
            <a:ext cx="5821443" cy="5343065"/>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4EF54EE1-1968-4F86-A41D-46E231A5DBF9}"/>
              </a:ext>
            </a:extLst>
          </p:cNvPr>
          <p:cNvGrpSpPr/>
          <p:nvPr/>
        </p:nvGrpSpPr>
        <p:grpSpPr>
          <a:xfrm>
            <a:off x="6096000" y="5181601"/>
            <a:ext cx="762000" cy="997151"/>
            <a:chOff x="4572000" y="5181600"/>
            <a:chExt cx="762000" cy="997151"/>
          </a:xfrm>
        </p:grpSpPr>
        <p:sp>
          <p:nvSpPr>
            <p:cNvPr id="4" name="Oval 3">
              <a:extLst>
                <a:ext uri="{FF2B5EF4-FFF2-40B4-BE49-F238E27FC236}">
                  <a16:creationId xmlns:a16="http://schemas.microsoft.com/office/drawing/2014/main" id="{E65B240A-B53D-42A6-97E7-50DD204356E5}"/>
                </a:ext>
              </a:extLst>
            </p:cNvPr>
            <p:cNvSpPr/>
            <p:nvPr/>
          </p:nvSpPr>
          <p:spPr>
            <a:xfrm>
              <a:off x="4572000" y="5181600"/>
              <a:ext cx="762000" cy="997151"/>
            </a:xfrm>
            <a:prstGeom prst="ellipse">
              <a:avLst/>
            </a:prstGeom>
            <a:blipFill>
              <a:blip r:embed="rId5">
                <a:duotone>
                  <a:schemeClr val="accent1">
                    <a:shade val="45000"/>
                    <a:satMod val="135000"/>
                  </a:schemeClr>
                  <a:prstClr val="white"/>
                </a:duotone>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9505F4D9-AF0D-4A6A-9A52-DC79FC3A3065}"/>
                </a:ext>
              </a:extLst>
            </p:cNvPr>
            <p:cNvSpPr/>
            <p:nvPr/>
          </p:nvSpPr>
          <p:spPr>
            <a:xfrm>
              <a:off x="4696762" y="5344862"/>
              <a:ext cx="512477" cy="67062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47846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Strange Loops</a:t>
            </a:r>
          </a:p>
        </p:txBody>
      </p:sp>
      <p:pic>
        <p:nvPicPr>
          <p:cNvPr id="10" name="Picture 6" descr="Ascending and Descending (M"/>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bwMode="auto">
          <a:xfrm>
            <a:off x="2293946" y="1371601"/>
            <a:ext cx="3413108" cy="452596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Waterfall (M"/>
          <p:cNvPicPr>
            <a:picLocks noGrp="1" noChangeAspect="1" noChangeArrowheads="1"/>
          </p:cNvPicPr>
          <p:nvPr>
            <p:ph sz="half" idx="2"/>
          </p:nvPr>
        </p:nvPicPr>
        <p:blipFill>
          <a:blip r:embed="rId6">
            <a:extLst>
              <a:ext uri="{28A0092B-C50C-407E-A947-70E740481C1C}">
                <a14:useLocalDpi xmlns:a14="http://schemas.microsoft.com/office/drawing/2010/main" val="0"/>
              </a:ext>
            </a:extLst>
          </a:blip>
          <a:srcRect/>
          <a:stretch>
            <a:fillRect/>
          </a:stretch>
        </p:blipFill>
        <p:spPr bwMode="auto">
          <a:xfrm>
            <a:off x="6421050" y="1371601"/>
            <a:ext cx="3540900" cy="452596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690908" y="152400"/>
            <a:ext cx="1528624" cy="369332"/>
          </a:xfrm>
          <a:prstGeom prst="rect">
            <a:avLst/>
          </a:prstGeom>
          <a:noFill/>
        </p:spPr>
        <p:txBody>
          <a:bodyPr wrap="none" rtlCol="0">
            <a:spAutoFit/>
          </a:bodyPr>
          <a:lstStyle/>
          <a:p>
            <a:pPr fontAlgn="auto">
              <a:spcBef>
                <a:spcPts val="0"/>
              </a:spcBef>
              <a:spcAft>
                <a:spcPts val="0"/>
              </a:spcAft>
              <a:defRPr/>
            </a:pPr>
            <a:r>
              <a:rPr lang="en-US" sz="1800" dirty="0">
                <a:solidFill>
                  <a:prstClr val="black"/>
                </a:solidFill>
                <a:latin typeface="Japanette"/>
                <a:cs typeface="+mn-cs"/>
              </a:rPr>
              <a:t>Endless Cycles</a:t>
            </a:r>
          </a:p>
        </p:txBody>
      </p:sp>
      <p:sp>
        <p:nvSpPr>
          <p:cNvPr id="13" name="TextBox 12"/>
          <p:cNvSpPr txBox="1"/>
          <p:nvPr/>
        </p:nvSpPr>
        <p:spPr>
          <a:xfrm>
            <a:off x="6858001" y="6012309"/>
            <a:ext cx="2743251" cy="369332"/>
          </a:xfrm>
          <a:prstGeom prst="rect">
            <a:avLst/>
          </a:prstGeom>
          <a:noFill/>
        </p:spPr>
        <p:txBody>
          <a:bodyPr wrap="none" rtlCol="0">
            <a:spAutoFit/>
          </a:bodyPr>
          <a:lstStyle/>
          <a:p>
            <a:pPr fontAlgn="auto">
              <a:spcBef>
                <a:spcPts val="0"/>
              </a:spcBef>
              <a:spcAft>
                <a:spcPts val="0"/>
              </a:spcAft>
              <a:defRPr/>
            </a:pPr>
            <a:r>
              <a:rPr lang="en-US" sz="1800" dirty="0">
                <a:solidFill>
                  <a:prstClr val="black"/>
                </a:solidFill>
                <a:latin typeface="Footlight MT Light"/>
                <a:cs typeface="+mn-cs"/>
              </a:rPr>
              <a:t>Waterfall 1961 Lithograph</a:t>
            </a:r>
          </a:p>
        </p:txBody>
      </p:sp>
      <p:sp>
        <p:nvSpPr>
          <p:cNvPr id="14" name="TextBox 13"/>
          <p:cNvSpPr txBox="1"/>
          <p:nvPr/>
        </p:nvSpPr>
        <p:spPr>
          <a:xfrm>
            <a:off x="2667000" y="5873810"/>
            <a:ext cx="2819400" cy="646331"/>
          </a:xfrm>
          <a:prstGeom prst="rect">
            <a:avLst/>
          </a:prstGeom>
          <a:noFill/>
        </p:spPr>
        <p:txBody>
          <a:bodyPr wrap="square" rtlCol="0">
            <a:spAutoFit/>
          </a:bodyPr>
          <a:lstStyle/>
          <a:p>
            <a:pPr fontAlgn="auto">
              <a:spcBef>
                <a:spcPts val="0"/>
              </a:spcBef>
              <a:spcAft>
                <a:spcPts val="0"/>
              </a:spcAft>
              <a:defRPr/>
            </a:pPr>
            <a:r>
              <a:rPr lang="en-US" sz="1800" dirty="0">
                <a:solidFill>
                  <a:prstClr val="black"/>
                </a:solidFill>
                <a:latin typeface="Footlight MT Light"/>
                <a:cs typeface="+mn-cs"/>
                <a:hlinkClick r:id="rId7"/>
              </a:rPr>
              <a:t>Ascending and Descending </a:t>
            </a:r>
            <a:r>
              <a:rPr lang="en-US" sz="1800" dirty="0">
                <a:solidFill>
                  <a:prstClr val="black"/>
                </a:solidFill>
                <a:latin typeface="Footlight MT Light"/>
                <a:cs typeface="+mn-cs"/>
              </a:rPr>
              <a:t>1960 Lithograph</a:t>
            </a:r>
          </a:p>
        </p:txBody>
      </p:sp>
      <p:pic>
        <p:nvPicPr>
          <p:cNvPr id="2" name="Shepard-tone">
            <a:hlinkClick r:id="" action="ppaction://media"/>
            <a:extLst>
              <a:ext uri="{FF2B5EF4-FFF2-40B4-BE49-F238E27FC236}">
                <a16:creationId xmlns:a16="http://schemas.microsoft.com/office/drawing/2014/main" id="{F8D12193-DD52-4C44-B894-A469E32F83D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469797" y="190818"/>
            <a:ext cx="190182" cy="190182"/>
          </a:xfrm>
          <a:prstGeom prst="rect">
            <a:avLst/>
          </a:prstGeom>
        </p:spPr>
      </p:pic>
      <p:sp>
        <p:nvSpPr>
          <p:cNvPr id="4" name="TextBox 3">
            <a:extLst>
              <a:ext uri="{FF2B5EF4-FFF2-40B4-BE49-F238E27FC236}">
                <a16:creationId xmlns:a16="http://schemas.microsoft.com/office/drawing/2014/main" id="{C2220912-E792-4FDF-A542-1273F2E04634}"/>
              </a:ext>
            </a:extLst>
          </p:cNvPr>
          <p:cNvSpPr txBox="1"/>
          <p:nvPr/>
        </p:nvSpPr>
        <p:spPr>
          <a:xfrm>
            <a:off x="9768669" y="6297850"/>
            <a:ext cx="785793" cy="369332"/>
          </a:xfrm>
          <a:prstGeom prst="rect">
            <a:avLst/>
          </a:prstGeom>
          <a:noFill/>
        </p:spPr>
        <p:txBody>
          <a:bodyPr wrap="none" rtlCol="0">
            <a:spAutoFit/>
          </a:bodyPr>
          <a:lstStyle/>
          <a:p>
            <a:pPr fontAlgn="auto">
              <a:spcBef>
                <a:spcPts val="0"/>
              </a:spcBef>
              <a:spcAft>
                <a:spcPts val="0"/>
              </a:spcAft>
              <a:defRPr/>
            </a:pPr>
            <a:r>
              <a:rPr lang="en-US" sz="1800" dirty="0">
                <a:solidFill>
                  <a:prstClr val="black"/>
                </a:solidFill>
                <a:latin typeface="Footlight MT Light"/>
                <a:cs typeface="+mn-cs"/>
                <a:hlinkClick r:id="rId9"/>
              </a:rPr>
              <a:t>Hands</a:t>
            </a:r>
            <a:endParaRPr lang="en-US" sz="1800" dirty="0">
              <a:solidFill>
                <a:prstClr val="black"/>
              </a:solidFill>
              <a:latin typeface="Footlight MT Light"/>
              <a:cs typeface="+mn-cs"/>
            </a:endParaRPr>
          </a:p>
        </p:txBody>
      </p:sp>
    </p:spTree>
    <p:extLst>
      <p:ext uri="{BB962C8B-B14F-4D97-AF65-F5344CB8AC3E}">
        <p14:creationId xmlns:p14="http://schemas.microsoft.com/office/powerpoint/2010/main" val="3882561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71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Patterns in the Plane</a:t>
            </a:r>
          </a:p>
        </p:txBody>
      </p:sp>
      <p:sp>
        <p:nvSpPr>
          <p:cNvPr id="3" name="Content Placeholder 2"/>
          <p:cNvSpPr>
            <a:spLocks noGrp="1"/>
          </p:cNvSpPr>
          <p:nvPr>
            <p:ph idx="1"/>
          </p:nvPr>
        </p:nvSpPr>
        <p:spPr>
          <a:xfrm>
            <a:off x="762000" y="1600200"/>
            <a:ext cx="5791200" cy="4648200"/>
          </a:xfrm>
        </p:spPr>
        <p:txBody>
          <a:bodyPr>
            <a:normAutofit fontScale="92500"/>
          </a:bodyPr>
          <a:lstStyle/>
          <a:p>
            <a:r>
              <a:rPr lang="en-US" dirty="0"/>
              <a:t>A tessellation is a regular shape, or collection of shapes that fill the infinite </a:t>
            </a:r>
            <a:r>
              <a:rPr lang="en-US"/>
              <a:t>plane.</a:t>
            </a:r>
            <a:endParaRPr lang="en-US" dirty="0"/>
          </a:p>
          <a:p>
            <a:endParaRPr lang="en-US" dirty="0"/>
          </a:p>
          <a:p>
            <a:r>
              <a:rPr lang="en-US" dirty="0"/>
              <a:t>Escher was inspired by </a:t>
            </a:r>
            <a:r>
              <a:rPr lang="en-US" dirty="0" err="1"/>
              <a:t>tilings</a:t>
            </a:r>
            <a:r>
              <a:rPr lang="en-US" dirty="0"/>
              <a:t> and other geometric patterns he saw in the architecture of the Alhambra, a fourteenth-century Moorish castle in Granada, Spain</a:t>
            </a:r>
          </a:p>
        </p:txBody>
      </p:sp>
      <p:sp>
        <p:nvSpPr>
          <p:cNvPr id="4" name="TextBox 3"/>
          <p:cNvSpPr txBox="1"/>
          <p:nvPr/>
        </p:nvSpPr>
        <p:spPr>
          <a:xfrm>
            <a:off x="1690909" y="152400"/>
            <a:ext cx="752129" cy="369332"/>
          </a:xfrm>
          <a:prstGeom prst="rect">
            <a:avLst/>
          </a:prstGeom>
          <a:noFill/>
        </p:spPr>
        <p:txBody>
          <a:bodyPr wrap="none" rtlCol="0">
            <a:spAutoFit/>
          </a:bodyPr>
          <a:lstStyle/>
          <a:p>
            <a:pPr fontAlgn="auto">
              <a:spcBef>
                <a:spcPts val="0"/>
              </a:spcBef>
              <a:spcAft>
                <a:spcPts val="0"/>
              </a:spcAft>
              <a:defRPr/>
            </a:pPr>
            <a:r>
              <a:rPr lang="en-US" sz="1800" dirty="0" err="1">
                <a:solidFill>
                  <a:prstClr val="black"/>
                </a:solidFill>
                <a:latin typeface="Japanette"/>
                <a:cs typeface="+mn-cs"/>
              </a:rPr>
              <a:t>Tilings</a:t>
            </a:r>
            <a:endParaRPr lang="en-US" sz="1800" dirty="0">
              <a:solidFill>
                <a:prstClr val="black"/>
              </a:solidFill>
              <a:latin typeface="Japanette"/>
              <a:cs typeface="+mn-cs"/>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4825" y="2133600"/>
            <a:ext cx="4783138"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04286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881745"/>
            <a:ext cx="2433762" cy="1156855"/>
          </a:xfrm>
        </p:spPr>
        <p:txBody>
          <a:bodyPr>
            <a:normAutofit fontScale="90000"/>
          </a:bodyPr>
          <a:lstStyle/>
          <a:p>
            <a:r>
              <a:rPr lang="en-US" dirty="0"/>
              <a:t>The Alhambra</a:t>
            </a:r>
          </a:p>
        </p:txBody>
      </p:sp>
      <p:pic>
        <p:nvPicPr>
          <p:cNvPr id="4" name="Content Placeholder 3" descr="alhambr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97159" y="152400"/>
            <a:ext cx="10094842" cy="67056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62000" y="152400"/>
            <a:ext cx="752129" cy="369332"/>
          </a:xfrm>
          <a:prstGeom prst="rect">
            <a:avLst/>
          </a:prstGeom>
          <a:noFill/>
        </p:spPr>
        <p:txBody>
          <a:bodyPr wrap="none" rtlCol="0">
            <a:spAutoFit/>
          </a:bodyPr>
          <a:lstStyle/>
          <a:p>
            <a:pPr fontAlgn="auto">
              <a:spcBef>
                <a:spcPts val="0"/>
              </a:spcBef>
              <a:spcAft>
                <a:spcPts val="0"/>
              </a:spcAft>
              <a:defRPr/>
            </a:pPr>
            <a:r>
              <a:rPr lang="en-US" sz="1800" dirty="0" err="1">
                <a:solidFill>
                  <a:prstClr val="black"/>
                </a:solidFill>
                <a:latin typeface="Japanette"/>
                <a:cs typeface="+mn-cs"/>
              </a:rPr>
              <a:t>Tilings</a:t>
            </a:r>
            <a:endParaRPr lang="en-US" sz="1800" dirty="0">
              <a:solidFill>
                <a:prstClr val="black"/>
              </a:solidFill>
              <a:latin typeface="Japanette"/>
              <a:cs typeface="+mn-cs"/>
            </a:endParaRPr>
          </a:p>
        </p:txBody>
      </p:sp>
    </p:spTree>
    <p:extLst>
      <p:ext uri="{BB962C8B-B14F-4D97-AF65-F5344CB8AC3E}">
        <p14:creationId xmlns:p14="http://schemas.microsoft.com/office/powerpoint/2010/main" val="27992171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Create a Tiling</a:t>
            </a:r>
          </a:p>
        </p:txBody>
      </p:sp>
      <p:sp>
        <p:nvSpPr>
          <p:cNvPr id="3" name="Content Placeholder 2"/>
          <p:cNvSpPr>
            <a:spLocks noGrp="1"/>
          </p:cNvSpPr>
          <p:nvPr>
            <p:ph idx="1"/>
          </p:nvPr>
        </p:nvSpPr>
        <p:spPr>
          <a:xfrm>
            <a:off x="2100354" y="1524001"/>
            <a:ext cx="8229600" cy="4525963"/>
          </a:xfrm>
        </p:spPr>
        <p:txBody>
          <a:bodyPr/>
          <a:lstStyle/>
          <a:p>
            <a:r>
              <a:rPr lang="en-US" dirty="0"/>
              <a:t>Start with a regular shape:</a:t>
            </a:r>
          </a:p>
          <a:p>
            <a:endParaRPr lang="en-US" dirty="0"/>
          </a:p>
          <a:p>
            <a:r>
              <a:rPr lang="en-US" dirty="0"/>
              <a:t>Perturb one edge:</a:t>
            </a:r>
          </a:p>
          <a:p>
            <a:endParaRPr lang="en-US" dirty="0"/>
          </a:p>
          <a:p>
            <a:r>
              <a:rPr lang="en-US" dirty="0"/>
              <a:t>Then compensate:</a:t>
            </a:r>
          </a:p>
          <a:p>
            <a:endParaRPr lang="en-US" dirty="0"/>
          </a:p>
          <a:p>
            <a:r>
              <a:rPr lang="en-US" dirty="0"/>
              <a:t>Then tile away:  </a:t>
            </a:r>
          </a:p>
        </p:txBody>
      </p:sp>
      <p:sp>
        <p:nvSpPr>
          <p:cNvPr id="4" name="Rectangle 4"/>
          <p:cNvSpPr>
            <a:spLocks noChangeArrowheads="1"/>
          </p:cNvSpPr>
          <p:nvPr/>
        </p:nvSpPr>
        <p:spPr bwMode="auto">
          <a:xfrm>
            <a:off x="7696200" y="1524000"/>
            <a:ext cx="1028700" cy="1028700"/>
          </a:xfrm>
          <a:prstGeom prst="rect">
            <a:avLst/>
          </a:prstGeom>
          <a:solidFill>
            <a:schemeClr val="accent4">
              <a:lumMod val="50000"/>
            </a:schemeClr>
          </a:solidFill>
          <a:ln w="9525">
            <a:solidFill>
              <a:schemeClr val="tx1"/>
            </a:solidFill>
            <a:miter lim="800000"/>
            <a:headEnd/>
            <a:tailEnd/>
          </a:ln>
        </p:spPr>
        <p:txBody>
          <a:bodyPr/>
          <a:lstStyle/>
          <a:p>
            <a:pPr fontAlgn="auto">
              <a:spcBef>
                <a:spcPts val="0"/>
              </a:spcBef>
              <a:spcAft>
                <a:spcPts val="0"/>
              </a:spcAft>
              <a:defRPr/>
            </a:pPr>
            <a:endParaRPr lang="en-US" sz="1800">
              <a:solidFill>
                <a:prstClr val="black"/>
              </a:solidFill>
              <a:latin typeface="Footlight MT Light"/>
              <a:cs typeface="+mn-cs"/>
            </a:endParaRPr>
          </a:p>
        </p:txBody>
      </p:sp>
      <p:grpSp>
        <p:nvGrpSpPr>
          <p:cNvPr id="9" name="Group 8"/>
          <p:cNvGrpSpPr/>
          <p:nvPr/>
        </p:nvGrpSpPr>
        <p:grpSpPr>
          <a:xfrm>
            <a:off x="5757954" y="2552700"/>
            <a:ext cx="1028700" cy="1028700"/>
            <a:chOff x="4038600" y="2971800"/>
            <a:chExt cx="1028700" cy="1028700"/>
          </a:xfrm>
        </p:grpSpPr>
        <p:sp>
          <p:nvSpPr>
            <p:cNvPr id="10" name="Rectangle 5"/>
            <p:cNvSpPr>
              <a:spLocks noChangeArrowheads="1"/>
            </p:cNvSpPr>
            <p:nvPr/>
          </p:nvSpPr>
          <p:spPr bwMode="auto">
            <a:xfrm>
              <a:off x="4038600" y="2971800"/>
              <a:ext cx="1028700" cy="1028700"/>
            </a:xfrm>
            <a:prstGeom prst="rect">
              <a:avLst/>
            </a:prstGeom>
            <a:solidFill>
              <a:schemeClr val="accent4">
                <a:lumMod val="50000"/>
              </a:schemeClr>
            </a:solidFill>
            <a:ln w="9525">
              <a:solidFill>
                <a:srgbClr val="000000"/>
              </a:solidFill>
              <a:miter lim="800000"/>
              <a:headEnd/>
              <a:tailEnd/>
            </a:ln>
          </p:spPr>
          <p:txBody>
            <a:bodyPr/>
            <a:lstStyle/>
            <a:p>
              <a:pPr fontAlgn="auto">
                <a:spcBef>
                  <a:spcPts val="0"/>
                </a:spcBef>
                <a:spcAft>
                  <a:spcPts val="0"/>
                </a:spcAft>
                <a:defRPr/>
              </a:pPr>
              <a:endParaRPr lang="en-US" sz="1800">
                <a:solidFill>
                  <a:prstClr val="black"/>
                </a:solidFill>
                <a:latin typeface="Footlight MT Light"/>
                <a:cs typeface="+mn-cs"/>
              </a:endParaRPr>
            </a:p>
          </p:txBody>
        </p:sp>
        <p:sp>
          <p:nvSpPr>
            <p:cNvPr id="11" name="AutoShape 6"/>
            <p:cNvSpPr>
              <a:spLocks noChangeArrowheads="1"/>
            </p:cNvSpPr>
            <p:nvPr/>
          </p:nvSpPr>
          <p:spPr bwMode="auto">
            <a:xfrm>
              <a:off x="4038600" y="3200400"/>
              <a:ext cx="457200" cy="342900"/>
            </a:xfrm>
            <a:prstGeom prst="rtTriangle">
              <a:avLst/>
            </a:prstGeom>
            <a:solidFill>
              <a:srgbClr val="FFFFFF"/>
            </a:solidFill>
            <a:ln w="9525">
              <a:solidFill>
                <a:srgbClr val="000000"/>
              </a:solidFill>
              <a:miter lim="800000"/>
              <a:headEnd/>
              <a:tailEnd/>
            </a:ln>
          </p:spPr>
          <p:txBody>
            <a:bodyPr/>
            <a:lstStyle/>
            <a:p>
              <a:pPr fontAlgn="auto">
                <a:spcBef>
                  <a:spcPts val="0"/>
                </a:spcBef>
                <a:spcAft>
                  <a:spcPts val="0"/>
                </a:spcAft>
                <a:defRPr/>
              </a:pPr>
              <a:endParaRPr lang="en-US" sz="1800">
                <a:solidFill>
                  <a:prstClr val="black"/>
                </a:solidFill>
                <a:latin typeface="Footlight MT Light"/>
                <a:cs typeface="+mn-cs"/>
              </a:endParaRPr>
            </a:p>
          </p:txBody>
        </p:sp>
        <p:sp>
          <p:nvSpPr>
            <p:cNvPr id="12" name="Line 7"/>
            <p:cNvSpPr>
              <a:spLocks noChangeShapeType="1"/>
            </p:cNvSpPr>
            <p:nvPr/>
          </p:nvSpPr>
          <p:spPr bwMode="auto">
            <a:xfrm>
              <a:off x="4038600" y="3200400"/>
              <a:ext cx="1588" cy="342900"/>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sz="1800">
                <a:solidFill>
                  <a:prstClr val="black"/>
                </a:solidFill>
                <a:latin typeface="Footlight MT Light"/>
                <a:cs typeface="+mn-cs"/>
              </a:endParaRPr>
            </a:p>
          </p:txBody>
        </p:sp>
      </p:grpSp>
      <p:grpSp>
        <p:nvGrpSpPr>
          <p:cNvPr id="13" name="Group 12"/>
          <p:cNvGrpSpPr/>
          <p:nvPr/>
        </p:nvGrpSpPr>
        <p:grpSpPr>
          <a:xfrm>
            <a:off x="6556466" y="3848100"/>
            <a:ext cx="1485900" cy="1028700"/>
            <a:chOff x="3962400" y="2895600"/>
            <a:chExt cx="1485900" cy="1028700"/>
          </a:xfrm>
        </p:grpSpPr>
        <p:sp>
          <p:nvSpPr>
            <p:cNvPr id="14" name="Rectangle 8"/>
            <p:cNvSpPr>
              <a:spLocks noChangeArrowheads="1"/>
            </p:cNvSpPr>
            <p:nvPr/>
          </p:nvSpPr>
          <p:spPr bwMode="auto">
            <a:xfrm>
              <a:off x="3962400" y="2895600"/>
              <a:ext cx="1028700" cy="1028700"/>
            </a:xfrm>
            <a:prstGeom prst="rect">
              <a:avLst/>
            </a:prstGeom>
            <a:solidFill>
              <a:schemeClr val="accent4">
                <a:lumMod val="50000"/>
              </a:schemeClr>
            </a:solidFill>
            <a:ln w="9525">
              <a:solidFill>
                <a:srgbClr val="000000"/>
              </a:solidFill>
              <a:miter lim="800000"/>
              <a:headEnd/>
              <a:tailEnd/>
            </a:ln>
          </p:spPr>
          <p:txBody>
            <a:bodyPr/>
            <a:lstStyle/>
            <a:p>
              <a:pPr fontAlgn="auto">
                <a:spcBef>
                  <a:spcPts val="0"/>
                </a:spcBef>
                <a:spcAft>
                  <a:spcPts val="0"/>
                </a:spcAft>
                <a:defRPr/>
              </a:pPr>
              <a:endParaRPr lang="en-US" sz="1800">
                <a:solidFill>
                  <a:prstClr val="black"/>
                </a:solidFill>
                <a:latin typeface="Footlight MT Light"/>
                <a:cs typeface="+mn-cs"/>
              </a:endParaRPr>
            </a:p>
          </p:txBody>
        </p:sp>
        <p:sp>
          <p:nvSpPr>
            <p:cNvPr id="15" name="AutoShape 9"/>
            <p:cNvSpPr>
              <a:spLocks noChangeArrowheads="1"/>
            </p:cNvSpPr>
            <p:nvPr/>
          </p:nvSpPr>
          <p:spPr bwMode="auto">
            <a:xfrm>
              <a:off x="3962400" y="3238500"/>
              <a:ext cx="457200" cy="342900"/>
            </a:xfrm>
            <a:prstGeom prst="rtTriangle">
              <a:avLst/>
            </a:prstGeom>
            <a:solidFill>
              <a:srgbClr val="FFFFFF"/>
            </a:solidFill>
            <a:ln w="9525">
              <a:solidFill>
                <a:srgbClr val="000000"/>
              </a:solidFill>
              <a:miter lim="800000"/>
              <a:headEnd/>
              <a:tailEnd/>
            </a:ln>
          </p:spPr>
          <p:txBody>
            <a:bodyPr/>
            <a:lstStyle/>
            <a:p>
              <a:pPr fontAlgn="auto">
                <a:spcBef>
                  <a:spcPts val="0"/>
                </a:spcBef>
                <a:spcAft>
                  <a:spcPts val="0"/>
                </a:spcAft>
                <a:defRPr/>
              </a:pPr>
              <a:endParaRPr lang="en-US" sz="1800">
                <a:solidFill>
                  <a:prstClr val="black"/>
                </a:solidFill>
                <a:latin typeface="Footlight MT Light"/>
                <a:cs typeface="+mn-cs"/>
              </a:endParaRPr>
            </a:p>
          </p:txBody>
        </p:sp>
        <p:sp>
          <p:nvSpPr>
            <p:cNvPr id="16" name="Line 10"/>
            <p:cNvSpPr>
              <a:spLocks noChangeShapeType="1"/>
            </p:cNvSpPr>
            <p:nvPr/>
          </p:nvSpPr>
          <p:spPr bwMode="auto">
            <a:xfrm>
              <a:off x="3962400" y="3238500"/>
              <a:ext cx="0" cy="342900"/>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sz="1800">
                <a:solidFill>
                  <a:prstClr val="black"/>
                </a:solidFill>
                <a:latin typeface="Footlight MT Light"/>
                <a:cs typeface="+mn-cs"/>
              </a:endParaRPr>
            </a:p>
          </p:txBody>
        </p:sp>
        <p:sp>
          <p:nvSpPr>
            <p:cNvPr id="17" name="AutoShape 11"/>
            <p:cNvSpPr>
              <a:spLocks noChangeArrowheads="1"/>
            </p:cNvSpPr>
            <p:nvPr/>
          </p:nvSpPr>
          <p:spPr bwMode="auto">
            <a:xfrm>
              <a:off x="4991100" y="3238500"/>
              <a:ext cx="457200" cy="342900"/>
            </a:xfrm>
            <a:prstGeom prst="rtTriangle">
              <a:avLst/>
            </a:prstGeom>
            <a:solidFill>
              <a:schemeClr val="accent4">
                <a:lumMod val="50000"/>
              </a:schemeClr>
            </a:solidFill>
            <a:ln w="9525">
              <a:solidFill>
                <a:srgbClr val="000000"/>
              </a:solidFill>
              <a:miter lim="800000"/>
              <a:headEnd/>
              <a:tailEnd/>
            </a:ln>
          </p:spPr>
          <p:txBody>
            <a:bodyPr/>
            <a:lstStyle/>
            <a:p>
              <a:pPr fontAlgn="auto">
                <a:spcBef>
                  <a:spcPts val="0"/>
                </a:spcBef>
                <a:spcAft>
                  <a:spcPts val="0"/>
                </a:spcAft>
                <a:defRPr/>
              </a:pPr>
              <a:endParaRPr lang="en-US" sz="1800">
                <a:solidFill>
                  <a:prstClr val="black"/>
                </a:solidFill>
                <a:latin typeface="Footlight MT Light"/>
                <a:cs typeface="+mn-cs"/>
              </a:endParaRPr>
            </a:p>
          </p:txBody>
        </p:sp>
        <p:sp>
          <p:nvSpPr>
            <p:cNvPr id="18" name="Line 12"/>
            <p:cNvSpPr>
              <a:spLocks noChangeShapeType="1"/>
            </p:cNvSpPr>
            <p:nvPr/>
          </p:nvSpPr>
          <p:spPr bwMode="auto">
            <a:xfrm>
              <a:off x="4991100" y="3238500"/>
              <a:ext cx="0" cy="342900"/>
            </a:xfrm>
            <a:prstGeom prst="line">
              <a:avLst/>
            </a:prstGeom>
            <a:noFill/>
            <a:ln w="9525">
              <a:solidFill>
                <a:schemeClr val="accent4">
                  <a:lumMod val="50000"/>
                </a:schemeClr>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sz="1800">
                <a:solidFill>
                  <a:prstClr val="black"/>
                </a:solidFill>
                <a:latin typeface="Footlight MT Light"/>
                <a:cs typeface="+mn-cs"/>
              </a:endParaRPr>
            </a:p>
          </p:txBody>
        </p:sp>
      </p:grpSp>
      <p:grpSp>
        <p:nvGrpSpPr>
          <p:cNvPr id="31" name="Group 30"/>
          <p:cNvGrpSpPr/>
          <p:nvPr/>
        </p:nvGrpSpPr>
        <p:grpSpPr>
          <a:xfrm>
            <a:off x="7585166" y="5181600"/>
            <a:ext cx="1485900" cy="1028700"/>
            <a:chOff x="3962400" y="2895600"/>
            <a:chExt cx="1485900" cy="1028700"/>
          </a:xfrm>
        </p:grpSpPr>
        <p:sp>
          <p:nvSpPr>
            <p:cNvPr id="32" name="Rectangle 8"/>
            <p:cNvSpPr>
              <a:spLocks noChangeArrowheads="1"/>
            </p:cNvSpPr>
            <p:nvPr/>
          </p:nvSpPr>
          <p:spPr bwMode="auto">
            <a:xfrm>
              <a:off x="3962400" y="2895600"/>
              <a:ext cx="1028700" cy="1028700"/>
            </a:xfrm>
            <a:prstGeom prst="rect">
              <a:avLst/>
            </a:prstGeom>
            <a:solidFill>
              <a:schemeClr val="accent4">
                <a:lumMod val="50000"/>
              </a:schemeClr>
            </a:solidFill>
            <a:ln w="9525">
              <a:solidFill>
                <a:srgbClr val="000000"/>
              </a:solidFill>
              <a:miter lim="800000"/>
              <a:headEnd/>
              <a:tailEnd/>
            </a:ln>
          </p:spPr>
          <p:txBody>
            <a:bodyPr/>
            <a:lstStyle/>
            <a:p>
              <a:pPr fontAlgn="auto">
                <a:spcBef>
                  <a:spcPts val="0"/>
                </a:spcBef>
                <a:spcAft>
                  <a:spcPts val="0"/>
                </a:spcAft>
                <a:defRPr/>
              </a:pPr>
              <a:endParaRPr lang="en-US" sz="1800">
                <a:solidFill>
                  <a:prstClr val="black"/>
                </a:solidFill>
                <a:latin typeface="Footlight MT Light"/>
                <a:cs typeface="+mn-cs"/>
              </a:endParaRPr>
            </a:p>
          </p:txBody>
        </p:sp>
        <p:sp>
          <p:nvSpPr>
            <p:cNvPr id="33" name="AutoShape 9"/>
            <p:cNvSpPr>
              <a:spLocks noChangeArrowheads="1"/>
            </p:cNvSpPr>
            <p:nvPr/>
          </p:nvSpPr>
          <p:spPr bwMode="auto">
            <a:xfrm>
              <a:off x="3962400" y="3238500"/>
              <a:ext cx="457200" cy="342900"/>
            </a:xfrm>
            <a:prstGeom prst="rtTriangle">
              <a:avLst/>
            </a:prstGeom>
            <a:solidFill>
              <a:srgbClr val="FFFFFF"/>
            </a:solidFill>
            <a:ln w="9525">
              <a:solidFill>
                <a:srgbClr val="000000"/>
              </a:solidFill>
              <a:miter lim="800000"/>
              <a:headEnd/>
              <a:tailEnd/>
            </a:ln>
          </p:spPr>
          <p:txBody>
            <a:bodyPr/>
            <a:lstStyle/>
            <a:p>
              <a:pPr fontAlgn="auto">
                <a:spcBef>
                  <a:spcPts val="0"/>
                </a:spcBef>
                <a:spcAft>
                  <a:spcPts val="0"/>
                </a:spcAft>
                <a:defRPr/>
              </a:pPr>
              <a:endParaRPr lang="en-US" sz="1800">
                <a:solidFill>
                  <a:prstClr val="black"/>
                </a:solidFill>
                <a:latin typeface="Footlight MT Light"/>
                <a:cs typeface="+mn-cs"/>
              </a:endParaRPr>
            </a:p>
          </p:txBody>
        </p:sp>
        <p:sp>
          <p:nvSpPr>
            <p:cNvPr id="34" name="Line 10"/>
            <p:cNvSpPr>
              <a:spLocks noChangeShapeType="1"/>
            </p:cNvSpPr>
            <p:nvPr/>
          </p:nvSpPr>
          <p:spPr bwMode="auto">
            <a:xfrm>
              <a:off x="3962400" y="3238500"/>
              <a:ext cx="0" cy="342900"/>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sz="1800">
                <a:solidFill>
                  <a:prstClr val="black"/>
                </a:solidFill>
                <a:latin typeface="Footlight MT Light"/>
                <a:cs typeface="+mn-cs"/>
              </a:endParaRPr>
            </a:p>
          </p:txBody>
        </p:sp>
        <p:sp>
          <p:nvSpPr>
            <p:cNvPr id="35" name="AutoShape 11"/>
            <p:cNvSpPr>
              <a:spLocks noChangeArrowheads="1"/>
            </p:cNvSpPr>
            <p:nvPr/>
          </p:nvSpPr>
          <p:spPr bwMode="auto">
            <a:xfrm>
              <a:off x="4991100" y="3238500"/>
              <a:ext cx="457200" cy="342900"/>
            </a:xfrm>
            <a:prstGeom prst="rtTriangle">
              <a:avLst/>
            </a:prstGeom>
            <a:solidFill>
              <a:schemeClr val="accent4">
                <a:lumMod val="50000"/>
              </a:schemeClr>
            </a:solidFill>
            <a:ln w="9525">
              <a:solidFill>
                <a:srgbClr val="000000"/>
              </a:solidFill>
              <a:miter lim="800000"/>
              <a:headEnd/>
              <a:tailEnd/>
            </a:ln>
          </p:spPr>
          <p:txBody>
            <a:bodyPr/>
            <a:lstStyle/>
            <a:p>
              <a:pPr fontAlgn="auto">
                <a:spcBef>
                  <a:spcPts val="0"/>
                </a:spcBef>
                <a:spcAft>
                  <a:spcPts val="0"/>
                </a:spcAft>
                <a:defRPr/>
              </a:pPr>
              <a:endParaRPr lang="en-US" sz="1800">
                <a:solidFill>
                  <a:prstClr val="black"/>
                </a:solidFill>
                <a:latin typeface="Footlight MT Light"/>
                <a:cs typeface="+mn-cs"/>
              </a:endParaRPr>
            </a:p>
          </p:txBody>
        </p:sp>
        <p:sp>
          <p:nvSpPr>
            <p:cNvPr id="36" name="Line 12"/>
            <p:cNvSpPr>
              <a:spLocks noChangeShapeType="1"/>
            </p:cNvSpPr>
            <p:nvPr/>
          </p:nvSpPr>
          <p:spPr bwMode="auto">
            <a:xfrm>
              <a:off x="4991100" y="3238500"/>
              <a:ext cx="0" cy="342900"/>
            </a:xfrm>
            <a:prstGeom prst="line">
              <a:avLst/>
            </a:prstGeom>
            <a:noFill/>
            <a:ln w="9525">
              <a:solidFill>
                <a:schemeClr val="accent4">
                  <a:lumMod val="50000"/>
                </a:schemeClr>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sz="1800">
                <a:solidFill>
                  <a:prstClr val="black"/>
                </a:solidFill>
                <a:latin typeface="Footlight MT Light"/>
                <a:cs typeface="+mn-cs"/>
              </a:endParaRPr>
            </a:p>
          </p:txBody>
        </p:sp>
      </p:grpSp>
      <p:grpSp>
        <p:nvGrpSpPr>
          <p:cNvPr id="25" name="Group 24"/>
          <p:cNvGrpSpPr/>
          <p:nvPr/>
        </p:nvGrpSpPr>
        <p:grpSpPr>
          <a:xfrm>
            <a:off x="6555378" y="5181600"/>
            <a:ext cx="1485900" cy="1028700"/>
            <a:chOff x="3962400" y="2895600"/>
            <a:chExt cx="1485900" cy="1028700"/>
          </a:xfrm>
        </p:grpSpPr>
        <p:sp>
          <p:nvSpPr>
            <p:cNvPr id="26" name="Rectangle 8"/>
            <p:cNvSpPr>
              <a:spLocks noChangeArrowheads="1"/>
            </p:cNvSpPr>
            <p:nvPr/>
          </p:nvSpPr>
          <p:spPr bwMode="auto">
            <a:xfrm>
              <a:off x="3962400" y="2895600"/>
              <a:ext cx="1028700" cy="1028700"/>
            </a:xfrm>
            <a:prstGeom prst="rect">
              <a:avLst/>
            </a:prstGeom>
            <a:solidFill>
              <a:schemeClr val="accent3">
                <a:lumMod val="50000"/>
              </a:schemeClr>
            </a:solidFill>
            <a:ln w="9525">
              <a:solidFill>
                <a:srgbClr val="000000"/>
              </a:solidFill>
              <a:miter lim="800000"/>
              <a:headEnd/>
              <a:tailEnd/>
            </a:ln>
          </p:spPr>
          <p:txBody>
            <a:bodyPr/>
            <a:lstStyle/>
            <a:p>
              <a:pPr fontAlgn="auto">
                <a:spcBef>
                  <a:spcPts val="0"/>
                </a:spcBef>
                <a:spcAft>
                  <a:spcPts val="0"/>
                </a:spcAft>
                <a:defRPr/>
              </a:pPr>
              <a:endParaRPr lang="en-US" sz="1800">
                <a:solidFill>
                  <a:prstClr val="black"/>
                </a:solidFill>
                <a:latin typeface="Footlight MT Light"/>
                <a:cs typeface="+mn-cs"/>
              </a:endParaRPr>
            </a:p>
          </p:txBody>
        </p:sp>
        <p:sp>
          <p:nvSpPr>
            <p:cNvPr id="27" name="AutoShape 9"/>
            <p:cNvSpPr>
              <a:spLocks noChangeArrowheads="1"/>
            </p:cNvSpPr>
            <p:nvPr/>
          </p:nvSpPr>
          <p:spPr bwMode="auto">
            <a:xfrm>
              <a:off x="3962400" y="3238500"/>
              <a:ext cx="457200" cy="342900"/>
            </a:xfrm>
            <a:prstGeom prst="rtTriangle">
              <a:avLst/>
            </a:prstGeom>
            <a:solidFill>
              <a:srgbClr val="FFFFFF"/>
            </a:solidFill>
            <a:ln w="9525">
              <a:solidFill>
                <a:srgbClr val="000000"/>
              </a:solidFill>
              <a:miter lim="800000"/>
              <a:headEnd/>
              <a:tailEnd/>
            </a:ln>
          </p:spPr>
          <p:txBody>
            <a:bodyPr/>
            <a:lstStyle/>
            <a:p>
              <a:pPr fontAlgn="auto">
                <a:spcBef>
                  <a:spcPts val="0"/>
                </a:spcBef>
                <a:spcAft>
                  <a:spcPts val="0"/>
                </a:spcAft>
                <a:defRPr/>
              </a:pPr>
              <a:endParaRPr lang="en-US" sz="1800">
                <a:solidFill>
                  <a:prstClr val="black"/>
                </a:solidFill>
                <a:latin typeface="Footlight MT Light"/>
                <a:cs typeface="+mn-cs"/>
              </a:endParaRPr>
            </a:p>
          </p:txBody>
        </p:sp>
        <p:sp>
          <p:nvSpPr>
            <p:cNvPr id="28" name="Line 10"/>
            <p:cNvSpPr>
              <a:spLocks noChangeShapeType="1"/>
            </p:cNvSpPr>
            <p:nvPr/>
          </p:nvSpPr>
          <p:spPr bwMode="auto">
            <a:xfrm>
              <a:off x="3962400" y="3238500"/>
              <a:ext cx="0" cy="342900"/>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sz="1800">
                <a:solidFill>
                  <a:prstClr val="black"/>
                </a:solidFill>
                <a:latin typeface="Footlight MT Light"/>
                <a:cs typeface="+mn-cs"/>
              </a:endParaRPr>
            </a:p>
          </p:txBody>
        </p:sp>
        <p:sp>
          <p:nvSpPr>
            <p:cNvPr id="29" name="AutoShape 11"/>
            <p:cNvSpPr>
              <a:spLocks noChangeArrowheads="1"/>
            </p:cNvSpPr>
            <p:nvPr/>
          </p:nvSpPr>
          <p:spPr bwMode="auto">
            <a:xfrm>
              <a:off x="4991100" y="3238500"/>
              <a:ext cx="457200" cy="342900"/>
            </a:xfrm>
            <a:prstGeom prst="rtTriangle">
              <a:avLst/>
            </a:prstGeom>
            <a:solidFill>
              <a:schemeClr val="accent3">
                <a:lumMod val="50000"/>
              </a:schemeClr>
            </a:solidFill>
            <a:ln w="9525">
              <a:solidFill>
                <a:srgbClr val="000000"/>
              </a:solidFill>
              <a:miter lim="800000"/>
              <a:headEnd/>
              <a:tailEnd/>
            </a:ln>
          </p:spPr>
          <p:txBody>
            <a:bodyPr/>
            <a:lstStyle/>
            <a:p>
              <a:pPr fontAlgn="auto">
                <a:spcBef>
                  <a:spcPts val="0"/>
                </a:spcBef>
                <a:spcAft>
                  <a:spcPts val="0"/>
                </a:spcAft>
                <a:defRPr/>
              </a:pPr>
              <a:endParaRPr lang="en-US" sz="1800">
                <a:solidFill>
                  <a:prstClr val="black"/>
                </a:solidFill>
                <a:latin typeface="Footlight MT Light"/>
                <a:cs typeface="+mn-cs"/>
              </a:endParaRPr>
            </a:p>
          </p:txBody>
        </p:sp>
        <p:sp>
          <p:nvSpPr>
            <p:cNvPr id="30" name="Line 12"/>
            <p:cNvSpPr>
              <a:spLocks noChangeShapeType="1"/>
            </p:cNvSpPr>
            <p:nvPr/>
          </p:nvSpPr>
          <p:spPr bwMode="auto">
            <a:xfrm>
              <a:off x="4991100" y="3238500"/>
              <a:ext cx="0" cy="342900"/>
            </a:xfrm>
            <a:prstGeom prst="line">
              <a:avLst/>
            </a:prstGeom>
            <a:noFill/>
            <a:ln w="9525">
              <a:solidFill>
                <a:schemeClr val="accent3">
                  <a:lumMod val="50000"/>
                </a:schemeClr>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sz="1800">
                <a:solidFill>
                  <a:prstClr val="black"/>
                </a:solidFill>
                <a:latin typeface="Footlight MT Light"/>
                <a:cs typeface="+mn-cs"/>
              </a:endParaRPr>
            </a:p>
          </p:txBody>
        </p:sp>
      </p:grpSp>
      <p:grpSp>
        <p:nvGrpSpPr>
          <p:cNvPr id="19" name="Group 18"/>
          <p:cNvGrpSpPr/>
          <p:nvPr/>
        </p:nvGrpSpPr>
        <p:grpSpPr>
          <a:xfrm>
            <a:off x="5520102" y="5181600"/>
            <a:ext cx="1485900" cy="1028700"/>
            <a:chOff x="3962400" y="2895600"/>
            <a:chExt cx="1485900" cy="1028700"/>
          </a:xfrm>
        </p:grpSpPr>
        <p:sp>
          <p:nvSpPr>
            <p:cNvPr id="20" name="Rectangle 8"/>
            <p:cNvSpPr>
              <a:spLocks noChangeArrowheads="1"/>
            </p:cNvSpPr>
            <p:nvPr/>
          </p:nvSpPr>
          <p:spPr bwMode="auto">
            <a:xfrm>
              <a:off x="3962400" y="2895600"/>
              <a:ext cx="1028700" cy="1028700"/>
            </a:xfrm>
            <a:prstGeom prst="rect">
              <a:avLst/>
            </a:prstGeom>
            <a:solidFill>
              <a:schemeClr val="accent4">
                <a:lumMod val="50000"/>
              </a:schemeClr>
            </a:solidFill>
            <a:ln w="9525">
              <a:solidFill>
                <a:srgbClr val="000000"/>
              </a:solidFill>
              <a:miter lim="800000"/>
              <a:headEnd/>
              <a:tailEnd/>
            </a:ln>
          </p:spPr>
          <p:txBody>
            <a:bodyPr/>
            <a:lstStyle/>
            <a:p>
              <a:pPr fontAlgn="auto">
                <a:spcBef>
                  <a:spcPts val="0"/>
                </a:spcBef>
                <a:spcAft>
                  <a:spcPts val="0"/>
                </a:spcAft>
                <a:defRPr/>
              </a:pPr>
              <a:endParaRPr lang="en-US" sz="1800">
                <a:solidFill>
                  <a:prstClr val="black"/>
                </a:solidFill>
                <a:latin typeface="Footlight MT Light"/>
                <a:cs typeface="+mn-cs"/>
              </a:endParaRPr>
            </a:p>
          </p:txBody>
        </p:sp>
        <p:sp>
          <p:nvSpPr>
            <p:cNvPr id="21" name="AutoShape 9"/>
            <p:cNvSpPr>
              <a:spLocks noChangeArrowheads="1"/>
            </p:cNvSpPr>
            <p:nvPr/>
          </p:nvSpPr>
          <p:spPr bwMode="auto">
            <a:xfrm>
              <a:off x="3962400" y="3238500"/>
              <a:ext cx="457200" cy="342900"/>
            </a:xfrm>
            <a:prstGeom prst="rtTriangle">
              <a:avLst/>
            </a:prstGeom>
            <a:solidFill>
              <a:srgbClr val="FFFFFF"/>
            </a:solidFill>
            <a:ln w="9525">
              <a:solidFill>
                <a:srgbClr val="000000"/>
              </a:solidFill>
              <a:miter lim="800000"/>
              <a:headEnd/>
              <a:tailEnd/>
            </a:ln>
          </p:spPr>
          <p:txBody>
            <a:bodyPr/>
            <a:lstStyle/>
            <a:p>
              <a:pPr fontAlgn="auto">
                <a:spcBef>
                  <a:spcPts val="0"/>
                </a:spcBef>
                <a:spcAft>
                  <a:spcPts val="0"/>
                </a:spcAft>
                <a:defRPr/>
              </a:pPr>
              <a:endParaRPr lang="en-US" sz="1800">
                <a:solidFill>
                  <a:prstClr val="black"/>
                </a:solidFill>
                <a:latin typeface="Footlight MT Light"/>
                <a:cs typeface="+mn-cs"/>
              </a:endParaRPr>
            </a:p>
          </p:txBody>
        </p:sp>
        <p:sp>
          <p:nvSpPr>
            <p:cNvPr id="22" name="Line 10"/>
            <p:cNvSpPr>
              <a:spLocks noChangeShapeType="1"/>
            </p:cNvSpPr>
            <p:nvPr/>
          </p:nvSpPr>
          <p:spPr bwMode="auto">
            <a:xfrm>
              <a:off x="3962400" y="3238500"/>
              <a:ext cx="0" cy="342900"/>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sz="1800">
                <a:solidFill>
                  <a:prstClr val="black"/>
                </a:solidFill>
                <a:latin typeface="Footlight MT Light"/>
                <a:cs typeface="+mn-cs"/>
              </a:endParaRPr>
            </a:p>
          </p:txBody>
        </p:sp>
        <p:sp>
          <p:nvSpPr>
            <p:cNvPr id="23" name="AutoShape 11"/>
            <p:cNvSpPr>
              <a:spLocks noChangeArrowheads="1"/>
            </p:cNvSpPr>
            <p:nvPr/>
          </p:nvSpPr>
          <p:spPr bwMode="auto">
            <a:xfrm>
              <a:off x="4991100" y="3238500"/>
              <a:ext cx="457200" cy="342900"/>
            </a:xfrm>
            <a:prstGeom prst="rtTriangle">
              <a:avLst/>
            </a:prstGeom>
            <a:solidFill>
              <a:schemeClr val="accent4">
                <a:lumMod val="50000"/>
              </a:schemeClr>
            </a:solidFill>
            <a:ln w="9525">
              <a:solidFill>
                <a:srgbClr val="000000"/>
              </a:solidFill>
              <a:miter lim="800000"/>
              <a:headEnd/>
              <a:tailEnd/>
            </a:ln>
          </p:spPr>
          <p:txBody>
            <a:bodyPr/>
            <a:lstStyle/>
            <a:p>
              <a:pPr fontAlgn="auto">
                <a:spcBef>
                  <a:spcPts val="0"/>
                </a:spcBef>
                <a:spcAft>
                  <a:spcPts val="0"/>
                </a:spcAft>
                <a:defRPr/>
              </a:pPr>
              <a:endParaRPr lang="en-US" sz="1800">
                <a:solidFill>
                  <a:prstClr val="black"/>
                </a:solidFill>
                <a:latin typeface="Footlight MT Light"/>
                <a:cs typeface="+mn-cs"/>
              </a:endParaRPr>
            </a:p>
          </p:txBody>
        </p:sp>
        <p:sp>
          <p:nvSpPr>
            <p:cNvPr id="24" name="Line 12"/>
            <p:cNvSpPr>
              <a:spLocks noChangeShapeType="1"/>
            </p:cNvSpPr>
            <p:nvPr/>
          </p:nvSpPr>
          <p:spPr bwMode="auto">
            <a:xfrm>
              <a:off x="4991100" y="3238500"/>
              <a:ext cx="0" cy="342900"/>
            </a:xfrm>
            <a:prstGeom prst="line">
              <a:avLst/>
            </a:prstGeom>
            <a:noFill/>
            <a:ln w="9525">
              <a:solidFill>
                <a:schemeClr val="accent4">
                  <a:lumMod val="50000"/>
                </a:schemeClr>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sz="1800">
                <a:solidFill>
                  <a:prstClr val="black"/>
                </a:solidFill>
                <a:latin typeface="Footlight MT Light"/>
                <a:cs typeface="+mn-cs"/>
              </a:endParaRPr>
            </a:p>
          </p:txBody>
        </p:sp>
      </p:grpSp>
      <p:sp>
        <p:nvSpPr>
          <p:cNvPr id="37" name="TextBox 36"/>
          <p:cNvSpPr txBox="1"/>
          <p:nvPr/>
        </p:nvSpPr>
        <p:spPr>
          <a:xfrm>
            <a:off x="1690909" y="152400"/>
            <a:ext cx="752129" cy="369332"/>
          </a:xfrm>
          <a:prstGeom prst="rect">
            <a:avLst/>
          </a:prstGeom>
          <a:noFill/>
        </p:spPr>
        <p:txBody>
          <a:bodyPr wrap="none" rtlCol="0">
            <a:spAutoFit/>
          </a:bodyPr>
          <a:lstStyle/>
          <a:p>
            <a:pPr fontAlgn="auto">
              <a:spcBef>
                <a:spcPts val="0"/>
              </a:spcBef>
              <a:spcAft>
                <a:spcPts val="0"/>
              </a:spcAft>
              <a:defRPr/>
            </a:pPr>
            <a:r>
              <a:rPr lang="en-US" sz="1800" dirty="0" err="1">
                <a:solidFill>
                  <a:prstClr val="black"/>
                </a:solidFill>
                <a:latin typeface="Japanette"/>
                <a:cs typeface="+mn-cs"/>
              </a:rPr>
              <a:t>Tilings</a:t>
            </a:r>
            <a:endParaRPr lang="en-US" sz="1800" dirty="0">
              <a:solidFill>
                <a:prstClr val="black"/>
              </a:solidFill>
              <a:latin typeface="Japanette"/>
              <a:cs typeface="+mn-cs"/>
            </a:endParaRPr>
          </a:p>
        </p:txBody>
      </p:sp>
    </p:spTree>
    <p:extLst>
      <p:ext uri="{BB962C8B-B14F-4D97-AF65-F5344CB8AC3E}">
        <p14:creationId xmlns:p14="http://schemas.microsoft.com/office/powerpoint/2010/main" val="22400979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Escher </a:t>
            </a:r>
            <a:r>
              <a:rPr lang="en-US" dirty="0" err="1"/>
              <a:t>Tilings</a:t>
            </a:r>
            <a:endParaRPr lang="en-US" dirty="0"/>
          </a:p>
        </p:txBody>
      </p:sp>
      <p:sp>
        <p:nvSpPr>
          <p:cNvPr id="5" name="TextBox 4"/>
          <p:cNvSpPr txBox="1"/>
          <p:nvPr/>
        </p:nvSpPr>
        <p:spPr>
          <a:xfrm>
            <a:off x="1690909" y="152400"/>
            <a:ext cx="752129" cy="369332"/>
          </a:xfrm>
          <a:prstGeom prst="rect">
            <a:avLst/>
          </a:prstGeom>
          <a:noFill/>
        </p:spPr>
        <p:txBody>
          <a:bodyPr wrap="none" rtlCol="0">
            <a:spAutoFit/>
          </a:bodyPr>
          <a:lstStyle/>
          <a:p>
            <a:pPr fontAlgn="auto">
              <a:spcBef>
                <a:spcPts val="0"/>
              </a:spcBef>
              <a:spcAft>
                <a:spcPts val="0"/>
              </a:spcAft>
              <a:defRPr/>
            </a:pPr>
            <a:r>
              <a:rPr lang="en-US" sz="1800" dirty="0" err="1">
                <a:solidFill>
                  <a:prstClr val="black"/>
                </a:solidFill>
                <a:latin typeface="Japanette"/>
                <a:cs typeface="+mn-cs"/>
              </a:rPr>
              <a:t>Tilings</a:t>
            </a:r>
            <a:endParaRPr lang="en-US" sz="1800" dirty="0">
              <a:solidFill>
                <a:prstClr val="black"/>
              </a:solidFill>
              <a:latin typeface="Japanette"/>
              <a:cs typeface="+mn-cs"/>
            </a:endParaRPr>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3970684"/>
            <a:ext cx="393700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914400"/>
            <a:ext cx="2840308" cy="2827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b="15518"/>
          <a:stretch/>
        </p:blipFill>
        <p:spPr bwMode="auto">
          <a:xfrm>
            <a:off x="8878704" y="4191000"/>
            <a:ext cx="2398896" cy="2388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8600" y="1337642"/>
            <a:ext cx="48768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0"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4533280"/>
            <a:ext cx="2133600"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a:extLst>
              <a:ext uri="{FF2B5EF4-FFF2-40B4-BE49-F238E27FC236}">
                <a16:creationId xmlns:a16="http://schemas.microsoft.com/office/drawing/2014/main" id="{D23C2A2A-1D91-4A69-810F-F28A0C23845A}"/>
              </a:ext>
            </a:extLst>
          </p:cNvPr>
          <p:cNvSpPr txBox="1"/>
          <p:nvPr/>
        </p:nvSpPr>
        <p:spPr>
          <a:xfrm>
            <a:off x="7993509" y="3844873"/>
            <a:ext cx="2826543" cy="369332"/>
          </a:xfrm>
          <a:prstGeom prst="rect">
            <a:avLst/>
          </a:prstGeom>
          <a:noFill/>
        </p:spPr>
        <p:txBody>
          <a:bodyPr wrap="none" rtlCol="0">
            <a:spAutoFit/>
          </a:bodyPr>
          <a:lstStyle/>
          <a:p>
            <a:pPr fontAlgn="auto">
              <a:spcBef>
                <a:spcPts val="0"/>
              </a:spcBef>
              <a:spcAft>
                <a:spcPts val="0"/>
              </a:spcAft>
              <a:defRPr/>
            </a:pPr>
            <a:r>
              <a:rPr lang="en-US" sz="1800" dirty="0">
                <a:solidFill>
                  <a:prstClr val="black"/>
                </a:solidFill>
                <a:latin typeface="Footlight MT Light"/>
                <a:cs typeface="+mn-cs"/>
                <a:hlinkClick r:id="rId7"/>
              </a:rPr>
              <a:t>Shepard/Escher on </a:t>
            </a:r>
            <a:r>
              <a:rPr lang="en-US" sz="1800" dirty="0" err="1">
                <a:solidFill>
                  <a:prstClr val="black"/>
                </a:solidFill>
                <a:latin typeface="Footlight MT Light"/>
                <a:cs typeface="+mn-cs"/>
                <a:hlinkClick r:id="rId7"/>
              </a:rPr>
              <a:t>Youtube</a:t>
            </a:r>
            <a:endParaRPr lang="en-US" sz="1800" dirty="0">
              <a:solidFill>
                <a:prstClr val="black"/>
              </a:solidFill>
              <a:latin typeface="Footlight MT Light"/>
              <a:cs typeface="+mn-cs"/>
            </a:endParaRPr>
          </a:p>
        </p:txBody>
      </p:sp>
    </p:spTree>
    <p:extLst>
      <p:ext uri="{BB962C8B-B14F-4D97-AF65-F5344CB8AC3E}">
        <p14:creationId xmlns:p14="http://schemas.microsoft.com/office/powerpoint/2010/main" val="24708212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Synthesis</a:t>
            </a:r>
          </a:p>
        </p:txBody>
      </p:sp>
      <p:sp>
        <p:nvSpPr>
          <p:cNvPr id="3" name="Content Placeholder 2"/>
          <p:cNvSpPr>
            <a:spLocks noGrp="1"/>
          </p:cNvSpPr>
          <p:nvPr>
            <p:ph idx="1"/>
          </p:nvPr>
        </p:nvSpPr>
        <p:spPr>
          <a:xfrm>
            <a:off x="1981200" y="5638800"/>
            <a:ext cx="8229600" cy="1066800"/>
          </a:xfrm>
        </p:spPr>
        <p:txBody>
          <a:bodyPr>
            <a:normAutofit fontScale="77500" lnSpcReduction="20000"/>
          </a:bodyPr>
          <a:lstStyle/>
          <a:p>
            <a:pPr marL="0" indent="0">
              <a:buNone/>
            </a:pPr>
            <a:r>
              <a:rPr lang="en-US" dirty="0"/>
              <a:t>Metamorphosis III (1967-1968) woodcut, second state, in red, green and reddish-brown, printed from 33 blocks on 6 combined sheets, mounted on canvas partly colored by hand</a:t>
            </a:r>
          </a:p>
        </p:txBody>
      </p:sp>
      <p:sp>
        <p:nvSpPr>
          <p:cNvPr id="4" name="TextBox 3"/>
          <p:cNvSpPr txBox="1"/>
          <p:nvPr/>
        </p:nvSpPr>
        <p:spPr>
          <a:xfrm>
            <a:off x="1690908" y="152400"/>
            <a:ext cx="2332690" cy="369332"/>
          </a:xfrm>
          <a:prstGeom prst="rect">
            <a:avLst/>
          </a:prstGeom>
          <a:noFill/>
        </p:spPr>
        <p:txBody>
          <a:bodyPr wrap="none" rtlCol="0">
            <a:spAutoFit/>
          </a:bodyPr>
          <a:lstStyle/>
          <a:p>
            <a:pPr fontAlgn="auto">
              <a:spcBef>
                <a:spcPts val="0"/>
              </a:spcBef>
              <a:spcAft>
                <a:spcPts val="0"/>
              </a:spcAft>
              <a:defRPr/>
            </a:pPr>
            <a:r>
              <a:rPr lang="en-US" sz="1800" dirty="0">
                <a:solidFill>
                  <a:prstClr val="black"/>
                </a:solidFill>
                <a:latin typeface="Japanette"/>
                <a:cs typeface="+mn-cs"/>
              </a:rPr>
              <a:t>Endless Cycles &amp; </a:t>
            </a:r>
            <a:r>
              <a:rPr lang="en-US" sz="1800" dirty="0" err="1">
                <a:solidFill>
                  <a:prstClr val="black"/>
                </a:solidFill>
                <a:latin typeface="Japanette"/>
                <a:cs typeface="+mn-cs"/>
              </a:rPr>
              <a:t>Tilings</a:t>
            </a:r>
            <a:endParaRPr lang="en-US" sz="1800" dirty="0">
              <a:solidFill>
                <a:prstClr val="black"/>
              </a:solidFill>
              <a:latin typeface="Japanette"/>
              <a:cs typeface="+mn-cs"/>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715" y="1295400"/>
            <a:ext cx="901657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76391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Infinite Geometry</a:t>
            </a:r>
          </a:p>
        </p:txBody>
      </p:sp>
      <p:sp>
        <p:nvSpPr>
          <p:cNvPr id="6" name="Content Placeholder 5"/>
          <p:cNvSpPr>
            <a:spLocks noGrp="1"/>
          </p:cNvSpPr>
          <p:nvPr>
            <p:ph sz="half" idx="2"/>
          </p:nvPr>
        </p:nvSpPr>
        <p:spPr>
          <a:xfrm>
            <a:off x="7239000" y="1600200"/>
            <a:ext cx="3276600" cy="2666999"/>
          </a:xfrm>
          <a:solidFill>
            <a:schemeClr val="bg1">
              <a:alpha val="65000"/>
            </a:schemeClr>
          </a:solidFill>
        </p:spPr>
        <p:txBody>
          <a:bodyPr>
            <a:normAutofit/>
          </a:bodyPr>
          <a:lstStyle/>
          <a:p>
            <a:pPr marL="0" indent="0">
              <a:buNone/>
            </a:pPr>
            <a:r>
              <a:rPr lang="en-US" dirty="0"/>
              <a:t>Smaller and Smaller (1956) wood engraving and woodcut in black and brown, printed from 4 blocks</a:t>
            </a:r>
          </a:p>
        </p:txBody>
      </p:sp>
      <p:sp>
        <p:nvSpPr>
          <p:cNvPr id="4" name="TextBox 3"/>
          <p:cNvSpPr txBox="1"/>
          <p:nvPr/>
        </p:nvSpPr>
        <p:spPr>
          <a:xfrm>
            <a:off x="1690909" y="152400"/>
            <a:ext cx="720069" cy="369332"/>
          </a:xfrm>
          <a:prstGeom prst="rect">
            <a:avLst/>
          </a:prstGeom>
          <a:noFill/>
        </p:spPr>
        <p:txBody>
          <a:bodyPr wrap="none" rtlCol="0">
            <a:spAutoFit/>
          </a:bodyPr>
          <a:lstStyle/>
          <a:p>
            <a:pPr fontAlgn="auto">
              <a:spcBef>
                <a:spcPts val="0"/>
              </a:spcBef>
              <a:spcAft>
                <a:spcPts val="0"/>
              </a:spcAft>
              <a:defRPr/>
            </a:pPr>
            <a:r>
              <a:rPr lang="en-US" sz="1800" dirty="0">
                <a:solidFill>
                  <a:prstClr val="black"/>
                </a:solidFill>
                <a:latin typeface="Japanette"/>
                <a:cs typeface="+mn-cs"/>
              </a:rPr>
              <a:t>Limits</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371600"/>
            <a:ext cx="5149958" cy="5149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97926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Infinite Geometry</a:t>
            </a:r>
          </a:p>
        </p:txBody>
      </p:sp>
      <p:sp>
        <p:nvSpPr>
          <p:cNvPr id="6" name="Content Placeholder 5"/>
          <p:cNvSpPr>
            <a:spLocks noGrp="1"/>
          </p:cNvSpPr>
          <p:nvPr>
            <p:ph sz="half" idx="2"/>
          </p:nvPr>
        </p:nvSpPr>
        <p:spPr>
          <a:xfrm>
            <a:off x="7239000" y="1600201"/>
            <a:ext cx="2971800" cy="2286000"/>
          </a:xfrm>
          <a:solidFill>
            <a:schemeClr val="bg1">
              <a:alpha val="65000"/>
            </a:schemeClr>
          </a:solidFill>
        </p:spPr>
        <p:txBody>
          <a:bodyPr/>
          <a:lstStyle/>
          <a:p>
            <a:pPr marL="0" indent="0">
              <a:buNone/>
            </a:pPr>
            <a:r>
              <a:rPr lang="en-US" dirty="0"/>
              <a:t>Circle Limit IV (1960) woodcut in black and </a:t>
            </a:r>
            <a:r>
              <a:rPr lang="en-US" dirty="0" err="1"/>
              <a:t>ocre</a:t>
            </a:r>
            <a:r>
              <a:rPr lang="en-US" dirty="0"/>
              <a:t>, printed from 2 blocks</a:t>
            </a:r>
          </a:p>
        </p:txBody>
      </p:sp>
      <p:sp>
        <p:nvSpPr>
          <p:cNvPr id="4" name="TextBox 3"/>
          <p:cNvSpPr txBox="1"/>
          <p:nvPr/>
        </p:nvSpPr>
        <p:spPr>
          <a:xfrm>
            <a:off x="1690909" y="152400"/>
            <a:ext cx="720069" cy="369332"/>
          </a:xfrm>
          <a:prstGeom prst="rect">
            <a:avLst/>
          </a:prstGeom>
          <a:noFill/>
        </p:spPr>
        <p:txBody>
          <a:bodyPr wrap="none" rtlCol="0">
            <a:spAutoFit/>
          </a:bodyPr>
          <a:lstStyle/>
          <a:p>
            <a:pPr fontAlgn="auto">
              <a:spcBef>
                <a:spcPts val="0"/>
              </a:spcBef>
              <a:spcAft>
                <a:spcPts val="0"/>
              </a:spcAft>
              <a:defRPr/>
            </a:pPr>
            <a:r>
              <a:rPr lang="en-US" sz="1800" dirty="0">
                <a:solidFill>
                  <a:prstClr val="black"/>
                </a:solidFill>
                <a:latin typeface="Japanette"/>
                <a:cs typeface="+mn-cs"/>
              </a:rPr>
              <a:t>Limits</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295400"/>
            <a:ext cx="51816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ontent Placeholder 5"/>
          <p:cNvSpPr txBox="1">
            <a:spLocks/>
          </p:cNvSpPr>
          <p:nvPr/>
        </p:nvSpPr>
        <p:spPr>
          <a:xfrm>
            <a:off x="7239000" y="4027716"/>
            <a:ext cx="2971800" cy="2286000"/>
          </a:xfrm>
          <a:prstGeom prst="rect">
            <a:avLst/>
          </a:prstGeom>
          <a:solidFill>
            <a:schemeClr val="bg1">
              <a:alpha val="65000"/>
            </a:schemeClr>
          </a:solidFill>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fontAlgn="auto">
              <a:spcAft>
                <a:spcPts val="0"/>
              </a:spcAft>
              <a:buNone/>
              <a:defRPr/>
            </a:pPr>
            <a:r>
              <a:rPr lang="en-US" dirty="0">
                <a:solidFill>
                  <a:prstClr val="black"/>
                </a:solidFill>
                <a:latin typeface="Footlight MT Light"/>
              </a:rPr>
              <a:t>Modeled after Hyperbolic Geometry, in which the angle sum of a triangle is less than 180°.</a:t>
            </a:r>
          </a:p>
        </p:txBody>
      </p:sp>
    </p:spTree>
    <p:extLst>
      <p:ext uri="{BB962C8B-B14F-4D97-AF65-F5344CB8AC3E}">
        <p14:creationId xmlns:p14="http://schemas.microsoft.com/office/powerpoint/2010/main" val="26155823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Infinite Lego</a:t>
            </a:r>
          </a:p>
        </p:txBody>
      </p:sp>
      <p:sp>
        <p:nvSpPr>
          <p:cNvPr id="7" name="AutoShape 4" descr="data:image/jpg;base64,/9j/4AAQSkZJRgABAQAAAQABAAD/2wCEAAkGBhMSERUUEhQVFRUWGBoYGBgYFxoYHBoYGBwYGB0dGBscHCYeHRwjGhcXHy8gIycpLCwsFx4xNTAqNSYsLSkBCQoKDgwOGg8PGiwkHyUsLDAsLDQsLCwsLCosLC8sLCwsLCwsLCwsLC4sLCwsLCwsLCwsLCwsLCwsLCwsLCwsLP/AABEIANIA8AMBIgACEQEDEQH/xAAcAAACAgMBAQAAAAAAAAAAAAAFBgMEAAIHAQj/xABFEAACAQIEAwUFBgUBBwIHAAABAhEAAwQSITEFQVEGImFxgRMyQpGhB2KxwdHwFCNScuHxFRYzQ4KSsiRzF1Njg6Kjwv/EABoBAAIDAQEAAAAAAAAAAAAAAAECAAMEBQb/xAAxEQACAgEDAwIEBQMFAAAAAAAAAQIRAwQhMRJBURNhBZGh8CJCcYGxFMHRBiMy4fH/2gAMAwEAAhEDEQA/AF+K0IqWKjIrnGo8CfmfDQE6nloOdXVsKoOY7RyOsMdF3GyPoYJHStMKMwBHPL4asFA1GoP83mJ6DnVoE7iQW1EQCZBbT4W1uidREyTNGjlajUTdqOxCtvlzIjkCdLKTlPdOrNsY33NaPdWdhzYgEgkfzbkZTrqDbGmscgKixNrFYYlwjXLA92YzCNcw07wkT1getCreKF8AJOwG20FFgD3ufI+dSLvgyepkXlBG5jEW5kmQTCnrtofvSSDGkga6irzJSnxrC3JzCANSCoIU95ttIOoiJ5CrPB+0pBi828QzbSW7xmJmDIG29N02rR0NPqm9pb/yMot9a3K6VHavBhIMjXpy0NSvtVdnRTvdEcV6wryvJqBNDUgrWK9LVLJR6f3z/wAVlnCQ2ewcjj4Bop/t6Hw2qMvW6v0qdVBcSbFcSFzI2Rkua5u6QCRoCDtMzVvMuIUI/duKIQgAT5+G2ny6VQve0uaC5B3ynZj58j9KnwhS5Nth7O8OuxP5elNfgQG4nDm2xVhBFQM/Sjtm4t9AlzRvhYCDJ6z56j89669n3XV4UA7k8omR/mN6JAdZB8aKYbhJPvEiVJHdO4JEE8tR+lQjj2GtXUsiWNw5M8AiTpB12M8hRvhtlma2EXMQSvcaByOi9BtB2M0aA2b4JAPZlAIIIORtPkdz41PhMBcuwqrndG+NNhtIIgdNaO4PsnC/+pYd3vLIHjALAR8tar8R7cWbPcwds3Ligz7P3AerHYnxMnwpqrkXngu4Ls/btj2l1gVYyVzmB++gitO0vaVsLaUWLMrdMIWyhFOpg9NBImZikDjGKvYmGxN85TrkSUK9NCDPrFbtxq6bS2i5KrqJiZ66Ch1jdJ5xK5dvlzi7rT8KoQU5fDuf+qq9y+NMqqsCJAAMefL0rSzbe4YQFup2A8zt+dF8LwEDW4cx6bL+p9flQDwCcPhmuHuCfHl8/wBKK4TgijV+8enL5c/X5URAjTaPwr1LZqCtlDG8CVtU7p+h9OVAcVg2Qwwg8vHypxdwoliAo3JMAeZoXd47hH7huI3z+hiKWgdQIwGFOWU1KyYGhHxR4glV6TsTAqf2QGhGgjMNtFO5Xbax7y+gO9WDw4qc9hp8JB+R2PrWt7G+0VlKw67zMAsCg1HeU98+P41EYNVgtOaJuKYt79seyV/aquXKgzBiqpLcip11Uj4eW1JHDkvo7n2T3AmtzRiUCHOTI290zOkA9K6LxniFn+HzoApWDE97PuBpqQWWZ1mNa55Z4yxV7LMba3DLEaKxUNAZR5kaf1Vz9Pt1KMOnf7o9PocSy6RrLTTr8W/1rx58+Ao3EB3Rz/lgz1AuPEj/AInve4NNqF4zg/tlEQHAt790kuCZfkOUBZOo61UW3cRiGJyqToeRCTr/AEjKRtr8qbey9qybftb5zZHUIkCAUtiCq7kd76amun7nmXheHM4QabXflCXbxmIw7ZfukKGG07ZD0nl4eFPAvaAERoNJnkJ203nrVH+DGcuSXbkWjujooGijy+dSmkbs6jrsTmsqvmNbNfA1JgczVbIStULNTHxbszbXDG7Zdi6gsQYgqBO3Ix50n2sTmrLg1EcybizbDTSlFzS2RcBqZTVdRUwrUjPNU6JDUjAOO+gcjQSY06E1CLoFR3MVO1Mik8uY5LKtnUoV1y7gL1meXXXSrOF4kmMt+y1ffJ7OCS/IHrv6/WjfDewd3FWmGKUpZ/8A2rPNR8I1+L5Gj3BcPw7h5OFwgt+1aO+WOcx/W+515CB4VaopK3sI3uKXY77Jr2cYriDqrWyCthSJUmILmcoIGoAnbem3ivbLC4QPbsL7ViACANAfvP59dqA9rOIYh7txL94BVIhU91gYO8htjHLagJxYWRbGQGJAJ/DYVJT32AojFe7UJicPcTFrct3CITKxI8IAMFfOlt8YBHs1VIESBBiqzNUTmkLEizYts7ZVGYnXf6mjOG4ABrdOY/0jRf1P08qQrnE7iXs6MVK6Dy5z506dmu0/8QQjgBoOo2MdR1o9LQGHUAAAEADYDSpFU1utsDxrXEXSFJAkxoOp5VEhT0IPWt1Fcmxf2hYi3iiRd9pbVoKhQEIB1CjU+Rma6vZuBgrLqCJB6g6inaa5FsX+N4ibtlNgHzHUiQozTpuNCPQ9Zqk4LXIB91QCJEZiNIzamW2zHQ78gcvMz4lj8KZwxBIADd3MQOcTJ0iByGtfFjLcyuSuZpciCYMFSDlObnpB1JOs6peyPNZssnkcvdhIt7NiFYDf5S248svmW0q5/HBSc0qQdTy3uCYk6RbEZSW193nS+7XsK38z+avdIYe8FBBHIwCBHPTpTN2d4XYxFk3LsiDkABy5JQaqB7pYu3nFUZsscMHOXC8G7TZsuaagnuRPg1I7mWCPcPuN3WAGmqEZ57sMKXOP9jmtqLquCGYkKs5kUCZYgQCD08+sF7nEBZxPsADBYAsCNnKHVT3SQFiTJ1JBG1MGJsDaBB5TPpuaVTWRx6G/N19D02nnqNFFepGoyp9NppryvBzN7r3JNyB75DARJZQCAJ7x03M7nU1e4faZ7mW0h9/UDQwLe91tlE/vSmPG9nbbMD3lBnMFg768/dGnKjGAwq217gVV6jVCfnJatN+TjPE55ZTS6Y3svAEscCu93PlGgJMwCTuFB7xjyFdAv/Z9h2wqqncukKfaNJJMajeADroNqXeLMRaYd4TAjdjJ5a90f5p27TWYw9sCQVZSIYjZW3I5U8EqbNLb2Od47ssLZykkMphuc+R5UG452YZhFtoU6wevnTncJMzrO+s1BiLGqjlSDpnJFxt+wDbuu4QGCs6fTcaiimDwHtLb3Ee3CCSMxLf9qqTH3j3epFOvEuz1u9mS4gII9fQ8qWMX2Vw+FtsSbk7LGpnU6jQEQNaqyQTVx2Z3fh3xCeNLBVpv9/8Av+xvwjh82Guu4Rc+XvHwH112o/guy5vgNadWSJzeWhA5b0jPiWy5JOQHNBM94iJPjGlNnZDjd1UNtSAi6huYLHVTyM6msuaWbprClfua/iPw/wDDLUSe98eFx8yduzhFwI75QzBQQCxJYwNKaRg8Jw621xUe84yxcClmB05xlTXTTrqaHcQwi3YVxIMHp8o2qvhMJftW7llb7sjT78NodYkiYrdG0t+TzD3KnGu02KxJbOf4dNCEXUuNN3U6adNR1oG9u3PcQDUGT3iCOYJ1FGP9gMROYFufl4Gsfs+2kERz8DU3JaAxBOpqNlo3/u++YiRHI9fSojwC5BOkjlzP5VKDYHNQXzpRHiPDmtJnYSOcAmPOB+FWOCcGW9la6GVTJVT3S0QCY3ygmNOdSiWJjcPe5dK20Z2PJRPz6Dxpv7Ndh7ll1u3XCkahF19GO3ynzpts2UtLFtVUeAifPr61jXaZz7Ct2YBVTiRUWnDMEBUiSYjSrMnLpqaRe0vD3fExeYlXWABsp5Fem1REQhWuEqHVXb3jCxsdYktG3kDTd2Qx927eCG4yexIVVkkZV7pUgnyEmh/+7N2+ttLQOe2xEmfdOs/9w+tMVjg1jD3HuXbn81tWt2yCZ232WT486snLqREqCPFcFcF9mtqBIzBswXlDTOh94ennQ+xiWuByy2wX5uI3B9w7bNm135DSmvieC9rbKSw56HeOWunqduh2oXwfs3iLyvcWLagQLbEzCaLtBHu7yDzGm+PLkhiVydI8/qdHk9VvGm09/wDJVNu7cTM8ZjmczG5QtqwA9nJafGeYqwtpreZsxRVDgtqsLmRSI+IQD3usaHapBeNu2Q6/zFVpGndyopUvqQ2iL3iSddNtKmPxzMzKneabgzTAtk5Pd3EFUc6guZkCK0dKaoz49pdUeV/IMv8AClTEhbntGtl4zKssyyQPUnSnxMOE7omBoJk6eutAeCcLm/be4ZL3A47pPvKbjSkn2UHL3mltBsCKaLsSdvMCB6VX6XTLqT/bsewzfEp67HHrVOPPh+/t7gzELqNDzOhiPTmPCpsOxHekjYZgD/4cvOtcVb7w20B/uH9o50W4T2fuXe+e4mn8wjvEdMsU9W9jKB+JgsoQK0syd1dSdRqTGm0xT52qtn2KwoIDa9AIbfTahWK4ph8GCLKZ3kgkCQZ6nl6fOl/A9vr1q4Tftyjcs2w5ADYjxApk1HYlNk7/ALioOIYwIFLaaxPKfE8qitcet3nMD2ZJMKenIA/lUHaM/wDp2mOWhEyZ21/Glux6JH41bkGdwTrptoYJ0PpS92tY3oFrvQdVOnvbEA61SKHVYmAQFY5isiZQjT986aOH9lM9k37jH4SnK5AIHebkN9AOm1CrLcWV4ZrJHlHPrvBrxt5pTNMZAZIjedBtrTF2XK2rb+07rHJAzZhz1HiZHl60VHB1DZgTOu2haf6zz+lathEEgKACACo0UxtI2MVW0mqL8uuzZbU5XYVPE7ZyjMMwgRI3GvWD5zFSHiVvNIYHmY5DnPkaXcRgg0D4QSQskAE8xB+m1QYjBGFkkkAKrf0idZUaMKsUjHSGdcYkkZhG0g6A8tdta9GJSNGHWSdDGhg7GPClK4jBs57rySW3DwIAy7KTprUNtSCyqDJEPbMM3e1JU7Lp0qEocjihpr+vhA8frXpxK7yI/c/L6Ullhk3JQEtmX3kjQB3I2msIutGRZZQBKHKjBoksSO8OsGRHOmBQ5XmEQSNeU7/sVDgoW4oYaBjPOQQYUHQgDQ5hvsZgQDt2wlwl2LTlORTCKQBHifX5VNx0uLHtLamCR3l2XXn4kwOmo51Rm3g1dN7X7l2DE8mSMF3Yy8UsqjDKZDAGJkieX76VSL6UM7K8AxRuG/ikRbZGXPiSQf8A7akZiZAHLfQ00XLtnDKwRM9wKIe8oIY/dtg6SdZaP1TTrJGPTk7d/P8A4XazBDDPphLq8lOxYcLmZWCt7pIgHypb4hiFe937TNlkACQC33iBoPKnrFcVF/CWi5Htg3eAEaEEHwicvyoYLYrVSMSYq2cPir6BSow9sn3UMGAdiIkyOZYb7UTwPZy0mpGdtO8wUnSYgAACJOwoxkrZUoksgal679oFy2SllVyAmSwnN5CdOf6CivEuIpbXvMAT7onUn9865yja/sVj1GOGX8M1dHovgujjl6p5I2u3j3GvCA4su7HKimWAMQGUAkncr3BoJbyoxYwa2wFVSNCVAHebue9ZWItatJLa+fLfg2Jt3LYe1aW2DICrA0UmM3IkSRO5EVcs2A6tmWAx7w2zbbnc7CtGGTcFao8trtDCGefoqlfD7ed/1+2RYKfajLOhcnL7oKoAPbsfeby/KrbOZM1Dh7TLeUtJhbkMIVVzEQpQe8SPiPTxqRzrVjE08XGNMM9mMNbuu5KB2thYn4S2Y8xHIVQ7W8WxBWc6W7THLKkM2n9Ucv3pV7sA0nFNGzqs8tEB+fe/ClfCWEYMIQqSdh1PMSakuEjTHkF/72X1tvZFzOjaHMo26CRr6igV7Ea70YwnBhbuXPawwLEookxbPURMjaaX+0NhEcezYlCubUgxqREg+HPWqnsbtLhefJ0RW5JaxokDc9BrTVYwOIuobVwZQwBHtJGgIJ8Yj115UsYZbmAu2L1y0crrmXxDLr5MAw0NdH7L8cOLMssALPnrAJHLnz1rIsmSWWKxq493Zp1ul9CKkmmvK4vwZwzs7atbjMZkT7oO3dB28zJozixNm5/afprV4YZYiIrMTg5tMF3KkCepEV0elnFchCutAJJA8aXOM9r7Nod0hz1mF+fP0FJ/avtDiPbNaY+6demwOg2585pZaWMsST40YYb3Y7dDDi+32ILSjQOkCPlufU0/8FvPiMPbu5ffWfUEgx4SDXLOD8Eu4m6LVlczHc8lHVjyArvPC+GLYs27S+7bUKD1gb+pk+tHLGKpICbAd7h1zKe7t4iheD4dfYZbigRORs2xPUDf10p4vrCnxqgqVSlQ9gyzwRZl++SADpC6fd2/GrrWIGmgFWG0oRjeML7qyTtp+tEnIZTsNcuxcci0h3MFnI5ZUA3PU1ZXi2FwWW2jAXJP/FOa7GhJVAMqaqCJ102qTgfG2GAaxcDZnDKCWghW0Gu8jl5Cgz/w+EGbLBPQM7t5RJ/Ko4xaRE2eYnFYzEs2vsEJnM5F27HKDpkHllqfA4O3aVRnzFiYZ2kuTrp166Ujdp+K3nUkvNsgiFmOW6hO6QJ0ZieYNK2H4ndV7bK3etEZCdY+6eopo473L55nOKhSS9l/fk7ZicUltS1xlRRzYgD61LZcMqsplWAIPUHUGuOcU4494HMGnQPmzMQw1gA90DnpXSOweN9rgrcmSk2zr/SdP/xK0WqKGqD4Wtor2sNAUQO09oXryi13riiGAB23HLbU1b4P2NOj3yD9xfzP5D50fs3F72SA3PTn49a8uYxAO+QCokwSY0nWNdtdaTpXJ0YfEdRDGsUJUvr8y5h8Eie4Ao6DarAFC7/aKwtoXQ6up93KQSx6DX8dqVcd2xxTn+UEtL5hm9SVI+QpjE+qTtj/ABWjW5rnlntFjQZN1z4hbTj1XKrR5UZ4f25bLN5Q6/Fcsg93+62SWHjExRFofOyxSxbvh27zszjkIyKoA197u/Wl7h6QDIG+43Pn41cw2KW4oe2wZTsQZBrZl18aDAkC8ZgVuKM4mNiCVI+XL9xXO+PW7tu6wuKcuiq4UQQBAmNjXT7fujyqPEYZXWGUH0mfSlaTNWn1E9PPrhyc/wAHh7t97Ive0dF0Hek5Br3Mx8vl4V1bslhrYDNZRkQ6AHbxiQG368vGgVvhqBlIEZdBGg+VOXCVi2AfH8aWGNKSa7duwNVqpZrvZeOxcBqZh3ajQcqmZdK1Iwnz32+7MXrnFbqWLTOWCNoNACOZOgGnM0V4H9kQENi3n/6dvb/qff5AeddSxK95p6n6aVCRSvI+B0UMBwy1YTJZtrbXooj58yfE1ZArevAarCVsZtVE1bxja1Fg79lWm86qnVmgTVObKsUHN9vA8IOTpA/ErOjaigOAufzlCLm72sdKNccch8tkhgxgGQemxrbhGCa2ht3CsmTlG+u2vodvnRhNZIqS7ha6dmb8Q4mLFsZ1dmI+FRvGpkmAJ13oDjO0ntPeRWtbEKdVPUsSB6CrPEMXdQxdAe2dNvzOs+Z8qGY7h5I9pZLOOmYkj0Jj1AnzqwiRUxnCVcfyirWn0jQDrso94dZqbAcLtWRCqM39R1Pz/Sq1vELlDKyyWGYMWPX3ZOjcvmNKIE9Kjsh5iLSuCrAEHcdaLdjHVHuWVAUEB1A8O6fxWhVe8LxXs8ZZPJiUP/Xp+MUER8HQFWvKzNrXhanKznvGO1OUIVZdZzCd4iOhB3oIvHme+boEDmpYyREQT0jrQ/DYF3M7medGcD2fhpcj0P8AimpRLSHCYJ7p7o3oj/u3eiZXyk/pRnB2wghR/mrttpqpvclii9u5b0dSPHl862FxWbMWyPyuD8HHxL9RyNN1yyGEMJFLHG+DFAWt6rzHTyqIl2W+GYu5ZdmtrDDW7ZHu3FP/ADLX3vx2OtOuExa3bauhlWEg/vn4Vzfg2KLhUkK662WJ5kmUP3WiP2KZuB43JcBAi1fJDKf+XfGhHhmIIP3gOtOxWX8b2ntYV4dSYHID6TodJ1q5heNWsSM9sBTpmXofzB6/nQ3tphGuWBkQsyuDoJOWGmI16aUL7CrDXRHJZ85b/PyrH6K9b1N7+nyOtj02Oehll/Mn/cbglMuFPdXyFLq0dwTdwE6QN5rajjSCFs1mIvhRJO2sVXw2MVvdZWjmpB/A0L7V8UFmybsFiuyrudvpRm/wuhYq3RB2k43asKtzVi7QVBEiQWJ22EfUVV4Tx6xiA2S4ARHdbQmZ25HYnTpXJcTxtzda4T3iWPOBOpAHISTV7gV4piMO8gguqnzOg894rn41lhFRnK3fNfQ7UNPp3jae0qbu/pR1lzUZNaW2Jry6YFbEchgLjuKIETEnbqKXcZhFuWmdroVkU5Uj3oKyZ5aMAN5PzorxuSw08BQJ8G9y6ii2zAEToYykidRsInWqcicls6Op8M2zqV0lbfHFe/yLPZLBrcRnLk5G0XYaAH3jy1o5jrlq8AiXCGA2BkHz1hvQzUz21wq/yrICndVA0PUtM6iNYO1DXsWcRrbOR94/Uc/MVYlSMmoy+tllk8sg/iblnuXhmQ6Tvp+fkaivYc2x7Sw0rzXf/X8as5riqVv2y6D4hBIjn1I8dDUF/CMgz2DmRtxM/v8AEVGVIVePMrlXTutm7w6+PzFMSHug1FxbB5kDZYPOP8b1Hrl1oykqREjc3qH4tzII3BkeY2rw45TuY89K3NjxEH1orYh0zCYkPbVx8ShvmJqeKC9ksRmwwB1Kkr+f5/SjNFFZzm1pFWrVArPFmG8H6GiOH4rbO5ynx/Wg4tFgXtGrtk0PR9iNauWWpRS+o0qJ7U6VJYnfSKmVKYDE7EcLW24YAgZu9PKCT3SJjyq7a41bIOVS7PGddBlcaZoJmDlB7s8qIYy+iznI325+g3of/GM3/BtwP6iP2KAUMXCuI3Lin2oVCPiUnrzDDQ0EHCsTaxftEIZblw6g6ZScxDjlA59Yry1goOe7cMjnJUDyP6RTFhMbbcSrAwBJn8efzqVZpwaiWBypJpqmmXQaC9rr7siWxPs9ZAnUgBySFYMQFnSOp6UYVqp317z5ROpzZVjezpndtBsII+70NdLQYIZsjjPwcvVZZY4px8iphXZHm1mDiW7pCsV2m2R3Hjodfza+E9o/ahbWIYMWBNq6ogPl3DcluDXQbwdoIpawfAGV8iXM6FgRA1s3CntA+YAKVM5T1DDqaKWMJm0UZPas46+yxVvUEA6QwE+Pd/qNV6rTSwT6Xuuw+HKssbQv9t+AM1xblpJzMykqN4OhaNJiaXMOWs37SGYS4hM/3DbppXSb0tbUkRIkjowlWA8mDekVzDti5TEyDyBjxBP6VlgrdGr1HVHeLHDmPKBU9zhyga60UFzMoI56/PWqeLuwKfpSM3U2AMbg1LDQdB11rFsqoKE6/wBI5yPny5VYu6y2WTyHL1NL3E8dh8QfZ58p1gAldf8AxJ8Narexak2Q4zGYi20kC4ngDI+ZJ/EVXFizf71tirjUgd0/L8xXq279gwP51vodGH79R5UQsWlJzBcpOuwn1IpBiVE7sEk+PM+e1T4XgAuBihAJ36E/eXlv7wGnOt8KgJAZsoJienKmngmKwxdreHYOyrLHNJ3gAkee1Rx6iKVIQP8AYF13IMKVEge9MwQRGkQd505irGI4DbKEAGep0InYGNF3WDqpnlV3tdjGwjm4onN8HwOynSDpkbMOUbGKQ7f2sYi7b9mmGDYgkhXXMe6Y+CCWMgkyYJ5VQ8MpPYzazFmyR/25UvHH1AWL4eouMqucgY66HVZmJOoG2k+EyKkwvE2LlGHdBAJgKVLaAEc9Rv417wvg1+9bue2DW7dtCcz2gGJEtltkgGTBJI5b8q8wHZ0ukkCRb8srNBDM28g8tdt4NabXd8HKeWOCVuV0OnYzEwzp1E+q6H8fpTXXP+zWLi7aadDAJ65tD9TXQDQR3G73OJsxG4IrVr1FXWRqKGcTsAKMuhNXJ2OzqHZvgeHbBqTmVnVCX0kMde7MgdIq8eybhCbbi40jKCAkjnJ2n6eVBu2gZOFKrESWtL3dNpYx6iiXHeIXMPg7RsTbPtFBza90K0z9KpfkPJGqsvddCjA6gx+RII8RU6NVC1j3uw7sGJ5gQNNNKto9BCso8VwNsd8prOpAJ+YGnzoYMa76Wlgf1N+XL8aaDS/jrd8NChQD8Ug/6fKiAiPD19685PmYHpz+VXeHcato2W2rN4hdB6b+tUFwKr3rz5j4mB6czW68UG1m2W9IUfvxigMNinw/zWly1mZQY1cKvtH0lrVwQijnvIfQgseVVeFYi44PtMoOkRMfX9aJ2LBzBh8Vy2Dkt5niLgOdjoE1Go2g/wBVdL4dPpyv9DHq43D9wHjL6C7ZtsSWuMhQNKqBluISF2WRoV1EvtR3geB9rZFyffFl82XLLqcpYL8MhQY8qT8XcH+0bTP7QOi2jlC+3J7iEg5B3mOcjMIjU9Ke+yWMFzDCPayrMh9qCHkGe9IE6EEabEDlWjLJ5MH43upV+xg0jqTr7ordoMGEUEc2c/OI/D61x77QLX81T1U/v613PjGAa6qqpE5pM9IoPf8As1wtxlfEZrpX4ZKLrG4XvHbrXNSqVnVUtg5wLF58Jh2/qs2z80Wocbd1me6N6nFtLSC3bUKqqFUDQBRoAPAAUKxmMQAqx+sKfM7aeNSTFigf2l4u2HRmC59JKzliNoJB3nlSxxnE2L2CW/KC8zZfZEgsoBM6yDyB2IhhVftOmILoqs1y258IB5SQNvE0Hfs27zmL22H3MykefXesuRSk1Tr74OzpVp8eP1MjuSa/D5Ra4X2kNt7ftHY21bVZzArppr++ldFxHGLd23lRY6EiNDrK1zXgnCbPtzbvNzHeG/XkDEjSnJrcNCGVGx6isWbTwyZ4uTdrf25H1mpx5kpQik919/UIrEev7/GtextwpxJ1lCHtnwYQAfqU1qG1aPUmivBezjHE28Uciqk6knM240jSO8w1ra021RzE0k0/Bd7V8NFxGAAHQnVZ0VfaDl3nc5vu60pcHXh/DgcU10JcdScgcEkMxH8kL3vh2bbNrtXQ+LWiZ3J6r7ylu6NPiWCxjXavnPtHZRcfdQpFtjICnSG70p/SNRpy1FN03JlmK5JR87D9c+0DC3sQ1pS+UzFxwFBMzlKnvRvB0I8hQLF2LvtBasgg94ZiZCoNZkaGVO0RGoiTFC3ZsG7GFw4VdYa7/NuQozSS0oDAPugR150zdme0C2z7RwWGYzpqykQw03IU6n1rLlm8abxxv2Mmf/Tkscf6ibUIrm3f6Pxz7/sBTaFuAsacgCACDymf2a6Fhb+dEYfEAfnv+dJnG8ULtxrizlZiw0EQ3SOZiT50w9l8TmsAc0JX8/zq/G20myjST68K3utr/QR2TSh2PtSUB1BYAgb6kDSi71Xw9otirAWAfaLBO2jA/lV0XubmOPbpQMPhkXuTiE35QCJ+oqTts38iws5iXJB8lAj6xRPtJwF8T/DkFSLVzOwJIzDuxBA8KG9t8G7LZyo2VcxbKCcslY28jVZClgjCjSN9OmpohaflQvDaKNZ0/Wr1pqAGXlNQY/DFxoxUgHUAH8akD1JM04osHD2retxszfe1PoKlTGsRFq3pyZu6PQVZ4jgraHOLc6fCs6+Ww86o/wAZeb3ECDq+p+X60AlvD2rs5nukeAgL6yIPyphtvacAmWAYEZbroMw21RudKr4Jfev3C39zZR6AVe4Xxa0pItqSNJKrC/PSmhJxdoE4KaplvC8EZMR7S3OTKi5bb5WlWtSJYHudwyCdRpzpx7PoFslQEEXbohHL/Gx1JJIYzJWdCTQNG1Erz3H415wrixGimANxPMQDI9N61rUv03jfmzLHTRg7iNvMef5E/lW1zagdzj5AXuZjMyD58vWqN7tO7/BlnTfUHrtrVPWkWdDCuMusBpqfHb1pR4rxe07ZbyFRrGZZUeRifUCreI4jddcyFZI1GuUjltJ+tCn4kwH8+yQObL3l9RVcnZZFURf7PyjNh7kDeJzL/irdoFh3onw2r3hHBrd+5NjSRqe8APMflRDE4FrTZXGv4jrVHrQ6/Tv8XgenyD0wKzIAnrGvzq5btV4BFeXsQqCXYKOrEAfM1ZRLLVuqHGse6Lbh7oXOAQp05mSPAinfF4W0cHntKoBRXBGsgwZnc6GkXj4PsWIbLHenwBDfgDUnFpBxyXUdIx38xVYDRl0ZfeGbQEdRlZjHhXz19pFtFxwuW473eOUiDJzSV+FoIBHUV3CxdN7h6MGOf2UZwDAYLBkdJ36elfN3GkYYi6HMnMTIMgjaQehqyCt37DY30/P+Bh4T2ka0Q1sIWEatMASNCBEzpImIPpTtg1wuIwl64LSi80DIrkAOQBKaggSZP9hNciwI1O+o9OuvqBTv2SIXN7RwikTzLEggaKNdm+lYNXicV1Y+dv39jtZV/W4Jzy3dU32r9OH/AJRaxuGuWzlvK6uNCGEbaaR3WAiJGm9E+yGKh7iHmA3y/wBfpVXtBxlsTcDnQABQN/M+ZYk+tVuC38mItnkTlPrp+dX4eroTkqZ53Dgjgh0R4KjsKzgVoNj7IaSA0wOoBI+oFevVvsZbZuILljuqxJPIRE/Mj51dEvGvj3EHTGYW1bcIrqxaeYG3roa3492pfDXrdtUFwMmaZjXMR08Kq8YGbitiVzZbJO/VmH+PWhPbhlOLQGYW2ogcpLH8/pVfgJKb+YkkATrptrr+dTW7oqon6fgKs2mqCl5HqTPFBn49h1c22uorDcZojwJ2B8Kv27oYSrBh1BB+opt0An4TxvDu9xbxC5TEMRqNNhuef0pc7W49Uv8As8PdAXKCcpBIYk6ZteUH1ob21shVDqveYwW9DSv2cWz/ABCfxLFbRYFyJJAUE8gd2isq0zjOWfqfHHJt0+THGSc42u4z4O7aBm4CW6sc5otheLZ59km2kuYHoBrSvicQly/dNgsLZdvZg8lnSZ/P1olw72qKQpAkjWMx9CYWr4uUuTo63BpI4lkx2m+Fd/fzHjhmJdh3yoII2215ak1Bhw08h3jB3kCdDtt58qBWLN0HMbjDvASXMA9CogD5mjNojmJ7xkctZ1WdNzOnWnOCwnaxIJI2I0IqK9hR3SJgdDURJ6iMwg7+hqwmIBJBIkfXyogK9i6EWWEa8udTkA+tDuLWwqEjQDWtuF4nMg12oBN7HaJMGwJlsw2G8df9TVDjX2gm5mcWZKjQZokeOh18KBcdLe2bNy0X+3lFD1fXTf8ALY1i9HGs3rVv9o9fpfhWCemTnu2ufF77A7iP2kYq5ohW2PujX5mT8opcxXELlwzcdmPiSfxpx7WfZ7kvIMGWuhwxcEBPZsCNCSQIMyPzq1wP7EMdiIOezbTmxYn0AC6kfLXeurhzYskFOHf5njMkZRk0zsHYK/7bg2H5/wAj2fqma3//ACKGcOxq23zMntIG2m+m06TE0y9k+zS4DCW8OjtcyyZaJLMczRAHdkmB47ml3iXBLtssShK6wV105baiq5skRg7MdpP42zddQbYVsozRsFU6jUbyI8K5J9qnYUI4vYdSS+hVNQTtOXcbN4HrTX9lWLVL+LsSWJYMAegLAnz76z6VR4nbZb9xWUrDNoTJiZGvPSNaHU1TLFSbRz/g2AdLdy3etJmIARixlCJ7xUTmMHaQNNaJYTDezUAsWPU/l0FW+ILFw/OqxMcqrpNtmh5puPTbo1uda09qZB2gg167VobZI2NMVFhh+5on2Btq2OYsT3UaIG8lR9KFsaOfZks4i+Qo90a9JY6esfSouGAMvLcWaGjLYUb9SCPxoJ2uYnGtABhUGv8AaD+dOQ4lZa+9vKDcSJ01ggEaxt60M49gMJcZ2Z8t5Y2bmAIBWY1EUlhAE6+tB+1vGzYsQhh7hyg9BzI8dh60VLa0l9vLxz2v7Ceu5/wKfGrkkJN0hTk1NYxtxDKsynqDB+YqImvK6BmDP+9l9lC3CLijk4n6+99aKcL7X2UMthwD1RjpPQNP40pVlI8cX2G62jpuGwlqC1tCsqW724J1nciPWiQt+9MfCSB6aiNf9KqYNe4mpP8AL0/Qzy/WiFtdDAgQu/I6ekH86ws0WWQm8CTI1Okjx5z+lT6idQozaHofM8tahY+9J/pJA9NRGv7Nb5t4Gumu0jT1mgAnyg5tzqNORGmo5f6VLk3gAba7keB/151GCYbkNPMHTry5+tbs2pkyY9G9NqJCTFqSsRJ8KW8GLlhu97s7SCfDwFGsDdz3mGRgoUQdYJB8vvH5Vdu8PVpkATz51CXQlce4u15lVlARJy6D4jOp3OtClfWI5H6V0L/d6yd1zHaTv/j0qzheE2rfuW1B6xJ+Z1qpYq4PRYPjMMOOMIw4X1+7K3DMIpVWMmQKJHiVy2uW1cKb6ROum01jkxodfn9KgcnYj9+NWVSPPyfU7B9vH4+3czDEe0XUFXHLoBBG3hRn/wCJQswL66ad5FaOmoZY+RFD2UeW3hyj/HyqG5Z8jPpy+XLahbJs+Rv4dxjB3XF637MXSIzQFYgjWevlJpd7ZpGJktJdVaOY+GPmPrQ4YPQRKga6aDl00j9KF8C7cWrN1jiMoK50HxjQxsFJ1K6ED4podTa2GWO90TXez128QbakjnCk1YsdkgAGuTlI3BkD3TqFkjRgdTU5+1fB5WKW76EAhcuUAmMo7paFHlrS7xb7VmvusI1gZjmdWzMUMjQZYBAO+p00ii8WRozajN0xah/yLfELq2rzWbaDMq5g4hpkAggbmOYnWh5xZaGZ0AYT3dZ6AHlMVPj+I2oQW7BVlh84dZdSYYvDsxY6mS2bSTFVbbEFoZBlf3iO9P3htoI1nWZ51WlscrXzy+njnurW6vmvzKuz/lOiNqZvsutGMQ06SgieYDHb1pavDunypt+zC0vsLra5jcg9O6oiP+41f2Z3CbgJY4/GsBoGVZ8gwj5a/Kl3jWuOvGJ74E9ICj8qYOyBz3cU873iI8pMnzn6Uu48zi7xn/mtI8jSd/2CbECZilnt1hJt27g+ElT5NEfUfWmQGsxOFW4hR9VYQf31poy6WmCStUcorKMY/stftsQqM68mUTI8twfChd7CunvIy+YI/Gt6knwzK00RVlZWUwDq+DzZE2E2/mI+c+tXAkzLFpUeR8DVThv/AA0gR3NdtDG4jlV8TBnTu6/XUT+9K5rZqJkGhgdIkkxtofM+POpG+KTG0jaDpqOdRTvJnQev5aflWzOBMDkIO3oedQBOGAk76aHkdOdVL+JZ2VLTZcxAJ6D06+dVMZxHvMsRoAfCZ2+lFOz3DSoZrid7MCpYcoG3SiEK4WwURVJkgb/uamArAlexTCnteTW1R3JgxRARXCDuDzH78xUbMYBTvbaSPLSflvUmYzqAdeWm/wClQvHORoddtj1+tVsdEZxX9SkeY6eOo+tRll5GPpz18Of1NTsh1g9fHx/zUdwHmAfpy/fzpQkuFZh7pnTb0I5fvSuft2MuYjGsAj27TOSMi54Ukaj5k609pcA1ynz9Qdxr/pV3hF8K2jldDOx28Dqfd2FRSa4HToG8D+y7BhgwuPcaPcvL3czKhEqMraNdTeRo0irHD+B2XuXrdqxbEXGuWbiIogK5t5Z3ZBA5TqacrWKad0uDkCYMgufi03Fvn8J6Vpa4baR1Ko1oBWUBR3RnKknnvH7LU/KM2SHU90LuJ7DJcYujBXNspGX2RGZTqViCYMHUUlcY4PfsXcr2xmdZGbkByVxIYE8p016iu0JdzbMrDow5HvHaR7p6VQ4pwgXGRjnRkmMsOkkakjfkBpG9FY0lsZc+mWVxcm3SpK+3jycZue6fKnj7N1H8Dt/zX/EV7WUv5Wbyl2D93Ef+8fwFK3EjF+5H/wAx/wDyasrKH5vv2GLNn8h+FS1lZUfJD01sdqysqAK3EOG2ihJtWyepRSfwrmOOUB2AEDXasrKu0z3ZTkOn8OPcs/8Atj8qvYUd1TzisrKqkWE45+n415xAxnjTb8KysorkiFh3Ju6kmTz8C8V0heVZWUzDIkUV6KysqCHhqpjDqPJvwrysqSIuTeyZAn7v5V6dj5n86yspGWIhuIImBv8AqPwqthnMDU7D/wATWVlBcBJm29D/AOIq9YQEmQP2K8rKrkNEjZiHgGBrtpzWmCxdIAgkevheP4gfIV7WVbDgEgzftg2ySATDbietDsBebMRJiW0n7wr2sq1clPY//9k="/>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sz="1800">
              <a:solidFill>
                <a:prstClr val="black"/>
              </a:solidFill>
              <a:latin typeface="Footlight MT Light"/>
              <a:cs typeface="+mn-cs"/>
            </a:endParaRPr>
          </a:p>
        </p:txBody>
      </p:sp>
      <p:sp>
        <p:nvSpPr>
          <p:cNvPr id="8" name="AutoShape 6" descr="data:image/jpg;base64,/9j/4AAQSkZJRgABAQAAAQABAAD/2wCEAAkGBhMSERUUEhQVFRUWGBoYGBgYFxoYHBoYGBwYGB0dGBscHCYeHRwjGhcXHy8gIycpLCwsFx4xNTAqNSYsLSkBCQoKDgwOGg8PGiwkHyUsLDAsLDQsLCwsLCosLC8sLCwsLCwsLCwsLC4sLCwsLCwsLCwsLCwsLCwsLCwsLCwsLP/AABEIANIA8AMBIgACEQEDEQH/xAAcAAACAgMBAQAAAAAAAAAAAAAFBgMEAAIHAQj/xABFEAACAQIEAwUFBgUBBwIHAAABAhEAAwQSITEFQVEGImFxgRMyQpGhB2KxwdHwFCNScuHxFRYzQ4KSsiRzF1Njg6Kjwv/EABoBAAIDAQEAAAAAAAAAAAAAAAECAAMEBQb/xAAxEQACAgEDAwIEBQMFAAAAAAAAAQIRAwQhMRJBURNhBZGh8CJCcYGxFMHRBiMy4fH/2gAMAwEAAhEDEQA/AF+K0IqWKjIrnGo8CfmfDQE6nloOdXVsKoOY7RyOsMdF3GyPoYJHStMKMwBHPL4asFA1GoP83mJ6DnVoE7iQW1EQCZBbT4W1uidREyTNGjlajUTdqOxCtvlzIjkCdLKTlPdOrNsY33NaPdWdhzYgEgkfzbkZTrqDbGmscgKixNrFYYlwjXLA92YzCNcw07wkT1getCreKF8AJOwG20FFgD3ufI+dSLvgyepkXlBG5jEW5kmQTCnrtofvSSDGkga6irzJSnxrC3JzCANSCoIU95ttIOoiJ5CrPB+0pBi828QzbSW7xmJmDIG29N02rR0NPqm9pb/yMot9a3K6VHavBhIMjXpy0NSvtVdnRTvdEcV6wryvJqBNDUgrWK9LVLJR6f3z/wAVlnCQ2ewcjj4Bop/t6Hw2qMvW6v0qdVBcSbFcSFzI2Rkua5u6QCRoCDtMzVvMuIUI/duKIQgAT5+G2ny6VQve0uaC5B3ynZj58j9KnwhS5Nth7O8OuxP5elNfgQG4nDm2xVhBFQM/Sjtm4t9AlzRvhYCDJ6z56j89669n3XV4UA7k8omR/mN6JAdZB8aKYbhJPvEiVJHdO4JEE8tR+lQjj2GtXUsiWNw5M8AiTpB12M8hRvhtlma2EXMQSvcaByOi9BtB2M0aA2b4JAPZlAIIIORtPkdz41PhMBcuwqrndG+NNhtIIgdNaO4PsnC/+pYd3vLIHjALAR8tar8R7cWbPcwds3Ligz7P3AerHYnxMnwpqrkXngu4Ls/btj2l1gVYyVzmB++gitO0vaVsLaUWLMrdMIWyhFOpg9NBImZikDjGKvYmGxN85TrkSUK9NCDPrFbtxq6bS2i5KrqJiZ66Ch1jdJ5xK5dvlzi7rT8KoQU5fDuf+qq9y+NMqqsCJAAMefL0rSzbe4YQFup2A8zt+dF8LwEDW4cx6bL+p9flQDwCcPhmuHuCfHl8/wBKK4TgijV+8enL5c/X5URAjTaPwr1LZqCtlDG8CVtU7p+h9OVAcVg2Qwwg8vHypxdwoliAo3JMAeZoXd47hH7huI3z+hiKWgdQIwGFOWU1KyYGhHxR4glV6TsTAqf2QGhGgjMNtFO5Xbax7y+gO9WDw4qc9hp8JB+R2PrWt7G+0VlKw67zMAsCg1HeU98+P41EYNVgtOaJuKYt79seyV/aquXKgzBiqpLcip11Uj4eW1JHDkvo7n2T3AmtzRiUCHOTI290zOkA9K6LxniFn+HzoApWDE97PuBpqQWWZ1mNa55Z4yxV7LMba3DLEaKxUNAZR5kaf1Vz9Pt1KMOnf7o9PocSy6RrLTTr8W/1rx58+Ao3EB3Rz/lgz1AuPEj/AInve4NNqF4zg/tlEQHAt790kuCZfkOUBZOo61UW3cRiGJyqToeRCTr/AEjKRtr8qbey9qybftb5zZHUIkCAUtiCq7kd76amun7nmXheHM4QabXflCXbxmIw7ZfukKGG07ZD0nl4eFPAvaAERoNJnkJ203nrVH+DGcuSXbkWjujooGijy+dSmkbs6jrsTmsqvmNbNfA1JgczVbIStULNTHxbszbXDG7Zdi6gsQYgqBO3Ix50n2sTmrLg1EcybizbDTSlFzS2RcBqZTVdRUwrUjPNU6JDUjAOO+gcjQSY06E1CLoFR3MVO1Mik8uY5LKtnUoV1y7gL1meXXXSrOF4kmMt+y1ffJ7OCS/IHrv6/WjfDewd3FWmGKUpZ/8A2rPNR8I1+L5Gj3BcPw7h5OFwgt+1aO+WOcx/W+515CB4VaopK3sI3uKXY77Jr2cYriDqrWyCthSJUmILmcoIGoAnbem3ivbLC4QPbsL7ViACANAfvP59dqA9rOIYh7txL94BVIhU91gYO8htjHLagJxYWRbGQGJAJ/DYVJT32AojFe7UJicPcTFrct3CITKxI8IAMFfOlt8YBHs1VIESBBiqzNUTmkLEizYts7ZVGYnXf6mjOG4ABrdOY/0jRf1P08qQrnE7iXs6MVK6Dy5z506dmu0/8QQjgBoOo2MdR1o9LQGHUAAAEADYDSpFU1utsDxrXEXSFJAkxoOp5VEhT0IPWt1Fcmxf2hYi3iiRd9pbVoKhQEIB1CjU+Rma6vZuBgrLqCJB6g6inaa5FsX+N4ibtlNgHzHUiQozTpuNCPQ9Zqk4LXIB91QCJEZiNIzamW2zHQ78gcvMz4lj8KZwxBIADd3MQOcTJ0iByGtfFjLcyuSuZpciCYMFSDlObnpB1JOs6peyPNZssnkcvdhIt7NiFYDf5S248svmW0q5/HBSc0qQdTy3uCYk6RbEZSW193nS+7XsK38z+avdIYe8FBBHIwCBHPTpTN2d4XYxFk3LsiDkABy5JQaqB7pYu3nFUZsscMHOXC8G7TZsuaagnuRPg1I7mWCPcPuN3WAGmqEZ57sMKXOP9jmtqLquCGYkKs5kUCZYgQCD08+sF7nEBZxPsADBYAsCNnKHVT3SQFiTJ1JBG1MGJsDaBB5TPpuaVTWRx6G/N19D02nnqNFFepGoyp9NppryvBzN7r3JNyB75DARJZQCAJ7x03M7nU1e4faZ7mW0h9/UDQwLe91tlE/vSmPG9nbbMD3lBnMFg768/dGnKjGAwq217gVV6jVCfnJatN+TjPE55ZTS6Y3svAEscCu93PlGgJMwCTuFB7xjyFdAv/Z9h2wqqncukKfaNJJMajeADroNqXeLMRaYd4TAjdjJ5a90f5p27TWYw9sCQVZSIYjZW3I5U8EqbNLb2Od47ssLZykkMphuc+R5UG452YZhFtoU6wevnTncJMzrO+s1BiLGqjlSDpnJFxt+wDbuu4QGCs6fTcaiimDwHtLb3Ee3CCSMxLf9qqTH3j3epFOvEuz1u9mS4gII9fQ8qWMX2Vw+FtsSbk7LGpnU6jQEQNaqyQTVx2Z3fh3xCeNLBVpv9/8Av+xvwjh82Guu4Rc+XvHwH112o/guy5vgNadWSJzeWhA5b0jPiWy5JOQHNBM94iJPjGlNnZDjd1UNtSAi6huYLHVTyM6msuaWbprClfua/iPw/wDDLUSe98eFx8yduzhFwI75QzBQQCxJYwNKaRg8Jw621xUe84yxcClmB05xlTXTTrqaHcQwi3YVxIMHp8o2qvhMJftW7llb7sjT78NodYkiYrdG0t+TzD3KnGu02KxJbOf4dNCEXUuNN3U6adNR1oG9u3PcQDUGT3iCOYJ1FGP9gMROYFufl4Gsfs+2kERz8DU3JaAxBOpqNlo3/u++YiRHI9fSojwC5BOkjlzP5VKDYHNQXzpRHiPDmtJnYSOcAmPOB+FWOCcGW9la6GVTJVT3S0QCY3ygmNOdSiWJjcPe5dK20Z2PJRPz6Dxpv7Ndh7ll1u3XCkahF19GO3ynzpts2UtLFtVUeAifPr61jXaZz7Ct2YBVTiRUWnDMEBUiSYjSrMnLpqaRe0vD3fExeYlXWABsp5Fem1REQhWuEqHVXb3jCxsdYktG3kDTd2Qx927eCG4yexIVVkkZV7pUgnyEmh/+7N2+ttLQOe2xEmfdOs/9w+tMVjg1jD3HuXbn81tWt2yCZ232WT486snLqREqCPFcFcF9mtqBIzBswXlDTOh94ennQ+xiWuByy2wX5uI3B9w7bNm135DSmvieC9rbKSw56HeOWunqduh2oXwfs3iLyvcWLagQLbEzCaLtBHu7yDzGm+PLkhiVydI8/qdHk9VvGm09/wDJVNu7cTM8ZjmczG5QtqwA9nJafGeYqwtpreZsxRVDgtqsLmRSI+IQD3usaHapBeNu2Q6/zFVpGndyopUvqQ2iL3iSddNtKmPxzMzKneabgzTAtk5Pd3EFUc6guZkCK0dKaoz49pdUeV/IMv8AClTEhbntGtl4zKssyyQPUnSnxMOE7omBoJk6eutAeCcLm/be4ZL3A47pPvKbjSkn2UHL3mltBsCKaLsSdvMCB6VX6XTLqT/bsewzfEp67HHrVOPPh+/t7gzELqNDzOhiPTmPCpsOxHekjYZgD/4cvOtcVb7w20B/uH9o50W4T2fuXe+e4mn8wjvEdMsU9W9jKB+JgsoQK0syd1dSdRqTGm0xT52qtn2KwoIDa9AIbfTahWK4ph8GCLKZ3kgkCQZ6nl6fOl/A9vr1q4Tftyjcs2w5ADYjxApk1HYlNk7/ALioOIYwIFLaaxPKfE8qitcet3nMD2ZJMKenIA/lUHaM/wDp2mOWhEyZ21/Glux6JH41bkGdwTrptoYJ0PpS92tY3oFrvQdVOnvbEA61SKHVYmAQFY5isiZQjT986aOH9lM9k37jH4SnK5AIHebkN9AOm1CrLcWV4ZrJHlHPrvBrxt5pTNMZAZIjedBtrTF2XK2rb+07rHJAzZhz1HiZHl60VHB1DZgTOu2haf6zz+lathEEgKACACo0UxtI2MVW0mqL8uuzZbU5XYVPE7ZyjMMwgRI3GvWD5zFSHiVvNIYHmY5DnPkaXcRgg0D4QSQskAE8xB+m1QYjBGFkkkAKrf0idZUaMKsUjHSGdcYkkZhG0g6A8tdta9GJSNGHWSdDGhg7GPClK4jBs57rySW3DwIAy7KTprUNtSCyqDJEPbMM3e1JU7Lp0qEocjihpr+vhA8frXpxK7yI/c/L6Ullhk3JQEtmX3kjQB3I2msIutGRZZQBKHKjBoksSO8OsGRHOmBQ5XmEQSNeU7/sVDgoW4oYaBjPOQQYUHQgDQ5hvsZgQDt2wlwl2LTlORTCKQBHifX5VNx0uLHtLamCR3l2XXn4kwOmo51Rm3g1dN7X7l2DE8mSMF3Yy8UsqjDKZDAGJkieX76VSL6UM7K8AxRuG/ikRbZGXPiSQf8A7akZiZAHLfQ00XLtnDKwRM9wKIe8oIY/dtg6SdZaP1TTrJGPTk7d/P8A4XazBDDPphLq8lOxYcLmZWCt7pIgHypb4hiFe937TNlkACQC33iBoPKnrFcVF/CWi5Htg3eAEaEEHwicvyoYLYrVSMSYq2cPir6BSow9sn3UMGAdiIkyOZYb7UTwPZy0mpGdtO8wUnSYgAACJOwoxkrZUoksgal679oFy2SllVyAmSwnN5CdOf6CivEuIpbXvMAT7onUn9865yja/sVj1GOGX8M1dHovgujjl6p5I2u3j3GvCA4su7HKimWAMQGUAkncr3BoJbyoxYwa2wFVSNCVAHebue9ZWItatJLa+fLfg2Jt3LYe1aW2DICrA0UmM3IkSRO5EVcs2A6tmWAx7w2zbbnc7CtGGTcFao8trtDCGefoqlfD7ed/1+2RYKfajLOhcnL7oKoAPbsfeby/KrbOZM1Dh7TLeUtJhbkMIVVzEQpQe8SPiPTxqRzrVjE08XGNMM9mMNbuu5KB2thYn4S2Y8xHIVQ7W8WxBWc6W7THLKkM2n9Ucv3pV7sA0nFNGzqs8tEB+fe/ClfCWEYMIQqSdh1PMSakuEjTHkF/72X1tvZFzOjaHMo26CRr6igV7Ea70YwnBhbuXPawwLEookxbPURMjaaX+0NhEcezYlCubUgxqREg+HPWqnsbtLhefJ0RW5JaxokDc9BrTVYwOIuobVwZQwBHtJGgIJ8Yj115UsYZbmAu2L1y0crrmXxDLr5MAw0NdH7L8cOLMssALPnrAJHLnz1rIsmSWWKxq493Zp1ul9CKkmmvK4vwZwzs7atbjMZkT7oO3dB28zJozixNm5/afprV4YZYiIrMTg5tMF3KkCepEV0elnFchCutAJJA8aXOM9r7Nod0hz1mF+fP0FJ/avtDiPbNaY+6demwOg2585pZaWMsST40YYb3Y7dDDi+32ILSjQOkCPlufU0/8FvPiMPbu5ffWfUEgx4SDXLOD8Eu4m6LVlczHc8lHVjyArvPC+GLYs27S+7bUKD1gb+pk+tHLGKpICbAd7h1zKe7t4iheD4dfYZbigRORs2xPUDf10p4vrCnxqgqVSlQ9gyzwRZl++SADpC6fd2/GrrWIGmgFWG0oRjeML7qyTtp+tEnIZTsNcuxcci0h3MFnI5ZUA3PU1ZXi2FwWW2jAXJP/FOa7GhJVAMqaqCJ102qTgfG2GAaxcDZnDKCWghW0Gu8jl5Cgz/w+EGbLBPQM7t5RJ/Ko4xaRE2eYnFYzEs2vsEJnM5F27HKDpkHllqfA4O3aVRnzFiYZ2kuTrp166Ujdp+K3nUkvNsgiFmOW6hO6QJ0ZieYNK2H4ndV7bK3etEZCdY+6eopo473L55nOKhSS9l/fk7ZicUltS1xlRRzYgD61LZcMqsplWAIPUHUGuOcU4494HMGnQPmzMQw1gA90DnpXSOweN9rgrcmSk2zr/SdP/xK0WqKGqD4Wtor2sNAUQO09oXryi13riiGAB23HLbU1b4P2NOj3yD9xfzP5D50fs3F72SA3PTn49a8uYxAO+QCokwSY0nWNdtdaTpXJ0YfEdRDGsUJUvr8y5h8Eie4Ao6DarAFC7/aKwtoXQ6up93KQSx6DX8dqVcd2xxTn+UEtL5hm9SVI+QpjE+qTtj/ABWjW5rnlntFjQZN1z4hbTj1XKrR5UZ4f25bLN5Q6/Fcsg93+62SWHjExRFofOyxSxbvh27zszjkIyKoA197u/Wl7h6QDIG+43Pn41cw2KW4oe2wZTsQZBrZl18aDAkC8ZgVuKM4mNiCVI+XL9xXO+PW7tu6wuKcuiq4UQQBAmNjXT7fujyqPEYZXWGUH0mfSlaTNWn1E9PPrhyc/wAHh7t97Ive0dF0Hek5Br3Mx8vl4V1bslhrYDNZRkQ6AHbxiQG368vGgVvhqBlIEZdBGg+VOXCVi2AfH8aWGNKSa7duwNVqpZrvZeOxcBqZh3ajQcqmZdK1Iwnz32+7MXrnFbqWLTOWCNoNACOZOgGnM0V4H9kQENi3n/6dvb/qff5AeddSxK95p6n6aVCRSvI+B0UMBwy1YTJZtrbXooj58yfE1ZArevAarCVsZtVE1bxja1Fg79lWm86qnVmgTVObKsUHN9vA8IOTpA/ErOjaigOAufzlCLm72sdKNccch8tkhgxgGQemxrbhGCa2ht3CsmTlG+u2vodvnRhNZIqS7ha6dmb8Q4mLFsZ1dmI+FRvGpkmAJ13oDjO0ntPeRWtbEKdVPUsSB6CrPEMXdQxdAe2dNvzOs+Z8qGY7h5I9pZLOOmYkj0Jj1AnzqwiRUxnCVcfyirWn0jQDrso94dZqbAcLtWRCqM39R1Pz/Sq1vELlDKyyWGYMWPX3ZOjcvmNKIE9Kjsh5iLSuCrAEHcdaLdjHVHuWVAUEB1A8O6fxWhVe8LxXs8ZZPJiUP/Xp+MUER8HQFWvKzNrXhanKznvGO1OUIVZdZzCd4iOhB3oIvHme+boEDmpYyREQT0jrQ/DYF3M7medGcD2fhpcj0P8AimpRLSHCYJ7p7o3oj/u3eiZXyk/pRnB2wghR/mrttpqpvclii9u5b0dSPHl862FxWbMWyPyuD8HHxL9RyNN1yyGEMJFLHG+DFAWt6rzHTyqIl2W+GYu5ZdmtrDDW7ZHu3FP/ADLX3vx2OtOuExa3bauhlWEg/vn4Vzfg2KLhUkK662WJ5kmUP3WiP2KZuB43JcBAi1fJDKf+XfGhHhmIIP3gOtOxWX8b2ntYV4dSYHID6TodJ1q5heNWsSM9sBTpmXofzB6/nQ3tphGuWBkQsyuDoJOWGmI16aUL7CrDXRHJZ85b/PyrH6K9b1N7+nyOtj02Oehll/Mn/cbglMuFPdXyFLq0dwTdwE6QN5rajjSCFs1mIvhRJO2sVXw2MVvdZWjmpB/A0L7V8UFmybsFiuyrudvpRm/wuhYq3RB2k43asKtzVi7QVBEiQWJ22EfUVV4Tx6xiA2S4ARHdbQmZ25HYnTpXJcTxtzda4T3iWPOBOpAHISTV7gV4piMO8gguqnzOg894rn41lhFRnK3fNfQ7UNPp3jae0qbu/pR1lzUZNaW2Jry6YFbEchgLjuKIETEnbqKXcZhFuWmdroVkU5Uj3oKyZ5aMAN5PzorxuSw08BQJ8G9y6ii2zAEToYykidRsInWqcicls6Op8M2zqV0lbfHFe/yLPZLBrcRnLk5G0XYaAH3jy1o5jrlq8AiXCGA2BkHz1hvQzUz21wq/yrICndVA0PUtM6iNYO1DXsWcRrbOR94/Uc/MVYlSMmoy+tllk8sg/iblnuXhmQ6Tvp+fkaivYc2x7Sw0rzXf/X8as5riqVv2y6D4hBIjn1I8dDUF/CMgz2DmRtxM/v8AEVGVIVePMrlXTutm7w6+PzFMSHug1FxbB5kDZYPOP8b1Hrl1oykqREjc3qH4tzII3BkeY2rw45TuY89K3NjxEH1orYh0zCYkPbVx8ShvmJqeKC9ksRmwwB1Kkr+f5/SjNFFZzm1pFWrVArPFmG8H6GiOH4rbO5ynx/Wg4tFgXtGrtk0PR9iNauWWpRS+o0qJ7U6VJYnfSKmVKYDE7EcLW24YAgZu9PKCT3SJjyq7a41bIOVS7PGddBlcaZoJmDlB7s8qIYy+iznI325+g3of/GM3/BtwP6iP2KAUMXCuI3Lin2oVCPiUnrzDDQ0EHCsTaxftEIZblw6g6ZScxDjlA59Yry1goOe7cMjnJUDyP6RTFhMbbcSrAwBJn8efzqVZpwaiWBypJpqmmXQaC9rr7siWxPs9ZAnUgBySFYMQFnSOp6UYVqp317z5ROpzZVjezpndtBsII+70NdLQYIZsjjPwcvVZZY4px8iphXZHm1mDiW7pCsV2m2R3Hjodfza+E9o/ahbWIYMWBNq6ogPl3DcluDXQbwdoIpawfAGV8iXM6FgRA1s3CntA+YAKVM5T1DDqaKWMJm0UZPas46+yxVvUEA6QwE+Pd/qNV6rTSwT6Xuuw+HKssbQv9t+AM1xblpJzMykqN4OhaNJiaXMOWs37SGYS4hM/3DbppXSb0tbUkRIkjowlWA8mDekVzDti5TEyDyBjxBP6VlgrdGr1HVHeLHDmPKBU9zhyga60UFzMoI56/PWqeLuwKfpSM3U2AMbg1LDQdB11rFsqoKE6/wBI5yPny5VYu6y2WTyHL1NL3E8dh8QfZ58p1gAldf8AxJ8Narexak2Q4zGYi20kC4ngDI+ZJ/EVXFizf71tirjUgd0/L8xXq279gwP51vodGH79R5UQsWlJzBcpOuwn1IpBiVE7sEk+PM+e1T4XgAuBihAJ36E/eXlv7wGnOt8KgJAZsoJienKmngmKwxdreHYOyrLHNJ3gAkee1Rx6iKVIQP8AYF13IMKVEge9MwQRGkQd505irGI4DbKEAGep0InYGNF3WDqpnlV3tdjGwjm4onN8HwOynSDpkbMOUbGKQ7f2sYi7b9mmGDYgkhXXMe6Y+CCWMgkyYJ5VQ8MpPYzazFmyR/25UvHH1AWL4eouMqucgY66HVZmJOoG2k+EyKkwvE2LlGHdBAJgKVLaAEc9Rv417wvg1+9bue2DW7dtCcz2gGJEtltkgGTBJI5b8q8wHZ0ukkCRb8srNBDM28g8tdt4NabXd8HKeWOCVuV0OnYzEwzp1E+q6H8fpTXXP+zWLi7aadDAJ65tD9TXQDQR3G73OJsxG4IrVr1FXWRqKGcTsAKMuhNXJ2OzqHZvgeHbBqTmVnVCX0kMde7MgdIq8eybhCbbi40jKCAkjnJ2n6eVBu2gZOFKrESWtL3dNpYx6iiXHeIXMPg7RsTbPtFBza90K0z9KpfkPJGqsvddCjA6gx+RII8RU6NVC1j3uw7sGJ5gQNNNKto9BCso8VwNsd8prOpAJ+YGnzoYMa76Wlgf1N+XL8aaDS/jrd8NChQD8Ug/6fKiAiPD19685PmYHpz+VXeHcato2W2rN4hdB6b+tUFwKr3rz5j4mB6czW68UG1m2W9IUfvxigMNinw/zWly1mZQY1cKvtH0lrVwQijnvIfQgseVVeFYi44PtMoOkRMfX9aJ2LBzBh8Vy2Dkt5niLgOdjoE1Go2g/wBVdL4dPpyv9DHq43D9wHjL6C7ZtsSWuMhQNKqBluISF2WRoV1EvtR3geB9rZFyffFl82XLLqcpYL8MhQY8qT8XcH+0bTP7QOi2jlC+3J7iEg5B3mOcjMIjU9Ke+yWMFzDCPayrMh9qCHkGe9IE6EEabEDlWjLJ5MH43upV+xg0jqTr7ordoMGEUEc2c/OI/D61x77QLX81T1U/v613PjGAa6qqpE5pM9IoPf8As1wtxlfEZrpX4ZKLrG4XvHbrXNSqVnVUtg5wLF58Jh2/qs2z80Wocbd1me6N6nFtLSC3bUKqqFUDQBRoAPAAUKxmMQAqx+sKfM7aeNSTFigf2l4u2HRmC59JKzliNoJB3nlSxxnE2L2CW/KC8zZfZEgsoBM6yDyB2IhhVftOmILoqs1y258IB5SQNvE0Hfs27zmL22H3MykefXesuRSk1Tr74OzpVp8eP1MjuSa/D5Ra4X2kNt7ftHY21bVZzArppr++ldFxHGLd23lRY6EiNDrK1zXgnCbPtzbvNzHeG/XkDEjSnJrcNCGVGx6isWbTwyZ4uTdrf25H1mpx5kpQik919/UIrEev7/GtextwpxJ1lCHtnwYQAfqU1qG1aPUmivBezjHE28Uciqk6knM240jSO8w1ra021RzE0k0/Bd7V8NFxGAAHQnVZ0VfaDl3nc5vu60pcHXh/DgcU10JcdScgcEkMxH8kL3vh2bbNrtXQ+LWiZ3J6r7ylu6NPiWCxjXavnPtHZRcfdQpFtjICnSG70p/SNRpy1FN03JlmK5JR87D9c+0DC3sQ1pS+UzFxwFBMzlKnvRvB0I8hQLF2LvtBasgg94ZiZCoNZkaGVO0RGoiTFC3ZsG7GFw4VdYa7/NuQozSS0oDAPugR150zdme0C2z7RwWGYzpqykQw03IU6n1rLlm8abxxv2Mmf/Tkscf6ibUIrm3f6Pxz7/sBTaFuAsacgCACDymf2a6Fhb+dEYfEAfnv+dJnG8ULtxrizlZiw0EQ3SOZiT50w9l8TmsAc0JX8/zq/G20myjST68K3utr/QR2TSh2PtSUB1BYAgb6kDSi71Xw9otirAWAfaLBO2jA/lV0XubmOPbpQMPhkXuTiE35QCJ+oqTts38iws5iXJB8lAj6xRPtJwF8T/DkFSLVzOwJIzDuxBA8KG9t8G7LZyo2VcxbKCcslY28jVZClgjCjSN9OmpohaflQvDaKNZ0/Wr1pqAGXlNQY/DFxoxUgHUAH8akD1JM04osHD2retxszfe1PoKlTGsRFq3pyZu6PQVZ4jgraHOLc6fCs6+Ww86o/wAZeb3ECDq+p+X60AlvD2rs5nukeAgL6yIPyphtvacAmWAYEZbroMw21RudKr4Jfev3C39zZR6AVe4Xxa0pItqSNJKrC/PSmhJxdoE4KaplvC8EZMR7S3OTKi5bb5WlWtSJYHudwyCdRpzpx7PoFslQEEXbohHL/Gx1JJIYzJWdCTQNG1Erz3H415wrixGimANxPMQDI9N61rUv03jfmzLHTRg7iNvMef5E/lW1zagdzj5AXuZjMyD58vWqN7tO7/BlnTfUHrtrVPWkWdDCuMusBpqfHb1pR4rxe07ZbyFRrGZZUeRifUCreI4jddcyFZI1GuUjltJ+tCn4kwH8+yQObL3l9RVcnZZFURf7PyjNh7kDeJzL/irdoFh3onw2r3hHBrd+5NjSRqe8APMflRDE4FrTZXGv4jrVHrQ6/Tv8XgenyD0wKzIAnrGvzq5btV4BFeXsQqCXYKOrEAfM1ZRLLVuqHGse6Lbh7oXOAQp05mSPAinfF4W0cHntKoBRXBGsgwZnc6GkXj4PsWIbLHenwBDfgDUnFpBxyXUdIx38xVYDRl0ZfeGbQEdRlZjHhXz19pFtFxwuW473eOUiDJzSV+FoIBHUV3CxdN7h6MGOf2UZwDAYLBkdJ36elfN3GkYYi6HMnMTIMgjaQehqyCt37DY30/P+Bh4T2ka0Q1sIWEatMASNCBEzpImIPpTtg1wuIwl64LSi80DIrkAOQBKaggSZP9hNciwI1O+o9OuvqBTv2SIXN7RwikTzLEggaKNdm+lYNXicV1Y+dv39jtZV/W4Jzy3dU32r9OH/AJRaxuGuWzlvK6uNCGEbaaR3WAiJGm9E+yGKh7iHmA3y/wBfpVXtBxlsTcDnQABQN/M+ZYk+tVuC38mItnkTlPrp+dX4eroTkqZ53Dgjgh0R4KjsKzgVoNj7IaSA0wOoBI+oFevVvsZbZuILljuqxJPIRE/Mj51dEvGvj3EHTGYW1bcIrqxaeYG3roa3492pfDXrdtUFwMmaZjXMR08Kq8YGbitiVzZbJO/VmH+PWhPbhlOLQGYW2ogcpLH8/pVfgJKb+YkkATrptrr+dTW7oqon6fgKs2mqCl5HqTPFBn49h1c22uorDcZojwJ2B8Kv27oYSrBh1BB+opt0An4TxvDu9xbxC5TEMRqNNhuef0pc7W49Uv8As8PdAXKCcpBIYk6ZteUH1ob21shVDqveYwW9DSv2cWz/ABCfxLFbRYFyJJAUE8gd2isq0zjOWfqfHHJt0+THGSc42u4z4O7aBm4CW6sc5otheLZ59km2kuYHoBrSvicQly/dNgsLZdvZg8lnSZ/P1olw72qKQpAkjWMx9CYWr4uUuTo63BpI4lkx2m+Fd/fzHjhmJdh3yoII2215ak1Bhw08h3jB3kCdDtt58qBWLN0HMbjDvASXMA9CogD5mjNojmJ7xkctZ1WdNzOnWnOCwnaxIJI2I0IqK9hR3SJgdDURJ6iMwg7+hqwmIBJBIkfXyogK9i6EWWEa8udTkA+tDuLWwqEjQDWtuF4nMg12oBN7HaJMGwJlsw2G8df9TVDjX2gm5mcWZKjQZokeOh18KBcdLe2bNy0X+3lFD1fXTf8ALY1i9HGs3rVv9o9fpfhWCemTnu2ufF77A7iP2kYq5ohW2PujX5mT8opcxXELlwzcdmPiSfxpx7WfZ7kvIMGWuhwxcEBPZsCNCSQIMyPzq1wP7EMdiIOezbTmxYn0AC6kfLXeurhzYskFOHf5njMkZRk0zsHYK/7bg2H5/wAj2fqma3//ACKGcOxq23zMntIG2m+m06TE0y9k+zS4DCW8OjtcyyZaJLMczRAHdkmB47ml3iXBLtssShK6wV105baiq5skRg7MdpP42zddQbYVsozRsFU6jUbyI8K5J9qnYUI4vYdSS+hVNQTtOXcbN4HrTX9lWLVL+LsSWJYMAegLAnz76z6VR4nbZb9xWUrDNoTJiZGvPSNaHU1TLFSbRz/g2AdLdy3etJmIARixlCJ7xUTmMHaQNNaJYTDezUAsWPU/l0FW+ILFw/OqxMcqrpNtmh5puPTbo1uda09qZB2gg167VobZI2NMVFhh+5on2Btq2OYsT3UaIG8lR9KFsaOfZks4i+Qo90a9JY6esfSouGAMvLcWaGjLYUb9SCPxoJ2uYnGtABhUGv8AaD+dOQ4lZa+9vKDcSJ01ggEaxt60M49gMJcZ2Z8t5Y2bmAIBWY1EUlhAE6+tB+1vGzYsQhh7hyg9BzI8dh60VLa0l9vLxz2v7Ceu5/wKfGrkkJN0hTk1NYxtxDKsynqDB+YqImvK6BmDP+9l9lC3CLijk4n6+99aKcL7X2UMthwD1RjpPQNP40pVlI8cX2G62jpuGwlqC1tCsqW724J1nciPWiQt+9MfCSB6aiNf9KqYNe4mpP8AL0/Qzy/WiFtdDAgQu/I6ekH86ws0WWQm8CTI1Okjx5z+lT6idQozaHofM8tahY+9J/pJA9NRGv7Nb5t4Gumu0jT1mgAnyg5tzqNORGmo5f6VLk3gAba7keB/151GCYbkNPMHTry5+tbs2pkyY9G9NqJCTFqSsRJ8KW8GLlhu97s7SCfDwFGsDdz3mGRgoUQdYJB8vvH5Vdu8PVpkATz51CXQlce4u15lVlARJy6D4jOp3OtClfWI5H6V0L/d6yd1zHaTv/j0qzheE2rfuW1B6xJ+Z1qpYq4PRYPjMMOOMIw4X1+7K3DMIpVWMmQKJHiVy2uW1cKb6ROum01jkxodfn9KgcnYj9+NWVSPPyfU7B9vH4+3czDEe0XUFXHLoBBG3hRn/wCJQswL66ad5FaOmoZY+RFD2UeW3hyj/HyqG5Z8jPpy+XLahbJs+Rv4dxjB3XF637MXSIzQFYgjWevlJpd7ZpGJktJdVaOY+GPmPrQ4YPQRKga6aDl00j9KF8C7cWrN1jiMoK50HxjQxsFJ1K6ED4podTa2GWO90TXez128QbakjnCk1YsdkgAGuTlI3BkD3TqFkjRgdTU5+1fB5WKW76EAhcuUAmMo7paFHlrS7xb7VmvusI1gZjmdWzMUMjQZYBAO+p00ii8WRozajN0xah/yLfELq2rzWbaDMq5g4hpkAggbmOYnWh5xZaGZ0AYT3dZ6AHlMVPj+I2oQW7BVlh84dZdSYYvDsxY6mS2bSTFVbbEFoZBlf3iO9P3htoI1nWZ51WlscrXzy+njnurW6vmvzKuz/lOiNqZvsutGMQ06SgieYDHb1pavDunypt+zC0vsLra5jcg9O6oiP+41f2Z3CbgJY4/GsBoGVZ8gwj5a/Kl3jWuOvGJ74E9ICj8qYOyBz3cU873iI8pMnzn6Uu48zi7xn/mtI8jSd/2CbECZilnt1hJt27g+ElT5NEfUfWmQGsxOFW4hR9VYQf31poy6WmCStUcorKMY/stftsQqM68mUTI8twfChd7CunvIy+YI/Gt6knwzK00RVlZWUwDq+DzZE2E2/mI+c+tXAkzLFpUeR8DVThv/AA0gR3NdtDG4jlV8TBnTu6/XUT+9K5rZqJkGhgdIkkxtofM+POpG+KTG0jaDpqOdRTvJnQev5aflWzOBMDkIO3oedQBOGAk76aHkdOdVL+JZ2VLTZcxAJ6D06+dVMZxHvMsRoAfCZ2+lFOz3DSoZrid7MCpYcoG3SiEK4WwURVJkgb/uamArAlexTCnteTW1R3JgxRARXCDuDzH78xUbMYBTvbaSPLSflvUmYzqAdeWm/wClQvHORoddtj1+tVsdEZxX9SkeY6eOo+tRll5GPpz18Of1NTsh1g9fHx/zUdwHmAfpy/fzpQkuFZh7pnTb0I5fvSuft2MuYjGsAj27TOSMi54Ukaj5k609pcA1ynz9Qdxr/pV3hF8K2jldDOx28Dqfd2FRSa4HToG8D+y7BhgwuPcaPcvL3czKhEqMraNdTeRo0irHD+B2XuXrdqxbEXGuWbiIogK5t5Z3ZBA5TqacrWKad0uDkCYMgufi03Fvn8J6Vpa4baR1Ko1oBWUBR3RnKknnvH7LU/KM2SHU90LuJ7DJcYujBXNspGX2RGZTqViCYMHUUlcY4PfsXcr2xmdZGbkByVxIYE8p016iu0JdzbMrDow5HvHaR7p6VQ4pwgXGRjnRkmMsOkkakjfkBpG9FY0lsZc+mWVxcm3SpK+3jycZue6fKnj7N1H8Dt/zX/EV7WUv5Wbyl2D93Ef+8fwFK3EjF+5H/wAx/wDyasrKH5vv2GLNn8h+FS1lZUfJD01sdqysqAK3EOG2ihJtWyepRSfwrmOOUB2AEDXasrKu0z3ZTkOn8OPcs/8Atj8qvYUd1TzisrKqkWE45+n415xAxnjTb8KysorkiFh3Ju6kmTz8C8V0heVZWUzDIkUV6KysqCHhqpjDqPJvwrysqSIuTeyZAn7v5V6dj5n86yspGWIhuIImBv8AqPwqthnMDU7D/wATWVlBcBJm29D/AOIq9YQEmQP2K8rKrkNEjZiHgGBrtpzWmCxdIAgkevheP4gfIV7WVbDgEgzftg2ySATDbietDsBebMRJiW0n7wr2sq1clPY//9k="/>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sz="1800">
              <a:solidFill>
                <a:prstClr val="black"/>
              </a:solidFill>
              <a:latin typeface="Footlight MT Light"/>
              <a:cs typeface="+mn-cs"/>
            </a:endParaRPr>
          </a:p>
        </p:txBody>
      </p:sp>
      <p:pic>
        <p:nvPicPr>
          <p:cNvPr id="1034" name="Picture 10" descr="http://4.bp.blogspot.com/_yJfRbofjqK4/TDM8w9kHLoI/AAAAAAAAACY/VJPC6tyM62I/s1600/AndrewLipsonM.C.EscherLEGO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1729" y="1295400"/>
            <a:ext cx="9888542" cy="452596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1690908" y="152400"/>
            <a:ext cx="580608" cy="369332"/>
          </a:xfrm>
          <a:prstGeom prst="rect">
            <a:avLst/>
          </a:prstGeom>
          <a:noFill/>
        </p:spPr>
        <p:txBody>
          <a:bodyPr wrap="none" rtlCol="0">
            <a:spAutoFit/>
          </a:bodyPr>
          <a:lstStyle/>
          <a:p>
            <a:pPr fontAlgn="auto">
              <a:spcBef>
                <a:spcPts val="0"/>
              </a:spcBef>
              <a:spcAft>
                <a:spcPts val="0"/>
              </a:spcAft>
              <a:defRPr/>
            </a:pPr>
            <a:r>
              <a:rPr lang="en-US" sz="1800" dirty="0">
                <a:solidFill>
                  <a:prstClr val="black"/>
                </a:solidFill>
                <a:latin typeface="Japanette"/>
                <a:cs typeface="+mn-cs"/>
              </a:rPr>
              <a:t>Lego</a:t>
            </a:r>
          </a:p>
        </p:txBody>
      </p:sp>
      <p:sp>
        <p:nvSpPr>
          <p:cNvPr id="3" name="TextBox 2">
            <a:extLst>
              <a:ext uri="{FF2B5EF4-FFF2-40B4-BE49-F238E27FC236}">
                <a16:creationId xmlns:a16="http://schemas.microsoft.com/office/drawing/2014/main" id="{E1DC171B-5AD0-4B93-A403-5E4CFDF30D4C}"/>
              </a:ext>
            </a:extLst>
          </p:cNvPr>
          <p:cNvSpPr txBox="1"/>
          <p:nvPr/>
        </p:nvSpPr>
        <p:spPr>
          <a:xfrm>
            <a:off x="2924299" y="6123470"/>
            <a:ext cx="6428363" cy="461665"/>
          </a:xfrm>
          <a:prstGeom prst="rect">
            <a:avLst/>
          </a:prstGeom>
          <a:noFill/>
        </p:spPr>
        <p:txBody>
          <a:bodyPr wrap="none" rtlCol="0">
            <a:spAutoFit/>
          </a:bodyPr>
          <a:lstStyle/>
          <a:p>
            <a:r>
              <a:rPr lang="en-US" dirty="0">
                <a:hlinkClick r:id="rId3"/>
              </a:rPr>
              <a:t>Labyrinth</a:t>
            </a:r>
            <a:r>
              <a:rPr lang="en-US" dirty="0"/>
              <a:t>, 1986 (David Bowie, Jennifer Connelly)</a:t>
            </a:r>
          </a:p>
        </p:txBody>
      </p:sp>
    </p:spTree>
    <p:extLst>
      <p:ext uri="{BB962C8B-B14F-4D97-AF65-F5344CB8AC3E}">
        <p14:creationId xmlns:p14="http://schemas.microsoft.com/office/powerpoint/2010/main" val="2950463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2130426"/>
            <a:ext cx="7772400" cy="2670175"/>
          </a:xfrm>
        </p:spPr>
        <p:txBody>
          <a:bodyPr>
            <a:normAutofit/>
          </a:bodyPr>
          <a:lstStyle/>
          <a:p>
            <a:r>
              <a:rPr lang="en-US" sz="4000" dirty="0"/>
              <a:t>http://daltongallery.agnesscott.edu/</a:t>
            </a:r>
            <a:br>
              <a:rPr lang="en-US" sz="4000" dirty="0"/>
            </a:br>
            <a:r>
              <a:rPr lang="en-US" sz="4000" dirty="0"/>
              <a:t>A Curator’s Statement,</a:t>
            </a:r>
            <a:br>
              <a:rPr lang="en-US" sz="4000" dirty="0"/>
            </a:br>
            <a:r>
              <a:rPr lang="en-US" sz="4000" dirty="0"/>
              <a:t>by Lisa </a:t>
            </a:r>
            <a:r>
              <a:rPr lang="en-US" sz="4000" dirty="0" err="1"/>
              <a:t>Alembik</a:t>
            </a:r>
            <a:endParaRPr lang="en-US" sz="4000" dirty="0"/>
          </a:p>
        </p:txBody>
      </p:sp>
      <p:sp>
        <p:nvSpPr>
          <p:cNvPr id="3" name="Subtitle 2"/>
          <p:cNvSpPr>
            <a:spLocks noGrp="1"/>
          </p:cNvSpPr>
          <p:nvPr>
            <p:ph type="subTitle" idx="1"/>
          </p:nvPr>
        </p:nvSpPr>
        <p:spPr>
          <a:xfrm>
            <a:off x="2895600" y="4876800"/>
            <a:ext cx="6400800" cy="1371600"/>
          </a:xfrm>
        </p:spPr>
        <p:txBody>
          <a:bodyPr/>
          <a:lstStyle/>
          <a:p>
            <a:r>
              <a:rPr lang="en-US" dirty="0"/>
              <a:t>FYS 1023</a:t>
            </a:r>
          </a:p>
          <a:p>
            <a:r>
              <a:rPr lang="en-US" dirty="0"/>
              <a:t>To Infinity &amp; Beyond…</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1" y="762000"/>
            <a:ext cx="7586913"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39349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45C55D-5161-4AA5-BC98-580DD1E0588E}"/>
              </a:ext>
            </a:extLst>
          </p:cNvPr>
          <p:cNvSpPr>
            <a:spLocks noGrp="1"/>
          </p:cNvSpPr>
          <p:nvPr>
            <p:ph idx="1"/>
          </p:nvPr>
        </p:nvSpPr>
        <p:spPr>
          <a:xfrm>
            <a:off x="2286000" y="762000"/>
            <a:ext cx="7467600" cy="5334000"/>
          </a:xfrm>
        </p:spPr>
        <p:txBody>
          <a:bodyPr/>
          <a:lstStyle/>
          <a:p>
            <a:pPr marL="0" indent="0" algn="ctr" eaLnBrk="1" fontAlgn="auto" hangingPunct="1">
              <a:spcBef>
                <a:spcPts val="0"/>
              </a:spcBef>
              <a:spcAft>
                <a:spcPts val="0"/>
              </a:spcAft>
              <a:buClr>
                <a:prstClr val="black">
                  <a:lumMod val="50000"/>
                  <a:lumOff val="50000"/>
                </a:prstClr>
              </a:buClr>
              <a:buSzPct val="80000"/>
              <a:buNone/>
            </a:pPr>
            <a:endParaRPr lang="en-US" sz="6000" kern="1200" dirty="0">
              <a:solidFill>
                <a:schemeClr val="accent6"/>
              </a:solidFill>
              <a:latin typeface="Calvin and Hobbes" panose="020B0603050602060203" pitchFamily="34" charset="0"/>
            </a:endParaRPr>
          </a:p>
          <a:p>
            <a:pPr marL="0" indent="0" algn="ctr" eaLnBrk="1" fontAlgn="auto" hangingPunct="1">
              <a:spcBef>
                <a:spcPts val="0"/>
              </a:spcBef>
              <a:spcAft>
                <a:spcPts val="0"/>
              </a:spcAft>
              <a:buClr>
                <a:prstClr val="black">
                  <a:lumMod val="50000"/>
                  <a:lumOff val="50000"/>
                </a:prstClr>
              </a:buClr>
              <a:buSzPct val="80000"/>
              <a:buNone/>
            </a:pPr>
            <a:r>
              <a:rPr lang="en-US" sz="6000" kern="1200" dirty="0">
                <a:solidFill>
                  <a:schemeClr val="accent2"/>
                </a:solidFill>
                <a:latin typeface="Calvin and Hobbes" panose="020B0603050602060203" pitchFamily="34" charset="0"/>
              </a:rPr>
              <a:t>Infinity</a:t>
            </a:r>
            <a:r>
              <a:rPr lang="en-US" sz="6000" kern="1200" dirty="0">
                <a:solidFill>
                  <a:schemeClr val="accent6"/>
                </a:solidFill>
                <a:latin typeface="Calvin and Hobbes" panose="020B0603050602060203" pitchFamily="34" charset="0"/>
              </a:rPr>
              <a:t> is where things happen</a:t>
            </a:r>
            <a:br>
              <a:rPr lang="en-US" sz="6000" kern="1200" dirty="0">
                <a:solidFill>
                  <a:schemeClr val="accent6"/>
                </a:solidFill>
                <a:latin typeface="Calvin and Hobbes" panose="020B0603050602060203" pitchFamily="34" charset="0"/>
              </a:rPr>
            </a:br>
            <a:r>
              <a:rPr lang="en-US" sz="6000" kern="1200" dirty="0">
                <a:solidFill>
                  <a:schemeClr val="accent6"/>
                </a:solidFill>
                <a:latin typeface="Calvin and Hobbes" panose="020B0603050602060203" pitchFamily="34" charset="0"/>
              </a:rPr>
              <a:t>that don’t.</a:t>
            </a:r>
          </a:p>
          <a:p>
            <a:pPr marL="0" indent="0" algn="ctr" eaLnBrk="1" fontAlgn="auto" hangingPunct="1">
              <a:spcBef>
                <a:spcPts val="0"/>
              </a:spcBef>
              <a:spcAft>
                <a:spcPts val="0"/>
              </a:spcAft>
              <a:buClr>
                <a:prstClr val="black">
                  <a:lumMod val="50000"/>
                  <a:lumOff val="50000"/>
                </a:prstClr>
              </a:buClr>
              <a:buSzPct val="80000"/>
              <a:buNone/>
            </a:pPr>
            <a:endParaRPr lang="en-US" sz="3600" i="1" kern="1200" dirty="0">
              <a:solidFill>
                <a:srgbClr val="0070C0"/>
              </a:solidFill>
              <a:latin typeface="SketchFlow Print" panose="02000000000000000000" pitchFamily="2" charset="0"/>
            </a:endParaRPr>
          </a:p>
          <a:p>
            <a:pPr marL="682625" lvl="1" indent="-341313" algn="r" eaLnBrk="1" fontAlgn="auto" hangingPunct="1">
              <a:spcBef>
                <a:spcPts val="1500"/>
              </a:spcBef>
              <a:spcAft>
                <a:spcPts val="0"/>
              </a:spcAft>
              <a:buClr>
                <a:prstClr val="black">
                  <a:lumMod val="50000"/>
                  <a:lumOff val="50000"/>
                </a:prstClr>
              </a:buClr>
              <a:buSzPct val="100000"/>
              <a:buFont typeface="Wingdings" pitchFamily="2" charset="2"/>
              <a:buChar char="Ø"/>
            </a:pPr>
            <a:r>
              <a:rPr lang="en-US" sz="2000" kern="1200" dirty="0">
                <a:solidFill>
                  <a:srgbClr val="C00000"/>
                </a:solidFill>
                <a:latin typeface="Bookman Old Style"/>
                <a:ea typeface="+mn-ea"/>
              </a:rPr>
              <a:t>Anonymous Schoolboy</a:t>
            </a:r>
          </a:p>
        </p:txBody>
      </p:sp>
    </p:spTree>
    <p:extLst>
      <p:ext uri="{BB962C8B-B14F-4D97-AF65-F5344CB8AC3E}">
        <p14:creationId xmlns:p14="http://schemas.microsoft.com/office/powerpoint/2010/main" val="1706807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3"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419" t="25840" r="30582" b="16415"/>
          <a:stretch/>
        </p:blipFill>
        <p:spPr bwMode="auto">
          <a:xfrm>
            <a:off x="1944624" y="54865"/>
            <a:ext cx="8305800" cy="6744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64462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idx="1"/>
          </p:nvPr>
        </p:nvSpPr>
        <p:spPr/>
        <p:txBody>
          <a:bodyPr>
            <a:normAutofit/>
          </a:bodyPr>
          <a:lstStyle/>
          <a:p>
            <a:pPr marL="0" indent="0">
              <a:buNone/>
            </a:pPr>
            <a:r>
              <a:rPr lang="en-US" dirty="0">
                <a:latin typeface="BernhardModern" pitchFamily="2" charset="0"/>
              </a:rPr>
              <a:t>Painting as a </a:t>
            </a:r>
            <a:r>
              <a:rPr lang="en-US" b="1" dirty="0">
                <a:solidFill>
                  <a:schemeClr val="accent6">
                    <a:lumMod val="75000"/>
                  </a:schemeClr>
                </a:solidFill>
                <a:latin typeface="BernhardModern" pitchFamily="2" charset="0"/>
              </a:rPr>
              <a:t>noun</a:t>
            </a:r>
            <a:r>
              <a:rPr lang="en-US" dirty="0">
                <a:latin typeface="BernhardModern" pitchFamily="2" charset="0"/>
              </a:rPr>
              <a:t> takes on limitless form and attitude. It can arouse visual pleasure, support a manifesto, tell a story and speak of ideas. It is carved out of history.</a:t>
            </a: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5891" y="533400"/>
            <a:ext cx="3962400" cy="915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0222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idx="1"/>
          </p:nvPr>
        </p:nvSpPr>
        <p:spPr/>
        <p:txBody>
          <a:bodyPr>
            <a:normAutofit/>
          </a:bodyPr>
          <a:lstStyle/>
          <a:p>
            <a:pPr marL="0" indent="0">
              <a:buNone/>
            </a:pPr>
            <a:r>
              <a:rPr lang="en-US" dirty="0">
                <a:latin typeface="BernhardModern" pitchFamily="2" charset="0"/>
              </a:rPr>
              <a:t>As a </a:t>
            </a:r>
            <a:r>
              <a:rPr lang="en-US" b="1" dirty="0">
                <a:solidFill>
                  <a:schemeClr val="accent6">
                    <a:lumMod val="75000"/>
                  </a:schemeClr>
                </a:solidFill>
                <a:latin typeface="BernhardModern" pitchFamily="2" charset="0"/>
              </a:rPr>
              <a:t>verb</a:t>
            </a:r>
            <a:r>
              <a:rPr lang="en-US" dirty="0">
                <a:latin typeface="BernhardModern" pitchFamily="2" charset="0"/>
              </a:rPr>
              <a:t>, painting is a suggestive practice that unfolds and is often self-reflexive. It is about </a:t>
            </a:r>
            <a:r>
              <a:rPr lang="en-US" b="1" dirty="0">
                <a:solidFill>
                  <a:srgbClr val="92D050"/>
                </a:solidFill>
                <a:latin typeface="BernhardModern" pitchFamily="2" charset="0"/>
              </a:rPr>
              <a:t>color</a:t>
            </a:r>
            <a:r>
              <a:rPr lang="en-US" dirty="0">
                <a:latin typeface="BernhardModern" pitchFamily="2" charset="0"/>
              </a:rPr>
              <a:t> and </a:t>
            </a:r>
            <a:r>
              <a:rPr lang="en-US" dirty="0">
                <a:solidFill>
                  <a:schemeClr val="tx2">
                    <a:lumMod val="60000"/>
                    <a:lumOff val="40000"/>
                  </a:schemeClr>
                </a:solidFill>
                <a:latin typeface="Beat My Guest" pitchFamily="2" charset="0"/>
              </a:rPr>
              <a:t>shape</a:t>
            </a:r>
            <a:r>
              <a:rPr lang="en-US" dirty="0">
                <a:latin typeface="Beat My Guest" pitchFamily="2" charset="0"/>
              </a:rPr>
              <a:t> </a:t>
            </a:r>
            <a:r>
              <a:rPr lang="en-US" dirty="0">
                <a:latin typeface="BernhardModern" pitchFamily="2" charset="0"/>
              </a:rPr>
              <a:t>and the senses extraordinaire.</a:t>
            </a:r>
          </a:p>
          <a:p>
            <a:pPr marL="0" indent="0">
              <a:buNone/>
            </a:pPr>
            <a:endParaRPr lang="en-US" dirty="0">
              <a:latin typeface="BernhardModern" pitchFamily="2" charset="0"/>
            </a:endParaRPr>
          </a:p>
          <a:p>
            <a:pPr marL="0" indent="0">
              <a:buNone/>
            </a:pPr>
            <a:r>
              <a:rPr lang="en-US" dirty="0">
                <a:latin typeface="BernhardModern" pitchFamily="2" charset="0"/>
              </a:rPr>
              <a:t>A rich process of exploration can take place through the goop of the medium, the blending of pigments and energetic eye movement. </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5891" y="533400"/>
            <a:ext cx="3962400" cy="915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5463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idx="1"/>
          </p:nvPr>
        </p:nvSpPr>
        <p:spPr/>
        <p:txBody>
          <a:bodyPr>
            <a:normAutofit/>
          </a:bodyPr>
          <a:lstStyle/>
          <a:p>
            <a:pPr marL="0" indent="0">
              <a:buNone/>
            </a:pPr>
            <a:r>
              <a:rPr lang="en-US" dirty="0">
                <a:latin typeface="BernhardModern" pitchFamily="2" charset="0"/>
              </a:rPr>
              <a:t>In action, the painter’s scope of vision will enclose the picture plane like a web—or like the hot pinball machine of life.</a:t>
            </a:r>
          </a:p>
          <a:p>
            <a:pPr marL="0" indent="0">
              <a:buNone/>
            </a:pPr>
            <a:endParaRPr lang="en-US" dirty="0">
              <a:latin typeface="BernhardModern" pitchFamily="2" charset="0"/>
            </a:endParaRPr>
          </a:p>
          <a:p>
            <a:pPr marL="0" indent="0">
              <a:buNone/>
            </a:pPr>
            <a:r>
              <a:rPr lang="en-US" dirty="0">
                <a:latin typeface="BernhardModern" pitchFamily="2" charset="0"/>
              </a:rPr>
              <a:t>This process has the power to capture a point of view, </a:t>
            </a:r>
            <a:r>
              <a:rPr lang="en-US" dirty="0">
                <a:solidFill>
                  <a:schemeClr val="accent6">
                    <a:lumMod val="75000"/>
                  </a:schemeClr>
                </a:solidFill>
                <a:latin typeface="BernhardModern" pitchFamily="2" charset="0"/>
              </a:rPr>
              <a:t>cracking open space to produce new galaxies</a:t>
            </a:r>
            <a:r>
              <a:rPr lang="en-US" dirty="0">
                <a:latin typeface="BernhardModern" pitchFamily="2" charset="0"/>
              </a:rPr>
              <a:t>, often delving into the personal and unknown.</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5891" y="533400"/>
            <a:ext cx="3962400" cy="915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1071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idx="1"/>
          </p:nvPr>
        </p:nvSpPr>
        <p:spPr/>
        <p:txBody>
          <a:bodyPr>
            <a:normAutofit/>
          </a:bodyPr>
          <a:lstStyle/>
          <a:p>
            <a:pPr marL="0" indent="0" algn="ctr">
              <a:buNone/>
            </a:pPr>
            <a:r>
              <a:rPr lang="en-US" sz="4400" dirty="0">
                <a:solidFill>
                  <a:srgbClr val="0070C0"/>
                </a:solidFill>
                <a:latin typeface="Architecture" pitchFamily="34" charset="0"/>
              </a:rPr>
              <a:t>Articulated</a:t>
            </a:r>
            <a:r>
              <a:rPr lang="en-US" sz="4400" dirty="0">
                <a:solidFill>
                  <a:srgbClr val="0070C0"/>
                </a:solidFill>
                <a:latin typeface="BernhardModern" pitchFamily="2" charset="0"/>
              </a:rPr>
              <a:t> </a:t>
            </a:r>
            <a:r>
              <a:rPr lang="en-US" sz="4400" dirty="0">
                <a:latin typeface="BernhardModern" pitchFamily="2" charset="0"/>
              </a:rPr>
              <a:t>and </a:t>
            </a:r>
            <a:r>
              <a:rPr lang="en-US" sz="4400" dirty="0">
                <a:solidFill>
                  <a:srgbClr val="FF0000"/>
                </a:solidFill>
                <a:latin typeface="Old Copperfield" pitchFamily="34" charset="0"/>
              </a:rPr>
              <a:t>raw</a:t>
            </a:r>
            <a:r>
              <a:rPr lang="en-US" sz="4400" dirty="0">
                <a:latin typeface="BernhardModern" pitchFamily="2" charset="0"/>
              </a:rPr>
              <a:t>,</a:t>
            </a:r>
          </a:p>
          <a:p>
            <a:pPr marL="0" indent="0" algn="ctr">
              <a:buNone/>
            </a:pPr>
            <a:r>
              <a:rPr lang="en-US" sz="3600" dirty="0">
                <a:solidFill>
                  <a:schemeClr val="bg2">
                    <a:lumMod val="75000"/>
                  </a:schemeClr>
                </a:solidFill>
                <a:latin typeface="Cooper Lt BT" pitchFamily="18" charset="0"/>
                <a:cs typeface="Arial" pitchFamily="34" charset="0"/>
              </a:rPr>
              <a:t>restrained</a:t>
            </a:r>
            <a:r>
              <a:rPr lang="en-US" sz="3600" dirty="0">
                <a:solidFill>
                  <a:schemeClr val="bg2">
                    <a:lumMod val="75000"/>
                  </a:schemeClr>
                </a:solidFill>
                <a:latin typeface="BernhardModern" pitchFamily="2" charset="0"/>
              </a:rPr>
              <a:t> </a:t>
            </a:r>
            <a:r>
              <a:rPr lang="en-US" sz="4400" dirty="0">
                <a:latin typeface="BernhardModern" pitchFamily="2" charset="0"/>
              </a:rPr>
              <a:t>or </a:t>
            </a:r>
            <a:r>
              <a:rPr lang="en-US" sz="4400" dirty="0">
                <a:solidFill>
                  <a:schemeClr val="accent3">
                    <a:lumMod val="60000"/>
                    <a:lumOff val="40000"/>
                  </a:schemeClr>
                </a:solidFill>
                <a:latin typeface="Forte" pitchFamily="66" charset="0"/>
              </a:rPr>
              <a:t>whatever</a:t>
            </a:r>
            <a:r>
              <a:rPr lang="en-US" sz="4400" dirty="0">
                <a:latin typeface="BernhardModern" pitchFamily="2" charset="0"/>
              </a:rPr>
              <a:t>,</a:t>
            </a:r>
          </a:p>
          <a:p>
            <a:pPr marL="0" indent="0" algn="ctr">
              <a:buNone/>
            </a:pPr>
            <a:r>
              <a:rPr lang="en-US" dirty="0">
                <a:latin typeface="BernhardModern" pitchFamily="2" charset="0"/>
              </a:rPr>
              <a:t>painting at its best</a:t>
            </a:r>
          </a:p>
          <a:p>
            <a:pPr marL="0" indent="0" algn="ctr">
              <a:buNone/>
            </a:pPr>
            <a:r>
              <a:rPr lang="en-US" dirty="0">
                <a:latin typeface="BernhardModern" pitchFamily="2" charset="0"/>
              </a:rPr>
              <a:t>is</a:t>
            </a:r>
          </a:p>
          <a:p>
            <a:pPr marL="0" indent="0" algn="ctr">
              <a:buNone/>
            </a:pPr>
            <a:r>
              <a:rPr lang="en-US" dirty="0">
                <a:latin typeface="BernhardModern" pitchFamily="2" charset="0"/>
              </a:rPr>
              <a:t>a commitment</a:t>
            </a:r>
          </a:p>
          <a:p>
            <a:pPr marL="0" indent="0" algn="ctr">
              <a:buNone/>
            </a:pPr>
            <a:r>
              <a:rPr lang="en-US" dirty="0">
                <a:latin typeface="BernhardModern" pitchFamily="2" charset="0"/>
              </a:rPr>
              <a:t>that constantly poses questions.</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5891" y="533400"/>
            <a:ext cx="3962400" cy="915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2235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20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idx="1"/>
          </p:nvPr>
        </p:nvSpPr>
        <p:spPr>
          <a:xfrm>
            <a:off x="1981200" y="1905001"/>
            <a:ext cx="8229600" cy="4221163"/>
          </a:xfrm>
        </p:spPr>
        <p:txBody>
          <a:bodyPr>
            <a:normAutofit fontScale="92500" lnSpcReduction="10000"/>
          </a:bodyPr>
          <a:lstStyle/>
          <a:p>
            <a:pPr marL="0" indent="0">
              <a:buNone/>
            </a:pPr>
            <a:r>
              <a:rPr lang="en-US" dirty="0">
                <a:latin typeface="BernhardModern" pitchFamily="2" charset="0"/>
              </a:rPr>
              <a:t>The processes employed when painting can play a significant role in the development of any artistic work, infiltrating composition and method.</a:t>
            </a:r>
          </a:p>
          <a:p>
            <a:pPr marL="0" indent="0">
              <a:buNone/>
            </a:pPr>
            <a:endParaRPr lang="en-US" dirty="0">
              <a:latin typeface="BernhardModern" pitchFamily="2" charset="0"/>
            </a:endParaRPr>
          </a:p>
          <a:p>
            <a:pPr marL="0" indent="0">
              <a:buNone/>
            </a:pPr>
            <a:r>
              <a:rPr lang="en-US" dirty="0">
                <a:latin typeface="BernhardModern" pitchFamily="2" charset="0"/>
              </a:rPr>
              <a:t>This exhibit was inspired by this belief, that a painting sensibility, the dug-in knowledge developed through an intentional, prolonged experience of painting, can be expressed through a variety of forms and media.</a:t>
            </a:r>
          </a:p>
        </p:txBody>
      </p:sp>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3128" t="25840" r="34818" b="68224"/>
          <a:stretch/>
        </p:blipFill>
        <p:spPr bwMode="auto">
          <a:xfrm>
            <a:off x="2057400" y="838201"/>
            <a:ext cx="6655982" cy="693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4669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idx="1"/>
          </p:nvPr>
        </p:nvSpPr>
        <p:spPr>
          <a:xfrm>
            <a:off x="1981200" y="1905001"/>
            <a:ext cx="8229600" cy="4221163"/>
          </a:xfrm>
        </p:spPr>
        <p:txBody>
          <a:bodyPr>
            <a:normAutofit/>
          </a:bodyPr>
          <a:lstStyle/>
          <a:p>
            <a:pPr marL="0" indent="0">
              <a:buNone/>
            </a:pPr>
            <a:r>
              <a:rPr lang="en-US" dirty="0">
                <a:latin typeface="BernhardModern" pitchFamily="2" charset="0"/>
              </a:rPr>
              <a:t>It is a way of thinking, of looking at the world that rests in composition.</a:t>
            </a:r>
          </a:p>
          <a:p>
            <a:pPr marL="0" indent="0">
              <a:buNone/>
            </a:pPr>
            <a:endParaRPr lang="en-US" dirty="0">
              <a:latin typeface="BernhardModern" pitchFamily="2" charset="0"/>
            </a:endParaRPr>
          </a:p>
          <a:p>
            <a:pPr marL="0" indent="0">
              <a:buNone/>
            </a:pPr>
            <a:r>
              <a:rPr lang="en-US" dirty="0">
                <a:latin typeface="BernhardModern" pitchFamily="2" charset="0"/>
              </a:rPr>
              <a:t>This idea allows for the making and exploration of culture with a focus on fluid form, light and material.</a:t>
            </a:r>
          </a:p>
        </p:txBody>
      </p:sp>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3128" t="25840" r="34818" b="68224"/>
          <a:stretch/>
        </p:blipFill>
        <p:spPr bwMode="auto">
          <a:xfrm>
            <a:off x="2057400" y="838201"/>
            <a:ext cx="6655982" cy="693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8457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sz="half" idx="1"/>
          </p:nvPr>
        </p:nvSpPr>
        <p:spPr>
          <a:xfrm>
            <a:off x="1981200" y="1752600"/>
            <a:ext cx="4038600" cy="4572000"/>
          </a:xfrm>
        </p:spPr>
        <p:txBody>
          <a:bodyPr>
            <a:normAutofit fontScale="92500" lnSpcReduction="10000"/>
          </a:bodyPr>
          <a:lstStyle/>
          <a:p>
            <a:pPr marL="0" indent="0">
              <a:buNone/>
            </a:pPr>
            <a:endParaRPr lang="en-US" dirty="0">
              <a:latin typeface="BernhardModern" pitchFamily="2" charset="0"/>
            </a:endParaRPr>
          </a:p>
          <a:p>
            <a:pPr marL="0" indent="0">
              <a:buNone/>
            </a:pPr>
            <a:endParaRPr lang="en-US" dirty="0">
              <a:latin typeface="BernhardModern" pitchFamily="2" charset="0"/>
            </a:endParaRPr>
          </a:p>
          <a:p>
            <a:pPr marL="0" indent="0">
              <a:buNone/>
            </a:pPr>
            <a:r>
              <a:rPr lang="en-US" dirty="0">
                <a:latin typeface="BernhardModern" pitchFamily="2" charset="0"/>
              </a:rPr>
              <a:t>As this exhibition evolved, a certain sensation emerged from within the early gathering of artists, nothing out of the ordinary or uncommon, but a very strong binding sensibility.</a:t>
            </a:r>
          </a:p>
        </p:txBody>
      </p:sp>
      <p:sp>
        <p:nvSpPr>
          <p:cNvPr id="2" name="Content Placeholder 1"/>
          <p:cNvSpPr>
            <a:spLocks noGrp="1"/>
          </p:cNvSpPr>
          <p:nvPr>
            <p:ph sz="half" idx="2"/>
          </p:nvPr>
        </p:nvSpPr>
        <p:spPr>
          <a:xfrm>
            <a:off x="6172200" y="1752600"/>
            <a:ext cx="4038600" cy="4572000"/>
          </a:xfrm>
        </p:spPr>
        <p:txBody>
          <a:bodyPr>
            <a:normAutofit fontScale="92500" lnSpcReduction="10000"/>
          </a:bodyPr>
          <a:lstStyle/>
          <a:p>
            <a:pPr marL="0" indent="0">
              <a:buNone/>
            </a:pPr>
            <a:r>
              <a:rPr lang="en-US" dirty="0">
                <a:latin typeface="BernhardModern" pitchFamily="2" charset="0"/>
              </a:rPr>
              <a:t>The exhibit’s founding premise, of bringing together artists working in a variety of media through a painter’s lens (or brush), became less of a priority than fostering this sensation, identified as the artists’ consideration of</a:t>
            </a:r>
            <a:br>
              <a:rPr lang="en-US" dirty="0">
                <a:latin typeface="BernhardModern" pitchFamily="2" charset="0"/>
              </a:rPr>
            </a:br>
            <a:r>
              <a:rPr lang="en-US" b="1" dirty="0">
                <a:solidFill>
                  <a:schemeClr val="accent6">
                    <a:lumMod val="75000"/>
                  </a:schemeClr>
                </a:solidFill>
                <a:latin typeface="BernhardModern" pitchFamily="2" charset="0"/>
              </a:rPr>
              <a:t>a limitless, never-ending continuum of space</a:t>
            </a:r>
            <a:r>
              <a:rPr lang="en-US" dirty="0">
                <a:latin typeface="BernhardModern" pitchFamily="2" charset="0"/>
              </a:rPr>
              <a:t> that changes with perspective, over time.</a:t>
            </a:r>
          </a:p>
        </p:txBody>
      </p:sp>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3128" t="25840" r="34818" b="68224"/>
          <a:stretch/>
        </p:blipFill>
        <p:spPr bwMode="auto">
          <a:xfrm>
            <a:off x="2057400" y="838201"/>
            <a:ext cx="6655982" cy="693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2313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500"/>
                                        <p:tgtEl>
                                          <p:spTgt spid="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2"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idx="1"/>
          </p:nvPr>
        </p:nvSpPr>
        <p:spPr>
          <a:xfrm>
            <a:off x="1981200" y="1066801"/>
            <a:ext cx="8229600" cy="5059363"/>
          </a:xfrm>
        </p:spPr>
        <p:txBody>
          <a:bodyPr>
            <a:normAutofit/>
          </a:bodyPr>
          <a:lstStyle/>
          <a:p>
            <a:pPr marL="0" indent="0" algn="ctr">
              <a:lnSpc>
                <a:spcPct val="150000"/>
              </a:lnSpc>
              <a:buNone/>
            </a:pPr>
            <a:r>
              <a:rPr lang="en-US" sz="4000" spc="100" dirty="0">
                <a:solidFill>
                  <a:schemeClr val="accent2">
                    <a:lumMod val="75000"/>
                  </a:schemeClr>
                </a:solidFill>
                <a:latin typeface="FormalScrp421 BT" pitchFamily="66" charset="0"/>
                <a:ea typeface="+mj-ea"/>
                <a:cs typeface="+mj-cs"/>
              </a:rPr>
              <a:t>The title, </a:t>
            </a:r>
            <a:r>
              <a:rPr lang="en-US" sz="4000" spc="100" dirty="0">
                <a:solidFill>
                  <a:srgbClr val="FF0000"/>
                </a:solidFill>
                <a:latin typeface="FormalScrp421 BT" pitchFamily="66" charset="0"/>
                <a:ea typeface="+mj-ea"/>
                <a:cs typeface="+mj-cs"/>
              </a:rPr>
              <a:t>The Possibility of Framing Infinity, </a:t>
            </a:r>
            <a:r>
              <a:rPr lang="en-US" sz="4000" spc="100" dirty="0">
                <a:solidFill>
                  <a:schemeClr val="accent2">
                    <a:lumMod val="75000"/>
                  </a:schemeClr>
                </a:solidFill>
                <a:latin typeface="FormalScrp421 BT" pitchFamily="66" charset="0"/>
                <a:ea typeface="+mj-ea"/>
                <a:cs typeface="+mj-cs"/>
              </a:rPr>
              <a:t>is meant to be open-ended as not to describe the artwork but the act of making.</a:t>
            </a:r>
          </a:p>
        </p:txBody>
      </p:sp>
    </p:spTree>
    <p:extLst>
      <p:ext uri="{BB962C8B-B14F-4D97-AF65-F5344CB8AC3E}">
        <p14:creationId xmlns:p14="http://schemas.microsoft.com/office/powerpoint/2010/main" val="1109961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pPr algn="ctr"/>
            <a:r>
              <a:rPr lang="en-US" sz="2400" spc="100" dirty="0">
                <a:solidFill>
                  <a:srgbClr val="FF0000"/>
                </a:solidFill>
                <a:latin typeface="FormalScrp421 BT" pitchFamily="66" charset="0"/>
              </a:rPr>
              <a:t>The Possibility of Framing Infinity</a:t>
            </a:r>
          </a:p>
        </p:txBody>
      </p:sp>
      <p:sp>
        <p:nvSpPr>
          <p:cNvPr id="6" name="Text Placeholder 5"/>
          <p:cNvSpPr>
            <a:spLocks noGrp="1"/>
          </p:cNvSpPr>
          <p:nvPr>
            <p:ph type="body" sz="half" idx="2"/>
          </p:nvPr>
        </p:nvSpPr>
        <p:spPr/>
        <p:txBody>
          <a:bodyPr>
            <a:noAutofit/>
          </a:bodyPr>
          <a:lstStyle/>
          <a:p>
            <a:r>
              <a:rPr lang="en-US" sz="2800" dirty="0">
                <a:latin typeface="BernhardModern" pitchFamily="2" charset="0"/>
              </a:rPr>
              <a:t>For centuries artists have been working to express space and time—whether for a specific narrative or as a means to an end. Grounding this within the history of art, three artists or works of art are brought to mind.</a:t>
            </a: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762000"/>
            <a:ext cx="5238750" cy="523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095875" y="6019800"/>
            <a:ext cx="5105400" cy="738664"/>
          </a:xfrm>
          <a:prstGeom prst="rect">
            <a:avLst/>
          </a:prstGeom>
          <a:noFill/>
        </p:spPr>
        <p:txBody>
          <a:bodyPr wrap="square" rtlCol="0">
            <a:spAutoFit/>
          </a:bodyPr>
          <a:lstStyle/>
          <a:p>
            <a:pPr fontAlgn="auto">
              <a:spcBef>
                <a:spcPts val="0"/>
              </a:spcBef>
              <a:spcAft>
                <a:spcPts val="0"/>
              </a:spcAft>
              <a:defRPr/>
            </a:pPr>
            <a:r>
              <a:rPr lang="en-US" sz="1400" dirty="0">
                <a:solidFill>
                  <a:prstClr val="black"/>
                </a:solidFill>
                <a:latin typeface="Calibri"/>
              </a:rPr>
              <a:t>“Creating Visual Narratives: Exhibitions in Space and Time”</a:t>
            </a:r>
          </a:p>
          <a:p>
            <a:pPr fontAlgn="auto">
              <a:spcBef>
                <a:spcPts val="0"/>
              </a:spcBef>
              <a:spcAft>
                <a:spcPts val="0"/>
              </a:spcAft>
              <a:defRPr/>
            </a:pPr>
            <a:r>
              <a:rPr lang="en-US" sz="1400" dirty="0">
                <a:solidFill>
                  <a:prstClr val="black"/>
                </a:solidFill>
                <a:latin typeface="Calibri"/>
              </a:rPr>
              <a:t>Dr. Kathryn Floyd, Auburn University</a:t>
            </a:r>
          </a:p>
          <a:p>
            <a:pPr fontAlgn="auto">
              <a:spcBef>
                <a:spcPts val="0"/>
              </a:spcBef>
              <a:spcAft>
                <a:spcPts val="0"/>
              </a:spcAft>
              <a:defRPr/>
            </a:pPr>
            <a:r>
              <a:rPr lang="en-US" sz="1400" dirty="0">
                <a:solidFill>
                  <a:prstClr val="black"/>
                </a:solidFill>
                <a:latin typeface="Calibri"/>
              </a:rPr>
              <a:t>http://cmdcah.blogspot.com/2011/01/dr.html</a:t>
            </a:r>
          </a:p>
        </p:txBody>
      </p:sp>
    </p:spTree>
    <p:extLst>
      <p:ext uri="{BB962C8B-B14F-4D97-AF65-F5344CB8AC3E}">
        <p14:creationId xmlns:p14="http://schemas.microsoft.com/office/powerpoint/2010/main" val="34409921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solidFill>
                  <a:schemeClr val="accent4">
                    <a:lumMod val="50000"/>
                  </a:schemeClr>
                </a:solidFill>
                <a:effectLst>
                  <a:outerShdw blurRad="38100" dist="38100" dir="2700000" algn="tl">
                    <a:srgbClr val="000000">
                      <a:alpha val="43137"/>
                    </a:srgbClr>
                  </a:outerShdw>
                </a:effectLst>
              </a:rPr>
              <a:t>Infinity meets Art:</a:t>
            </a:r>
            <a:br>
              <a:rPr lang="en-US" dirty="0">
                <a:solidFill>
                  <a:schemeClr val="accent4">
                    <a:lumMod val="50000"/>
                  </a:schemeClr>
                </a:solidFill>
                <a:effectLst>
                  <a:outerShdw blurRad="38100" dist="38100" dir="2700000" algn="tl">
                    <a:srgbClr val="000000">
                      <a:alpha val="43137"/>
                    </a:srgbClr>
                  </a:outerShdw>
                </a:effectLst>
              </a:rPr>
            </a:br>
            <a:r>
              <a:rPr lang="en-US" dirty="0">
                <a:solidFill>
                  <a:schemeClr val="accent4">
                    <a:lumMod val="50000"/>
                  </a:schemeClr>
                </a:solidFill>
                <a:effectLst>
                  <a:outerShdw blurRad="38100" dist="38100" dir="2700000" algn="tl">
                    <a:srgbClr val="000000">
                      <a:alpha val="43137"/>
                    </a:srgbClr>
                  </a:outerShdw>
                </a:effectLst>
              </a:rPr>
              <a:t>M.C. Escher</a:t>
            </a:r>
          </a:p>
        </p:txBody>
      </p:sp>
      <p:sp>
        <p:nvSpPr>
          <p:cNvPr id="3" name="Subtitle 2"/>
          <p:cNvSpPr>
            <a:spLocks noGrp="1"/>
          </p:cNvSpPr>
          <p:nvPr>
            <p:ph type="subTitle" idx="1"/>
          </p:nvPr>
        </p:nvSpPr>
        <p:spPr/>
        <p:txBody>
          <a:bodyPr/>
          <a:lstStyle/>
          <a:p>
            <a:r>
              <a:rPr lang="en-US" dirty="0">
                <a:solidFill>
                  <a:schemeClr val="tx2">
                    <a:lumMod val="50000"/>
                  </a:schemeClr>
                </a:solidFill>
              </a:rPr>
              <a:t>David J. Stucki</a:t>
            </a:r>
          </a:p>
          <a:p>
            <a:r>
              <a:rPr lang="en-US" dirty="0">
                <a:solidFill>
                  <a:schemeClr val="tx2">
                    <a:lumMod val="50000"/>
                  </a:schemeClr>
                </a:solidFill>
              </a:rPr>
              <a:t>FYS 1023</a:t>
            </a:r>
          </a:p>
        </p:txBody>
      </p:sp>
    </p:spTree>
    <p:extLst>
      <p:ext uri="{BB962C8B-B14F-4D97-AF65-F5344CB8AC3E}">
        <p14:creationId xmlns:p14="http://schemas.microsoft.com/office/powerpoint/2010/main" val="27962470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pPr algn="ctr"/>
            <a:r>
              <a:rPr lang="en-US" sz="2400" spc="100" dirty="0">
                <a:solidFill>
                  <a:srgbClr val="FF0000"/>
                </a:solidFill>
                <a:latin typeface="FormalScrp421 BT" pitchFamily="66" charset="0"/>
              </a:rPr>
              <a:t>The Possibility of Framing Infinity</a:t>
            </a:r>
          </a:p>
        </p:txBody>
      </p:sp>
      <p:sp>
        <p:nvSpPr>
          <p:cNvPr id="6" name="Text Placeholder 5"/>
          <p:cNvSpPr>
            <a:spLocks noGrp="1"/>
          </p:cNvSpPr>
          <p:nvPr>
            <p:ph type="body" sz="half" idx="2"/>
          </p:nvPr>
        </p:nvSpPr>
        <p:spPr>
          <a:xfrm>
            <a:off x="1981201" y="1435100"/>
            <a:ext cx="3008313" cy="5194300"/>
          </a:xfrm>
        </p:spPr>
        <p:txBody>
          <a:bodyPr>
            <a:noAutofit/>
          </a:bodyPr>
          <a:lstStyle/>
          <a:p>
            <a:r>
              <a:rPr lang="en-US" sz="2200" dirty="0">
                <a:latin typeface="BernhardModern" pitchFamily="2" charset="0"/>
              </a:rPr>
              <a:t>Consider the painting </a:t>
            </a:r>
            <a:r>
              <a:rPr lang="en-US" sz="2200" i="1" dirty="0">
                <a:latin typeface="BernhardModern" pitchFamily="2" charset="0"/>
              </a:rPr>
              <a:t>Mona Lisa</a:t>
            </a:r>
            <a:r>
              <a:rPr lang="en-US" sz="2200" dirty="0">
                <a:latin typeface="BernhardModern" pitchFamily="2" charset="0"/>
              </a:rPr>
              <a:t> (1503-1506) by Leonardo da Vinci (1452-1519). The sitter, with her enigmatic smile, is front and center, with rolling, misty hills disappearing into a diffuse background of atmospheric perspective.</a:t>
            </a:r>
          </a:p>
          <a:p>
            <a:r>
              <a:rPr lang="en-US" sz="2200" b="1" dirty="0">
                <a:solidFill>
                  <a:schemeClr val="accent6">
                    <a:lumMod val="75000"/>
                  </a:schemeClr>
                </a:solidFill>
                <a:latin typeface="BernhardModern" pitchFamily="2" charset="0"/>
              </a:rPr>
              <a:t>It has a sense of continuum, of forever,</a:t>
            </a:r>
            <a:r>
              <a:rPr lang="en-US" sz="2200" dirty="0">
                <a:latin typeface="BernhardModern" pitchFamily="2" charset="0"/>
              </a:rPr>
              <a:t> not only in the landscape but also within her visage.</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304801"/>
            <a:ext cx="4126762" cy="6415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20316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pPr algn="ctr"/>
            <a:r>
              <a:rPr lang="en-US" sz="2400" spc="100" dirty="0">
                <a:solidFill>
                  <a:srgbClr val="FF0000"/>
                </a:solidFill>
                <a:latin typeface="FormalScrp421 BT" pitchFamily="66" charset="0"/>
              </a:rPr>
              <a:t>The Possibility of Framing Infinity</a:t>
            </a:r>
          </a:p>
        </p:txBody>
      </p:sp>
      <p:sp>
        <p:nvSpPr>
          <p:cNvPr id="6" name="Text Placeholder 5"/>
          <p:cNvSpPr>
            <a:spLocks noGrp="1"/>
          </p:cNvSpPr>
          <p:nvPr>
            <p:ph type="body" sz="half" idx="2"/>
          </p:nvPr>
        </p:nvSpPr>
        <p:spPr>
          <a:xfrm>
            <a:off x="1981201" y="1435100"/>
            <a:ext cx="3008313" cy="4889500"/>
          </a:xfrm>
        </p:spPr>
        <p:txBody>
          <a:bodyPr>
            <a:noAutofit/>
          </a:bodyPr>
          <a:lstStyle/>
          <a:p>
            <a:r>
              <a:rPr lang="en-US" sz="2200" dirty="0">
                <a:latin typeface="BernhardModern" pitchFamily="2" charset="0"/>
              </a:rPr>
              <a:t>In the painting by J. W. M. Turner (1775-1851), </a:t>
            </a:r>
            <a:r>
              <a:rPr lang="en-US" sz="2200" i="1" dirty="0">
                <a:latin typeface="BernhardModern" pitchFamily="2" charset="0"/>
              </a:rPr>
              <a:t>The Burning of the Houses of Lords and Commons, October 16, 1834</a:t>
            </a:r>
            <a:r>
              <a:rPr lang="en-US" sz="2200" dirty="0">
                <a:latin typeface="BernhardModern" pitchFamily="2" charset="0"/>
              </a:rPr>
              <a:t> (1835), which is exemplary of his work, the scene breaks into an intuitive deconstruction of the moment, with color and light telling the tale rather than an exact rendering of a historical incident.</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0010" y="1634837"/>
            <a:ext cx="5647991" cy="4214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70271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pPr algn="ctr"/>
            <a:r>
              <a:rPr lang="en-US" sz="2400" spc="100" dirty="0">
                <a:solidFill>
                  <a:srgbClr val="FF0000"/>
                </a:solidFill>
                <a:latin typeface="FormalScrp421 BT" pitchFamily="66" charset="0"/>
              </a:rPr>
              <a:t>The Possibility of Framing Infinity</a:t>
            </a:r>
          </a:p>
        </p:txBody>
      </p:sp>
      <p:sp>
        <p:nvSpPr>
          <p:cNvPr id="6" name="Text Placeholder 5"/>
          <p:cNvSpPr>
            <a:spLocks noGrp="1"/>
          </p:cNvSpPr>
          <p:nvPr>
            <p:ph type="body" sz="half" idx="2"/>
          </p:nvPr>
        </p:nvSpPr>
        <p:spPr/>
        <p:txBody>
          <a:bodyPr>
            <a:normAutofit/>
          </a:bodyPr>
          <a:lstStyle/>
          <a:p>
            <a:r>
              <a:rPr lang="en-US" sz="2200" dirty="0">
                <a:latin typeface="BernhardModern" pitchFamily="2" charset="0"/>
              </a:rPr>
              <a:t>To Barnett Newman (1905-1970) whose paintings with “zips,” as he called them, begun in the 1940s, embedded the sublime into vibrating planes of color where the splits simultaneously break and hold his work into dense motion. </a:t>
            </a:r>
          </a:p>
        </p:txBody>
      </p:sp>
      <p:pic>
        <p:nvPicPr>
          <p:cNvPr id="512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762000"/>
            <a:ext cx="4457700" cy="200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3048000"/>
            <a:ext cx="3235688" cy="3348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7946" y="4572000"/>
            <a:ext cx="1919709" cy="2022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24293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pPr algn="ctr"/>
            <a:r>
              <a:rPr lang="en-US" sz="2400" spc="100" dirty="0">
                <a:solidFill>
                  <a:srgbClr val="FF0000"/>
                </a:solidFill>
                <a:latin typeface="FormalScrp421 BT" pitchFamily="66" charset="0"/>
              </a:rPr>
              <a:t>The Possibility of Framing Infinity</a:t>
            </a:r>
          </a:p>
        </p:txBody>
      </p:sp>
      <p:sp>
        <p:nvSpPr>
          <p:cNvPr id="6" name="Text Placeholder 5"/>
          <p:cNvSpPr>
            <a:spLocks noGrp="1"/>
          </p:cNvSpPr>
          <p:nvPr>
            <p:ph type="body" sz="half" idx="2"/>
          </p:nvPr>
        </p:nvSpPr>
        <p:spPr/>
        <p:txBody>
          <a:bodyPr>
            <a:noAutofit/>
          </a:bodyPr>
          <a:lstStyle/>
          <a:p>
            <a:r>
              <a:rPr lang="en-US" sz="2200" dirty="0">
                <a:latin typeface="BernhardModern" pitchFamily="2" charset="0"/>
              </a:rPr>
              <a:t>This framing of a place or body, whether it is a literal figurative point of view or a formless and intangible space can be experienced throughout this exhibit.</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304800"/>
            <a:ext cx="337185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5063" y="5867400"/>
            <a:ext cx="3133725" cy="72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0446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pPr algn="ctr"/>
            <a:r>
              <a:rPr lang="en-US" sz="2400" spc="100" dirty="0">
                <a:solidFill>
                  <a:srgbClr val="FF0000"/>
                </a:solidFill>
                <a:latin typeface="FormalScrp421 BT" pitchFamily="66" charset="0"/>
              </a:rPr>
              <a:t>The Possibility of Framing Infinity</a:t>
            </a:r>
          </a:p>
        </p:txBody>
      </p:sp>
      <p:sp>
        <p:nvSpPr>
          <p:cNvPr id="6" name="Text Placeholder 5"/>
          <p:cNvSpPr>
            <a:spLocks noGrp="1"/>
          </p:cNvSpPr>
          <p:nvPr>
            <p:ph type="body" sz="half" idx="2"/>
          </p:nvPr>
        </p:nvSpPr>
        <p:spPr/>
        <p:txBody>
          <a:bodyPr>
            <a:noAutofit/>
          </a:bodyPr>
          <a:lstStyle/>
          <a:p>
            <a:r>
              <a:rPr lang="en-US" sz="2200" dirty="0">
                <a:solidFill>
                  <a:schemeClr val="bg1">
                    <a:lumMod val="75000"/>
                  </a:schemeClr>
                </a:solidFill>
                <a:latin typeface="BernhardModern" pitchFamily="2" charset="0"/>
              </a:rPr>
              <a:t>This framing of a place or body, whether it is a literal figurative point of view or a formless and intangible space can be experienced throughout this exhibit. </a:t>
            </a:r>
            <a:r>
              <a:rPr lang="en-US" sz="2200" dirty="0">
                <a:latin typeface="BernhardModern" pitchFamily="2" charset="0"/>
              </a:rPr>
              <a:t>In Colleen Lynch’s, Marcia Cohen’s and </a:t>
            </a:r>
            <a:r>
              <a:rPr lang="en-US" sz="2200" dirty="0" err="1">
                <a:latin typeface="BernhardModern" pitchFamily="2" charset="0"/>
              </a:rPr>
              <a:t>Caomin</a:t>
            </a:r>
            <a:r>
              <a:rPr lang="en-US" sz="2200" dirty="0">
                <a:latin typeface="BernhardModern" pitchFamily="2" charset="0"/>
              </a:rPr>
              <a:t> </a:t>
            </a:r>
            <a:r>
              <a:rPr lang="en-US" sz="2200" dirty="0" err="1">
                <a:latin typeface="BernhardModern" pitchFamily="2" charset="0"/>
              </a:rPr>
              <a:t>Xie’s</a:t>
            </a:r>
            <a:r>
              <a:rPr lang="en-US" sz="2200" dirty="0">
                <a:latin typeface="BernhardModern" pitchFamily="2" charset="0"/>
              </a:rPr>
              <a:t> paintings, a world is abstracted to come together into a meditative or ocular whole.</a:t>
            </a:r>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838201"/>
            <a:ext cx="4610100"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4588" y="5375564"/>
            <a:ext cx="3133725" cy="72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04207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pPr algn="ctr"/>
            <a:r>
              <a:rPr lang="en-US" sz="2400" spc="100" dirty="0">
                <a:solidFill>
                  <a:srgbClr val="FF0000"/>
                </a:solidFill>
                <a:latin typeface="FormalScrp421 BT" pitchFamily="66" charset="0"/>
              </a:rPr>
              <a:t>The Possibility of Framing Infinity</a:t>
            </a:r>
          </a:p>
        </p:txBody>
      </p:sp>
      <p:sp>
        <p:nvSpPr>
          <p:cNvPr id="6" name="Text Placeholder 5"/>
          <p:cNvSpPr>
            <a:spLocks noGrp="1"/>
          </p:cNvSpPr>
          <p:nvPr>
            <p:ph type="body" sz="half" idx="2"/>
          </p:nvPr>
        </p:nvSpPr>
        <p:spPr/>
        <p:txBody>
          <a:bodyPr>
            <a:noAutofit/>
          </a:bodyPr>
          <a:lstStyle/>
          <a:p>
            <a:r>
              <a:rPr lang="en-US" sz="2200" dirty="0">
                <a:solidFill>
                  <a:schemeClr val="bg1">
                    <a:lumMod val="75000"/>
                  </a:schemeClr>
                </a:solidFill>
                <a:latin typeface="BernhardModern" pitchFamily="2" charset="0"/>
              </a:rPr>
              <a:t>This framing of a place or body, whether it is a literal figurative point of view or a formless and intangible space can be experienced throughout this exhibit. In Colleen Lynch’s, Marcia Cohen’s and </a:t>
            </a:r>
            <a:r>
              <a:rPr lang="en-US" sz="2200" dirty="0" err="1">
                <a:solidFill>
                  <a:schemeClr val="bg1">
                    <a:lumMod val="75000"/>
                  </a:schemeClr>
                </a:solidFill>
                <a:latin typeface="BernhardModern" pitchFamily="2" charset="0"/>
              </a:rPr>
              <a:t>Caomin</a:t>
            </a:r>
            <a:r>
              <a:rPr lang="en-US" sz="2200" dirty="0">
                <a:solidFill>
                  <a:schemeClr val="bg1">
                    <a:lumMod val="75000"/>
                  </a:schemeClr>
                </a:solidFill>
                <a:latin typeface="BernhardModern" pitchFamily="2" charset="0"/>
              </a:rPr>
              <a:t> </a:t>
            </a:r>
            <a:r>
              <a:rPr lang="en-US" sz="2200" dirty="0" err="1">
                <a:solidFill>
                  <a:schemeClr val="bg1">
                    <a:lumMod val="75000"/>
                  </a:schemeClr>
                </a:solidFill>
                <a:latin typeface="BernhardModern" pitchFamily="2" charset="0"/>
              </a:rPr>
              <a:t>Xie’s</a:t>
            </a:r>
            <a:r>
              <a:rPr lang="en-US" sz="2200" dirty="0">
                <a:solidFill>
                  <a:schemeClr val="bg1">
                    <a:lumMod val="75000"/>
                  </a:schemeClr>
                </a:solidFill>
                <a:latin typeface="BernhardModern" pitchFamily="2" charset="0"/>
              </a:rPr>
              <a:t> paintings, a world is abstracted to come together into a meditative or ocular whole.</a:t>
            </a:r>
          </a:p>
        </p:txBody>
      </p:sp>
      <p:pic>
        <p:nvPicPr>
          <p:cNvPr id="6151"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6111" y="1485900"/>
            <a:ext cx="4783516"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1006" y="5372100"/>
            <a:ext cx="3133725" cy="72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325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pPr algn="ctr"/>
            <a:r>
              <a:rPr lang="en-US" sz="2400" spc="100" dirty="0">
                <a:solidFill>
                  <a:srgbClr val="FF0000"/>
                </a:solidFill>
                <a:latin typeface="FormalScrp421 BT" pitchFamily="66" charset="0"/>
              </a:rPr>
              <a:t>The Possibility of Framing Infinity</a:t>
            </a:r>
          </a:p>
        </p:txBody>
      </p:sp>
      <p:sp>
        <p:nvSpPr>
          <p:cNvPr id="6" name="Text Placeholder 5"/>
          <p:cNvSpPr>
            <a:spLocks noGrp="1"/>
          </p:cNvSpPr>
          <p:nvPr>
            <p:ph type="body" sz="half" idx="2"/>
          </p:nvPr>
        </p:nvSpPr>
        <p:spPr/>
        <p:txBody>
          <a:bodyPr>
            <a:normAutofit/>
          </a:bodyPr>
          <a:lstStyle/>
          <a:p>
            <a:endParaRPr lang="en-US" sz="2200" dirty="0">
              <a:latin typeface="BernhardModern" pitchFamily="2" charset="0"/>
            </a:endParaRPr>
          </a:p>
          <a:p>
            <a:r>
              <a:rPr lang="en-US" sz="2200" dirty="0">
                <a:latin typeface="BernhardModern" pitchFamily="2" charset="0"/>
              </a:rPr>
              <a:t>A happening is described and re-scripted as it repeats through history—as the flood of Katrina is riffed and swelling in the sensory installation by John </a:t>
            </a:r>
            <a:r>
              <a:rPr lang="en-US" sz="2200" dirty="0" err="1">
                <a:latin typeface="BernhardModern" pitchFamily="2" charset="0"/>
              </a:rPr>
              <a:t>Otte</a:t>
            </a:r>
            <a:r>
              <a:rPr lang="en-US" sz="2200" dirty="0">
                <a:latin typeface="BernhardModern" pitchFamily="2" charset="0"/>
              </a:rPr>
              <a:t>.</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304800"/>
            <a:ext cx="3733800" cy="560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7438" y="6019800"/>
            <a:ext cx="3133725" cy="72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30908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pPr algn="ctr"/>
            <a:r>
              <a:rPr lang="en-US" sz="2400" spc="100" dirty="0">
                <a:solidFill>
                  <a:srgbClr val="FF0000"/>
                </a:solidFill>
                <a:latin typeface="FormalScrp421 BT" pitchFamily="66" charset="0"/>
              </a:rPr>
              <a:t>The Possibility of Framing Infinity</a:t>
            </a:r>
          </a:p>
        </p:txBody>
      </p:sp>
      <p:sp>
        <p:nvSpPr>
          <p:cNvPr id="6" name="Text Placeholder 5"/>
          <p:cNvSpPr>
            <a:spLocks noGrp="1"/>
          </p:cNvSpPr>
          <p:nvPr>
            <p:ph type="body" sz="half" idx="2"/>
          </p:nvPr>
        </p:nvSpPr>
        <p:spPr>
          <a:xfrm>
            <a:off x="1981201" y="1435100"/>
            <a:ext cx="3008313" cy="5270500"/>
          </a:xfrm>
        </p:spPr>
        <p:txBody>
          <a:bodyPr>
            <a:noAutofit/>
          </a:bodyPr>
          <a:lstStyle/>
          <a:p>
            <a:r>
              <a:rPr lang="en-US" sz="2000" dirty="0">
                <a:latin typeface="BernhardModern" pitchFamily="2" charset="0"/>
              </a:rPr>
              <a:t>Jeremy Chance strives to disassociate himself from the potentially personal, emotional process of painting by honing in on headshots of actors portraying various expressions connected with depression, utilizing the distancing processes of printmaking to further himself from emotional stimulus. The picture plane, broken into a wake of formlessness, is reinvented and pulled together by the artist.</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1600200"/>
            <a:ext cx="48006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1238" y="5181600"/>
            <a:ext cx="3133725" cy="72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43870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pPr algn="ctr"/>
            <a:r>
              <a:rPr lang="en-US" sz="2400" spc="100" dirty="0">
                <a:solidFill>
                  <a:srgbClr val="FF0000"/>
                </a:solidFill>
                <a:latin typeface="FormalScrp421 BT" pitchFamily="66" charset="0"/>
              </a:rPr>
              <a:t>The Possibility of Framing Infinity</a:t>
            </a:r>
          </a:p>
        </p:txBody>
      </p:sp>
      <p:sp>
        <p:nvSpPr>
          <p:cNvPr id="6" name="Text Placeholder 5"/>
          <p:cNvSpPr>
            <a:spLocks noGrp="1"/>
          </p:cNvSpPr>
          <p:nvPr>
            <p:ph type="body" sz="half" idx="2"/>
          </p:nvPr>
        </p:nvSpPr>
        <p:spPr/>
        <p:txBody>
          <a:bodyPr>
            <a:normAutofit/>
          </a:bodyPr>
          <a:lstStyle/>
          <a:p>
            <a:endParaRPr lang="en-US" sz="2000" dirty="0">
              <a:latin typeface="BernhardModern" pitchFamily="2" charset="0"/>
            </a:endParaRPr>
          </a:p>
          <a:p>
            <a:r>
              <a:rPr lang="en-US" sz="2000" dirty="0">
                <a:latin typeface="BernhardModern" pitchFamily="2" charset="0"/>
              </a:rPr>
              <a:t>Sally Heller creates environments of overgrown fuzzy and plastics stuffs that explode in space, with trees of PVC pipe, grass and mosses of pipe cleaners and Mylar pools of water. By framing these moments, space is re-shaped and transformed.</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381000"/>
            <a:ext cx="3429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7438" y="5638800"/>
            <a:ext cx="3133725" cy="72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75653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pPr algn="ctr"/>
            <a:r>
              <a:rPr lang="en-US" sz="2400" spc="100" dirty="0">
                <a:solidFill>
                  <a:srgbClr val="FF0000"/>
                </a:solidFill>
                <a:latin typeface="FormalScrp421 BT" pitchFamily="66" charset="0"/>
              </a:rPr>
              <a:t>The Possibility of Framing Infinity</a:t>
            </a:r>
          </a:p>
        </p:txBody>
      </p:sp>
      <p:sp>
        <p:nvSpPr>
          <p:cNvPr id="6" name="Text Placeholder 5"/>
          <p:cNvSpPr>
            <a:spLocks noGrp="1"/>
          </p:cNvSpPr>
          <p:nvPr>
            <p:ph type="body" sz="half" idx="2"/>
          </p:nvPr>
        </p:nvSpPr>
        <p:spPr>
          <a:xfrm>
            <a:off x="1981202" y="1435101"/>
            <a:ext cx="2362199" cy="4691063"/>
          </a:xfrm>
        </p:spPr>
        <p:txBody>
          <a:bodyPr>
            <a:normAutofit/>
          </a:bodyPr>
          <a:lstStyle/>
          <a:p>
            <a:endParaRPr lang="en-US" sz="2000" dirty="0">
              <a:latin typeface="BernhardModern" pitchFamily="2" charset="0"/>
            </a:endParaRPr>
          </a:p>
          <a:p>
            <a:endParaRPr lang="en-US" sz="2000" dirty="0">
              <a:latin typeface="BernhardModern" pitchFamily="2" charset="0"/>
            </a:endParaRPr>
          </a:p>
          <a:p>
            <a:r>
              <a:rPr lang="en-US" sz="2000" dirty="0">
                <a:latin typeface="BernhardModern" pitchFamily="2" charset="0"/>
              </a:rPr>
              <a:t>For Sarah Emerson, the threshold of mortality is highlighted next to the unending unraveling coil of infinity in her existential explorations.</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371601"/>
            <a:ext cx="6096000"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3138" y="5867400"/>
            <a:ext cx="3133725" cy="72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43951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Brief Bio</a:t>
            </a:r>
          </a:p>
        </p:txBody>
      </p:sp>
      <p:sp>
        <p:nvSpPr>
          <p:cNvPr id="3" name="Content Placeholder 2"/>
          <p:cNvSpPr>
            <a:spLocks noGrp="1"/>
          </p:cNvSpPr>
          <p:nvPr>
            <p:ph idx="1"/>
          </p:nvPr>
        </p:nvSpPr>
        <p:spPr>
          <a:xfrm>
            <a:off x="990600" y="1828799"/>
            <a:ext cx="10363200" cy="4818803"/>
          </a:xfrm>
        </p:spPr>
        <p:txBody>
          <a:bodyPr>
            <a:noAutofit/>
          </a:bodyPr>
          <a:lstStyle/>
          <a:p>
            <a:pPr>
              <a:lnSpc>
                <a:spcPct val="120000"/>
              </a:lnSpc>
              <a:spcBef>
                <a:spcPts val="600"/>
              </a:spcBef>
            </a:pPr>
            <a:r>
              <a:rPr lang="en-US" sz="2400" dirty="0"/>
              <a:t>Born in Leeuwarden, Holland in 1898</a:t>
            </a:r>
          </a:p>
          <a:p>
            <a:pPr>
              <a:lnSpc>
                <a:spcPct val="120000"/>
              </a:lnSpc>
              <a:spcBef>
                <a:spcPts val="600"/>
              </a:spcBef>
            </a:pPr>
            <a:r>
              <a:rPr lang="en-US" sz="2400" dirty="0"/>
              <a:t>Was a sickly child, did poorly in school (failed 2</a:t>
            </a:r>
            <a:r>
              <a:rPr lang="en-US" sz="2400" baseline="30000" dirty="0"/>
              <a:t>nd</a:t>
            </a:r>
            <a:r>
              <a:rPr lang="en-US" sz="2400" dirty="0"/>
              <a:t> grade), but always excelled in drawing</a:t>
            </a:r>
          </a:p>
          <a:p>
            <a:pPr>
              <a:lnSpc>
                <a:spcPct val="120000"/>
              </a:lnSpc>
              <a:spcBef>
                <a:spcPts val="600"/>
              </a:spcBef>
            </a:pPr>
            <a:r>
              <a:rPr lang="en-US" sz="2400" dirty="0"/>
              <a:t>In 1919 enrolled in the Haarlem </a:t>
            </a:r>
            <a:r>
              <a:rPr lang="en-US" sz="2400" i="1" dirty="0"/>
              <a:t>School of Architecture and Decorative Arts</a:t>
            </a:r>
            <a:r>
              <a:rPr lang="en-US" sz="2400" dirty="0"/>
              <a:t>, and dropped out in 1922 to pursue art after traveling through Italy and Spain.</a:t>
            </a:r>
          </a:p>
          <a:p>
            <a:pPr>
              <a:lnSpc>
                <a:spcPct val="120000"/>
              </a:lnSpc>
              <a:spcBef>
                <a:spcPts val="600"/>
              </a:spcBef>
            </a:pPr>
            <a:r>
              <a:rPr lang="en-US" sz="2400" dirty="0"/>
              <a:t>He married and settled down in Rome until the political climate became too difficult in 1935.</a:t>
            </a:r>
          </a:p>
          <a:p>
            <a:pPr>
              <a:lnSpc>
                <a:spcPct val="120000"/>
              </a:lnSpc>
              <a:spcBef>
                <a:spcPts val="600"/>
              </a:spcBef>
            </a:pPr>
            <a:r>
              <a:rPr lang="en-US" sz="2400" dirty="0"/>
              <a:t>Lived for a while in Switzerland, and then Belgium, before returning to the Netherlands in 1941.</a:t>
            </a:r>
          </a:p>
          <a:p>
            <a:pPr>
              <a:lnSpc>
                <a:spcPct val="120000"/>
              </a:lnSpc>
              <a:spcBef>
                <a:spcPts val="600"/>
              </a:spcBef>
            </a:pPr>
            <a:r>
              <a:rPr lang="en-US" sz="2400" dirty="0"/>
              <a:t>He died in 1972.</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64087" y="210397"/>
            <a:ext cx="1599313" cy="2151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9481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pPr algn="ctr"/>
            <a:r>
              <a:rPr lang="en-US" sz="2400" spc="100" dirty="0">
                <a:solidFill>
                  <a:srgbClr val="FF0000"/>
                </a:solidFill>
                <a:latin typeface="FormalScrp421 BT" pitchFamily="66" charset="0"/>
              </a:rPr>
              <a:t>The Possibility of Framing Infinity</a:t>
            </a:r>
          </a:p>
        </p:txBody>
      </p:sp>
      <p:sp>
        <p:nvSpPr>
          <p:cNvPr id="6" name="Text Placeholder 5"/>
          <p:cNvSpPr>
            <a:spLocks noGrp="1"/>
          </p:cNvSpPr>
          <p:nvPr>
            <p:ph type="body" sz="half" idx="2"/>
          </p:nvPr>
        </p:nvSpPr>
        <p:spPr>
          <a:xfrm>
            <a:off x="1981201" y="1435100"/>
            <a:ext cx="1905000" cy="5270500"/>
          </a:xfrm>
        </p:spPr>
        <p:txBody>
          <a:bodyPr>
            <a:normAutofit/>
          </a:bodyPr>
          <a:lstStyle/>
          <a:p>
            <a:r>
              <a:rPr lang="en-US" sz="2000" dirty="0">
                <a:latin typeface="BernhardModern" pitchFamily="2" charset="0"/>
              </a:rPr>
              <a:t>Kristine Moran’s overflowing, unfolding worlds are empty of living human presence, where remnants of abandoned warehouses are overgrown with unbridled nature—flooded, iced over—still lit by the artificial glow of florescent lights.</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9718" y="1295401"/>
            <a:ext cx="6667500" cy="4220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6606" y="5638800"/>
            <a:ext cx="3133725" cy="72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1776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ln w="25400">
            <a:solidFill>
              <a:schemeClr val="accent6">
                <a:lumMod val="75000"/>
              </a:schemeClr>
            </a:solidFill>
            <a:prstDash val="dash"/>
          </a:ln>
        </p:spPr>
        <p:txBody>
          <a:bodyPr anchor="ctr">
            <a:normAutofit/>
          </a:bodyPr>
          <a:lstStyle/>
          <a:p>
            <a:pPr algn="ctr"/>
            <a:r>
              <a:rPr lang="en-US" sz="2400" spc="100" dirty="0">
                <a:solidFill>
                  <a:srgbClr val="FF0000"/>
                </a:solidFill>
                <a:latin typeface="FormalScrp421 BT" pitchFamily="66" charset="0"/>
              </a:rPr>
              <a:t>The Possibility of Framing Infinity</a:t>
            </a:r>
          </a:p>
        </p:txBody>
      </p:sp>
      <p:sp>
        <p:nvSpPr>
          <p:cNvPr id="6" name="Text Placeholder 5"/>
          <p:cNvSpPr>
            <a:spLocks noGrp="1"/>
          </p:cNvSpPr>
          <p:nvPr>
            <p:ph sz="half" idx="1"/>
          </p:nvPr>
        </p:nvSpPr>
        <p:spPr>
          <a:xfrm>
            <a:off x="2590800" y="1828800"/>
            <a:ext cx="4038600" cy="1905000"/>
          </a:xfrm>
          <a:ln w="127000" cmpd="tri">
            <a:gradFill>
              <a:gsLst>
                <a:gs pos="0">
                  <a:srgbClr val="D6B19C"/>
                </a:gs>
                <a:gs pos="30000">
                  <a:srgbClr val="D49E6C"/>
                </a:gs>
                <a:gs pos="70000">
                  <a:srgbClr val="A65528"/>
                </a:gs>
                <a:gs pos="100000">
                  <a:srgbClr val="663012"/>
                </a:gs>
              </a:gsLst>
              <a:lin ang="5400000" scaled="0"/>
            </a:gradFill>
          </a:ln>
        </p:spPr>
        <p:txBody>
          <a:bodyPr vert="horz" lIns="182880" tIns="182880" rIns="182880" bIns="182880" rtlCol="0">
            <a:normAutofit lnSpcReduction="10000"/>
          </a:bodyPr>
          <a:lstStyle/>
          <a:p>
            <a:pPr marL="0" indent="0">
              <a:buNone/>
            </a:pPr>
            <a:r>
              <a:rPr lang="en-US" dirty="0">
                <a:latin typeface="BernhardModern" pitchFamily="2" charset="0"/>
              </a:rPr>
              <a:t>Framing usually showcases something in its best light, possibly at its most effective essence. </a:t>
            </a:r>
          </a:p>
        </p:txBody>
      </p:sp>
      <p:sp>
        <p:nvSpPr>
          <p:cNvPr id="2" name="Content Placeholder 1"/>
          <p:cNvSpPr>
            <a:spLocks noGrp="1"/>
          </p:cNvSpPr>
          <p:nvPr>
            <p:ph sz="half" idx="2"/>
          </p:nvPr>
        </p:nvSpPr>
        <p:spPr>
          <a:xfrm>
            <a:off x="5562600" y="4419601"/>
            <a:ext cx="4038600" cy="2087563"/>
          </a:xfrm>
          <a:ln w="88900" cap="rnd" cmpd="thickThin">
            <a:gradFill flip="none" rotWithShape="1">
              <a:gsLst>
                <a:gs pos="0">
                  <a:srgbClr val="DDEBCF"/>
                </a:gs>
                <a:gs pos="50000">
                  <a:srgbClr val="9CB86E"/>
                </a:gs>
                <a:gs pos="100000">
                  <a:srgbClr val="156B13"/>
                </a:gs>
              </a:gsLst>
              <a:path path="circle">
                <a:fillToRect r="100000" b="100000"/>
              </a:path>
              <a:tileRect l="-100000" t="-100000"/>
            </a:gradFill>
          </a:ln>
          <a:effectLst>
            <a:glow rad="228600">
              <a:schemeClr val="accent3">
                <a:satMod val="175000"/>
                <a:alpha val="40000"/>
              </a:schemeClr>
            </a:glow>
          </a:effectLst>
        </p:spPr>
        <p:txBody>
          <a:bodyPr vert="horz" lIns="274320" tIns="274320" rIns="274320" bIns="274320" rtlCol="0">
            <a:normAutofit lnSpcReduction="10000"/>
          </a:bodyPr>
          <a:lstStyle/>
          <a:p>
            <a:pPr marL="0" indent="0" algn="ctr">
              <a:buNone/>
            </a:pPr>
            <a:r>
              <a:rPr lang="en-US" dirty="0">
                <a:latin typeface="BernhardModern" pitchFamily="2" charset="0"/>
              </a:rPr>
              <a:t>To frame infinity, to square off the limitless and timeless, is a bold endeavor. </a:t>
            </a:r>
          </a:p>
          <a:p>
            <a:pPr marL="0" indent="0">
              <a:buNone/>
            </a:pPr>
            <a:endParaRPr lang="en-US" dirty="0">
              <a:latin typeface="BernhardModern" pitchFamily="2" charset="0"/>
            </a:endParaRPr>
          </a:p>
        </p:txBody>
      </p:sp>
    </p:spTree>
    <p:extLst>
      <p:ext uri="{BB962C8B-B14F-4D97-AF65-F5344CB8AC3E}">
        <p14:creationId xmlns:p14="http://schemas.microsoft.com/office/powerpoint/2010/main" val="2331528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fade">
                                      <p:cBhvr>
                                        <p:cTn id="7" dur="500"/>
                                        <p:tgtEl>
                                          <p:spTgt spid="6">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bg/>
                                          </p:spTgt>
                                        </p:tgtEl>
                                        <p:attrNameLst>
                                          <p:attrName>style.visibility</p:attrName>
                                        </p:attrNameLst>
                                      </p:cBhvr>
                                      <p:to>
                                        <p:strVal val="visible"/>
                                      </p:to>
                                    </p:set>
                                    <p:animEffect transition="in" filter="fade">
                                      <p:cBhvr>
                                        <p:cTn id="17" dur="500"/>
                                        <p:tgtEl>
                                          <p:spTgt spid="2">
                                            <p:bg/>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fade">
                                      <p:cBhvr>
                                        <p:cTn id="2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P spid="2" grpId="0"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a:t>
            </a:r>
          </a:p>
        </p:txBody>
      </p:sp>
      <p:sp>
        <p:nvSpPr>
          <p:cNvPr id="3" name="Content Placeholder 2"/>
          <p:cNvSpPr>
            <a:spLocks noGrp="1"/>
          </p:cNvSpPr>
          <p:nvPr>
            <p:ph idx="1"/>
          </p:nvPr>
        </p:nvSpPr>
        <p:spPr>
          <a:xfrm>
            <a:off x="609600" y="1600201"/>
            <a:ext cx="7391400" cy="4525963"/>
          </a:xfrm>
        </p:spPr>
        <p:txBody>
          <a:bodyPr/>
          <a:lstStyle/>
          <a:p>
            <a:r>
              <a:rPr lang="en-US" dirty="0"/>
              <a:t>Mathematics was </a:t>
            </a:r>
            <a:r>
              <a:rPr lang="en-US"/>
              <a:t>undergoing upheaval</a:t>
            </a:r>
            <a:br>
              <a:rPr lang="en-US"/>
            </a:br>
            <a:r>
              <a:rPr lang="en-US"/>
              <a:t>during </a:t>
            </a:r>
            <a:r>
              <a:rPr lang="en-US" dirty="0"/>
              <a:t>Escher’s early life</a:t>
            </a:r>
          </a:p>
          <a:p>
            <a:pPr lvl="1"/>
            <a:r>
              <a:rPr lang="en-US" dirty="0"/>
              <a:t>Cantor’s set theory and transfinite numbers</a:t>
            </a:r>
          </a:p>
          <a:p>
            <a:pPr lvl="1"/>
            <a:r>
              <a:rPr lang="en-US" dirty="0" err="1"/>
              <a:t>Rigorization</a:t>
            </a:r>
            <a:r>
              <a:rPr lang="en-US" dirty="0"/>
              <a:t> of Calculus and Analysis</a:t>
            </a:r>
          </a:p>
          <a:p>
            <a:pPr lvl="1"/>
            <a:r>
              <a:rPr lang="en-US" dirty="0"/>
              <a:t>Non-Euclidean Geometry</a:t>
            </a:r>
          </a:p>
          <a:p>
            <a:r>
              <a:rPr lang="en-US" dirty="0"/>
              <a:t>Infinity was central to all of these</a:t>
            </a:r>
          </a:p>
          <a:p>
            <a:r>
              <a:rPr lang="en-US" dirty="0"/>
              <a:t>A Pandora’s box of paradox had been opened</a:t>
            </a:r>
          </a:p>
        </p:txBody>
      </p:sp>
      <p:pic>
        <p:nvPicPr>
          <p:cNvPr id="4" name="Picture 5" descr="Waterfall (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1" y="1643630"/>
            <a:ext cx="3505200" cy="4482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8197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Escher’s Work</a:t>
            </a:r>
          </a:p>
        </p:txBody>
      </p:sp>
      <p:sp>
        <p:nvSpPr>
          <p:cNvPr id="3" name="Content Placeholder 2"/>
          <p:cNvSpPr>
            <a:spLocks noGrp="1"/>
          </p:cNvSpPr>
          <p:nvPr>
            <p:ph idx="1"/>
          </p:nvPr>
        </p:nvSpPr>
        <p:spPr>
          <a:xfrm>
            <a:off x="609600" y="1600201"/>
            <a:ext cx="7162800" cy="4525963"/>
          </a:xfrm>
        </p:spPr>
        <p:txBody>
          <a:bodyPr/>
          <a:lstStyle/>
          <a:p>
            <a:r>
              <a:rPr lang="en-US" dirty="0"/>
              <a:t>According to </a:t>
            </a:r>
            <a:r>
              <a:rPr lang="en-US" dirty="0" err="1"/>
              <a:t>Maor</a:t>
            </a:r>
            <a:r>
              <a:rPr lang="en-US" dirty="0"/>
              <a:t> (p. 166), Escher’s work relating to infinity can be divided into three categories:</a:t>
            </a:r>
          </a:p>
          <a:p>
            <a:pPr lvl="1"/>
            <a:r>
              <a:rPr lang="en-US" dirty="0"/>
              <a:t>Endless cycles</a:t>
            </a:r>
          </a:p>
          <a:p>
            <a:pPr lvl="1"/>
            <a:r>
              <a:rPr lang="en-US" dirty="0" err="1"/>
              <a:t>Tilings</a:t>
            </a:r>
            <a:r>
              <a:rPr lang="en-US" dirty="0"/>
              <a:t> of the plane</a:t>
            </a:r>
          </a:p>
          <a:p>
            <a:pPr lvl="1"/>
            <a:r>
              <a:rPr lang="en-US" dirty="0"/>
              <a:t>Limits</a:t>
            </a:r>
          </a:p>
          <a:p>
            <a:r>
              <a:rPr lang="en-US" dirty="0"/>
              <a:t>These each reflect some aspect of the aftermath of these mathematical crises.</a:t>
            </a: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8542" y="1600201"/>
            <a:ext cx="38211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664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Möbius</a:t>
            </a:r>
            <a:r>
              <a:rPr lang="en-US" dirty="0"/>
              <a:t> I</a:t>
            </a:r>
          </a:p>
        </p:txBody>
      </p:sp>
      <p:sp>
        <p:nvSpPr>
          <p:cNvPr id="4" name="Content Placeholder 3"/>
          <p:cNvSpPr>
            <a:spLocks noGrp="1"/>
          </p:cNvSpPr>
          <p:nvPr>
            <p:ph sz="half" idx="2"/>
          </p:nvPr>
        </p:nvSpPr>
        <p:spPr>
          <a:xfrm>
            <a:off x="5019677" y="1600200"/>
            <a:ext cx="6638923" cy="5029200"/>
          </a:xfrm>
          <a:solidFill>
            <a:schemeClr val="bg1">
              <a:alpha val="65000"/>
            </a:schemeClr>
          </a:solidFill>
        </p:spPr>
        <p:txBody>
          <a:bodyPr>
            <a:noAutofit/>
          </a:bodyPr>
          <a:lstStyle/>
          <a:p>
            <a:r>
              <a:rPr lang="en-US" sz="2400" dirty="0"/>
              <a:t>The </a:t>
            </a:r>
            <a:r>
              <a:rPr lang="en-US" sz="2400" dirty="0" err="1"/>
              <a:t>Möbius</a:t>
            </a:r>
            <a:r>
              <a:rPr lang="en-US" sz="2400" dirty="0"/>
              <a:t> Strip (1858) is named for August </a:t>
            </a:r>
            <a:r>
              <a:rPr lang="en-US" sz="2400" dirty="0" err="1"/>
              <a:t>Möbius</a:t>
            </a:r>
            <a:r>
              <a:rPr lang="en-US" sz="2400" dirty="0"/>
              <a:t>, who was a mathematician and astronomer, due to his discovery of its unusual properties.  The shape itself was known and used in ancient times as a mystical symbol.</a:t>
            </a:r>
          </a:p>
          <a:p>
            <a:r>
              <a:rPr lang="en-US" sz="2400" dirty="0"/>
              <a:t>The </a:t>
            </a:r>
            <a:r>
              <a:rPr lang="en-US" sz="2400" dirty="0" err="1"/>
              <a:t>Möbius</a:t>
            </a:r>
            <a:r>
              <a:rPr lang="en-US" sz="2400" dirty="0"/>
              <a:t> strip is amazing because it has only one continuous edge.  A ladybug could go from any point on the ribbon to another point without ever crossing an edge.</a:t>
            </a:r>
          </a:p>
          <a:p>
            <a:r>
              <a:rPr lang="en-US" sz="2400" dirty="0"/>
              <a:t>The </a:t>
            </a:r>
            <a:r>
              <a:rPr lang="en-US" sz="2400" dirty="0" err="1"/>
              <a:t>Möbius</a:t>
            </a:r>
            <a:r>
              <a:rPr lang="en-US" sz="2400" dirty="0"/>
              <a:t> strip has been used commercially in conveyor belts, continuous loop recording devices, playground equipment, clothing, etc.</a:t>
            </a: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840" t="-18" r="2530" b="23424"/>
          <a:stretch/>
        </p:blipFill>
        <p:spPr bwMode="auto">
          <a:xfrm>
            <a:off x="499047" y="1189038"/>
            <a:ext cx="2777554" cy="2239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4344330"/>
            <a:ext cx="1828800" cy="2487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1" y="3276600"/>
            <a:ext cx="25400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690908" y="152400"/>
            <a:ext cx="1528624" cy="369332"/>
          </a:xfrm>
          <a:prstGeom prst="rect">
            <a:avLst/>
          </a:prstGeom>
          <a:noFill/>
        </p:spPr>
        <p:txBody>
          <a:bodyPr wrap="none" rtlCol="0">
            <a:spAutoFit/>
          </a:bodyPr>
          <a:lstStyle/>
          <a:p>
            <a:pPr fontAlgn="auto">
              <a:spcBef>
                <a:spcPts val="0"/>
              </a:spcBef>
              <a:spcAft>
                <a:spcPts val="0"/>
              </a:spcAft>
              <a:defRPr/>
            </a:pPr>
            <a:r>
              <a:rPr lang="en-US" sz="1800" dirty="0">
                <a:solidFill>
                  <a:prstClr val="black"/>
                </a:solidFill>
                <a:latin typeface="Japanette"/>
                <a:cs typeface="+mn-cs"/>
              </a:rPr>
              <a:t>Endless Cycles</a:t>
            </a:r>
          </a:p>
        </p:txBody>
      </p:sp>
    </p:spTree>
    <p:extLst>
      <p:ext uri="{BB962C8B-B14F-4D97-AF65-F5344CB8AC3E}">
        <p14:creationId xmlns:p14="http://schemas.microsoft.com/office/powerpoint/2010/main" val="1499267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4098"/>
                                        </p:tgtEl>
                                        <p:attrNameLst>
                                          <p:attrName>style.visibility</p:attrName>
                                        </p:attrNameLst>
                                      </p:cBhvr>
                                      <p:to>
                                        <p:strVal val="visible"/>
                                      </p:to>
                                    </p:set>
                                    <p:animEffect transition="in" filter="fade">
                                      <p:cBhvr>
                                        <p:cTn id="9" dur="500"/>
                                        <p:tgtEl>
                                          <p:spTgt spid="409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4100"/>
                                        </p:tgtEl>
                                        <p:attrNameLst>
                                          <p:attrName>style.visibility</p:attrName>
                                        </p:attrNameLst>
                                      </p:cBhvr>
                                      <p:to>
                                        <p:strVal val="visible"/>
                                      </p:to>
                                    </p:set>
                                    <p:animEffect transition="in" filter="fade">
                                      <p:cBhvr>
                                        <p:cTn id="16" dur="500"/>
                                        <p:tgtEl>
                                          <p:spTgt spid="4100"/>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4101"/>
                                        </p:tgtEl>
                                        <p:attrNameLst>
                                          <p:attrName>style.visibility</p:attrName>
                                        </p:attrNameLst>
                                      </p:cBhvr>
                                      <p:to>
                                        <p:strVal val="visible"/>
                                      </p:to>
                                    </p:set>
                                    <p:animEffect transition="in" filter="fade">
                                      <p:cBhvr>
                                        <p:cTn id="23" dur="500"/>
                                        <p:tgtEl>
                                          <p:spTgt spid="4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Möbius</a:t>
            </a:r>
            <a:r>
              <a:rPr lang="en-US" dirty="0"/>
              <a:t> II</a:t>
            </a:r>
          </a:p>
        </p:txBody>
      </p:sp>
      <p:sp>
        <p:nvSpPr>
          <p:cNvPr id="6" name="Content Placeholder 5"/>
          <p:cNvSpPr>
            <a:spLocks noGrp="1"/>
          </p:cNvSpPr>
          <p:nvPr>
            <p:ph sz="half" idx="2"/>
          </p:nvPr>
        </p:nvSpPr>
        <p:spPr>
          <a:xfrm>
            <a:off x="6629400" y="5334001"/>
            <a:ext cx="3657600" cy="1219199"/>
          </a:xfrm>
        </p:spPr>
        <p:txBody>
          <a:bodyPr>
            <a:normAutofit/>
          </a:bodyPr>
          <a:lstStyle/>
          <a:p>
            <a:pPr marL="0" indent="0">
              <a:buNone/>
            </a:pPr>
            <a:r>
              <a:rPr lang="en-US" sz="2000" dirty="0" err="1"/>
              <a:t>Möbius</a:t>
            </a:r>
            <a:r>
              <a:rPr lang="en-US" sz="2000" dirty="0"/>
              <a:t> Strip II (1963) woodcut in red, black and grey-green, printed from 3 blocks</a:t>
            </a:r>
          </a:p>
        </p:txBody>
      </p:sp>
      <p:pic>
        <p:nvPicPr>
          <p:cNvPr id="7" name="Picture 7" descr="Big picture of A29"/>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a:xfrm>
            <a:off x="6692720" y="1743050"/>
            <a:ext cx="2908480" cy="34172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Content Placeholder 5"/>
          <p:cNvSpPr txBox="1">
            <a:spLocks/>
          </p:cNvSpPr>
          <p:nvPr/>
        </p:nvSpPr>
        <p:spPr>
          <a:xfrm>
            <a:off x="2206488" y="5334000"/>
            <a:ext cx="3813312" cy="1371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fontAlgn="auto">
              <a:spcAft>
                <a:spcPts val="0"/>
              </a:spcAft>
              <a:buNone/>
              <a:defRPr/>
            </a:pPr>
            <a:r>
              <a:rPr lang="en-US" sz="2000" dirty="0" err="1">
                <a:solidFill>
                  <a:prstClr val="black"/>
                </a:solidFill>
                <a:latin typeface="Footlight MT Light"/>
              </a:rPr>
              <a:t>Moebius</a:t>
            </a:r>
            <a:r>
              <a:rPr lang="en-US" sz="2000" dirty="0">
                <a:solidFill>
                  <a:prstClr val="black"/>
                </a:solidFill>
                <a:latin typeface="Footlight MT Light"/>
              </a:rPr>
              <a:t> Strip I (1961) wood engraving and woodcut in red, green, gold and black, printed from 4 blocks</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752599"/>
            <a:ext cx="3578088" cy="3417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1690908" y="152400"/>
            <a:ext cx="1528624" cy="369332"/>
          </a:xfrm>
          <a:prstGeom prst="rect">
            <a:avLst/>
          </a:prstGeom>
          <a:noFill/>
        </p:spPr>
        <p:txBody>
          <a:bodyPr wrap="none" rtlCol="0">
            <a:spAutoFit/>
          </a:bodyPr>
          <a:lstStyle/>
          <a:p>
            <a:pPr fontAlgn="auto">
              <a:spcBef>
                <a:spcPts val="0"/>
              </a:spcBef>
              <a:spcAft>
                <a:spcPts val="0"/>
              </a:spcAft>
              <a:defRPr/>
            </a:pPr>
            <a:r>
              <a:rPr lang="en-US" sz="1800" dirty="0">
                <a:solidFill>
                  <a:prstClr val="black"/>
                </a:solidFill>
                <a:latin typeface="Japanette"/>
                <a:cs typeface="+mn-cs"/>
              </a:rPr>
              <a:t>Endless Cycles</a:t>
            </a:r>
          </a:p>
        </p:txBody>
      </p:sp>
    </p:spTree>
    <p:extLst>
      <p:ext uri="{BB962C8B-B14F-4D97-AF65-F5344CB8AC3E}">
        <p14:creationId xmlns:p14="http://schemas.microsoft.com/office/powerpoint/2010/main" val="8965582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Möbius</a:t>
            </a:r>
            <a:r>
              <a:rPr lang="en-US" dirty="0"/>
              <a:t> III</a:t>
            </a:r>
          </a:p>
        </p:txBody>
      </p:sp>
      <p:sp>
        <p:nvSpPr>
          <p:cNvPr id="4" name="Content Placeholder 3"/>
          <p:cNvSpPr>
            <a:spLocks noGrp="1"/>
          </p:cNvSpPr>
          <p:nvPr>
            <p:ph sz="half" idx="2"/>
          </p:nvPr>
        </p:nvSpPr>
        <p:spPr>
          <a:xfrm>
            <a:off x="6197600" y="2057401"/>
            <a:ext cx="5384800" cy="3505199"/>
          </a:xfrm>
          <a:solidFill>
            <a:schemeClr val="bg1">
              <a:alpha val="65000"/>
            </a:schemeClr>
          </a:solidFill>
        </p:spPr>
        <p:txBody>
          <a:bodyPr/>
          <a:lstStyle/>
          <a:p>
            <a:r>
              <a:rPr lang="en-US" dirty="0"/>
              <a:t>The recycling symbol was introduced in conjunction with the first Earth Day in 1970.</a:t>
            </a:r>
          </a:p>
          <a:p>
            <a:r>
              <a:rPr lang="en-US" dirty="0"/>
              <a:t>Gary Anderson, a student at USC entered this design in a contest sponsored by the Container Corporation of America.</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981201"/>
            <a:ext cx="4143375" cy="3629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690908" y="152400"/>
            <a:ext cx="1528624" cy="369332"/>
          </a:xfrm>
          <a:prstGeom prst="rect">
            <a:avLst/>
          </a:prstGeom>
          <a:noFill/>
        </p:spPr>
        <p:txBody>
          <a:bodyPr wrap="none" rtlCol="0">
            <a:spAutoFit/>
          </a:bodyPr>
          <a:lstStyle/>
          <a:p>
            <a:pPr fontAlgn="auto">
              <a:spcBef>
                <a:spcPts val="0"/>
              </a:spcBef>
              <a:spcAft>
                <a:spcPts val="0"/>
              </a:spcAft>
              <a:defRPr/>
            </a:pPr>
            <a:r>
              <a:rPr lang="en-US" sz="1800" dirty="0">
                <a:solidFill>
                  <a:prstClr val="black"/>
                </a:solidFill>
                <a:latin typeface="Japanette"/>
                <a:cs typeface="+mn-cs"/>
              </a:rPr>
              <a:t>Endless Cycles</a:t>
            </a:r>
          </a:p>
        </p:txBody>
      </p:sp>
    </p:spTree>
    <p:extLst>
      <p:ext uri="{BB962C8B-B14F-4D97-AF65-F5344CB8AC3E}">
        <p14:creationId xmlns:p14="http://schemas.microsoft.com/office/powerpoint/2010/main" val="159595446"/>
      </p:ext>
    </p:extLst>
  </p:cSld>
  <p:clrMapOvr>
    <a:masterClrMapping/>
  </p:clrMapOvr>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Papyrus"/>
        <a:ea typeface=""/>
        <a:cs typeface="Times New Roman"/>
      </a:majorFont>
      <a:minorFont>
        <a:latin typeface="CasablancaAntique"/>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Infinity">
      <a:dk1>
        <a:sysClr val="windowText" lastClr="000000"/>
      </a:dk1>
      <a:lt1>
        <a:sysClr val="window" lastClr="FFFFFF"/>
      </a:lt1>
      <a:dk2>
        <a:srgbClr val="EABB00"/>
      </a:dk2>
      <a:lt2>
        <a:srgbClr val="DEF2FA"/>
      </a:lt2>
      <a:accent1>
        <a:srgbClr val="983DB1"/>
      </a:accent1>
      <a:accent2>
        <a:srgbClr val="47D147"/>
      </a:accent2>
      <a:accent3>
        <a:srgbClr val="CC0053"/>
      </a:accent3>
      <a:accent4>
        <a:srgbClr val="EA950D"/>
      </a:accent4>
      <a:accent5>
        <a:srgbClr val="C800C8"/>
      </a:accent5>
      <a:accent6>
        <a:srgbClr val="6161FF"/>
      </a:accent6>
      <a:hlink>
        <a:srgbClr val="755D00"/>
      </a:hlink>
      <a:folHlink>
        <a:srgbClr val="31AEE0"/>
      </a:folHlink>
    </a:clrScheme>
    <a:fontScheme name="Custom 1">
      <a:majorFont>
        <a:latin typeface="Japanette"/>
        <a:ea typeface=""/>
        <a:cs typeface=""/>
      </a:majorFont>
      <a:minorFont>
        <a:latin typeface="Footlight MT Light"/>
        <a:ea typeface=""/>
        <a:cs typeface=""/>
      </a:minorFont>
    </a:fontScheme>
    <a:fmtScheme name="Infinity">
      <a:fillStyleLst>
        <a:solidFill>
          <a:schemeClr val="phClr">
            <a:shade val="95000"/>
            <a:satMod val="115000"/>
          </a:schemeClr>
        </a:solidFill>
        <a:gradFill rotWithShape="1">
          <a:gsLst>
            <a:gs pos="0">
              <a:schemeClr val="phClr">
                <a:tint val="90000"/>
                <a:alpha val="50000"/>
                <a:satMod val="150000"/>
              </a:schemeClr>
            </a:gs>
            <a:gs pos="35000">
              <a:schemeClr val="phClr">
                <a:tint val="100000"/>
                <a:alpha val="80000"/>
                <a:satMod val="130000"/>
              </a:schemeClr>
            </a:gs>
            <a:gs pos="100000">
              <a:schemeClr val="phClr">
                <a:tint val="100000"/>
                <a:shade val="90000"/>
                <a:alpha val="95000"/>
                <a:satMod val="115000"/>
              </a:schemeClr>
            </a:gs>
          </a:gsLst>
          <a:lin ang="5400000" scaled="1"/>
        </a:gradFill>
        <a:gradFill rotWithShape="1">
          <a:gsLst>
            <a:gs pos="0">
              <a:schemeClr val="phClr">
                <a:shade val="51000"/>
                <a:alpha val="90000"/>
                <a:satMod val="130000"/>
              </a:schemeClr>
            </a:gs>
            <a:gs pos="50000">
              <a:schemeClr val="phClr">
                <a:shade val="93000"/>
                <a:alpha val="70000"/>
                <a:satMod val="130000"/>
              </a:schemeClr>
            </a:gs>
            <a:gs pos="75000">
              <a:schemeClr val="phClr">
                <a:shade val="94000"/>
                <a:alpha val="50000"/>
                <a:satMod val="135000"/>
              </a:schemeClr>
            </a:gs>
            <a:gs pos="100000">
              <a:schemeClr val="phClr">
                <a:shade val="94000"/>
                <a:alpha val="50000"/>
                <a:satMod val="135000"/>
              </a:schemeClr>
            </a:gs>
          </a:gsLst>
          <a:lin ang="0" scaled="0"/>
        </a:gradFill>
      </a:fillStyleLst>
      <a:lnStyleLst>
        <a:ln w="19050" cap="flat" cmpd="sng" algn="ctr">
          <a:solidFill>
            <a:schemeClr val="phClr">
              <a:shade val="95000"/>
            </a:schemeClr>
          </a:solidFill>
          <a:prstDash val="solid"/>
        </a:ln>
        <a:ln w="31750" cap="flat" cmpd="sng" algn="ctr">
          <a:solidFill>
            <a:schemeClr val="phClr">
              <a:shade val="95000"/>
              <a:satMod val="110000"/>
            </a:schemeClr>
          </a:solidFill>
          <a:prstDash val="solid"/>
        </a:ln>
        <a:ln w="57150" cap="flat" cmpd="dbl" algn="ctr">
          <a:solidFill>
            <a:schemeClr val="phClr">
              <a:shade val="95000"/>
              <a:satMod val="130000"/>
            </a:schemeClr>
          </a:solidFill>
          <a:prstDash val="solid"/>
        </a:ln>
      </a:lnStyleLst>
      <a:effectStyleLst>
        <a:effectStyle>
          <a:effectLst>
            <a:outerShdw blurRad="63500" dist="25400" dir="5400000" sx="101000" sy="101000" algn="ctr" rotWithShape="0">
              <a:srgbClr val="000000">
                <a:alpha val="50000"/>
              </a:srgbClr>
            </a:outerShdw>
          </a:effectLst>
        </a:effectStyle>
        <a:effectStyle>
          <a:effectLst>
            <a:outerShdw blurRad="63500" dist="12700" dir="5400000" sx="101000" sy="101000" algn="ctr" rotWithShape="0">
              <a:srgbClr val="000000">
                <a:alpha val="50000"/>
              </a:srgbClr>
            </a:outerShdw>
            <a:reflection blurRad="12700" stA="26000" endPos="15000" dist="19050" dir="5400000" sy="-100000" rotWithShape="0"/>
          </a:effectLst>
        </a:effectStyle>
        <a:effectStyle>
          <a:effectLst>
            <a:innerShdw blurRad="101600" dist="12700">
              <a:srgbClr val="000000">
                <a:alpha val="35000"/>
              </a:srgbClr>
            </a:innerShdw>
            <a:reflection blurRad="12700" stA="26000" endPos="25000" dist="19050" dir="5400000" sy="-100000" rotWithShape="0"/>
          </a:effectLst>
          <a:scene3d>
            <a:camera prst="orthographicFront">
              <a:rot lat="0" lon="0" rev="0"/>
            </a:camera>
            <a:lightRig rig="twoPt" dir="t">
              <a:rot lat="0" lon="0" rev="5400000"/>
            </a:lightRig>
          </a:scene3d>
          <a:sp3d>
            <a:bevelT w="381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2866</TotalTime>
  <Words>1694</Words>
  <Application>Microsoft Office PowerPoint</Application>
  <PresentationFormat>Widescreen</PresentationFormat>
  <Paragraphs>143</Paragraphs>
  <Slides>41</Slides>
  <Notes>1</Notes>
  <HiddenSlides>0</HiddenSlides>
  <MMClips>1</MMClips>
  <ScaleCrop>false</ScaleCrop>
  <HeadingPairs>
    <vt:vector size="6" baseType="variant">
      <vt:variant>
        <vt:lpstr>Fonts Used</vt:lpstr>
      </vt:variant>
      <vt:variant>
        <vt:i4>20</vt:i4>
      </vt:variant>
      <vt:variant>
        <vt:lpstr>Theme</vt:lpstr>
      </vt:variant>
      <vt:variant>
        <vt:i4>3</vt:i4>
      </vt:variant>
      <vt:variant>
        <vt:lpstr>Slide Titles</vt:lpstr>
      </vt:variant>
      <vt:variant>
        <vt:i4>41</vt:i4>
      </vt:variant>
    </vt:vector>
  </HeadingPairs>
  <TitlesOfParts>
    <vt:vector size="64" baseType="lpstr">
      <vt:lpstr>SketchFlow Print</vt:lpstr>
      <vt:lpstr>Calvin and Hobbes</vt:lpstr>
      <vt:lpstr>Papyrus</vt:lpstr>
      <vt:lpstr>Wingdings</vt:lpstr>
      <vt:lpstr>Rockwell</vt:lpstr>
      <vt:lpstr>Bookman Old Style</vt:lpstr>
      <vt:lpstr>Beat My Guest</vt:lpstr>
      <vt:lpstr>Japanette</vt:lpstr>
      <vt:lpstr>Arial</vt:lpstr>
      <vt:lpstr>Architecture</vt:lpstr>
      <vt:lpstr>Cambria Math</vt:lpstr>
      <vt:lpstr>BernhardModern</vt:lpstr>
      <vt:lpstr>Footlight MT Light</vt:lpstr>
      <vt:lpstr>Cooper Lt BT</vt:lpstr>
      <vt:lpstr>Forte</vt:lpstr>
      <vt:lpstr>Adelon-Light</vt:lpstr>
      <vt:lpstr>Old Copperfield</vt:lpstr>
      <vt:lpstr>Times New Roman</vt:lpstr>
      <vt:lpstr>Calibri</vt:lpstr>
      <vt:lpstr>FormalScrp421 BT</vt:lpstr>
      <vt:lpstr>Default Design</vt:lpstr>
      <vt:lpstr>Office Theme</vt:lpstr>
      <vt:lpstr>1_Office Theme</vt:lpstr>
      <vt:lpstr>To ℵ_0 and Beyond...</vt:lpstr>
      <vt:lpstr>PowerPoint Presentation</vt:lpstr>
      <vt:lpstr>Infinity meets Art: M.C. Escher</vt:lpstr>
      <vt:lpstr>Brief Bio</vt:lpstr>
      <vt:lpstr>Background</vt:lpstr>
      <vt:lpstr>Escher’s Work</vt:lpstr>
      <vt:lpstr>Möbius I</vt:lpstr>
      <vt:lpstr>Möbius II</vt:lpstr>
      <vt:lpstr>Möbius III</vt:lpstr>
      <vt:lpstr>Strange Loops</vt:lpstr>
      <vt:lpstr>Patterns in the Plane</vt:lpstr>
      <vt:lpstr>The Alhambra</vt:lpstr>
      <vt:lpstr>How to Create a Tiling</vt:lpstr>
      <vt:lpstr>Escher Tilings</vt:lpstr>
      <vt:lpstr>Synthesis</vt:lpstr>
      <vt:lpstr>Infinite Geometry</vt:lpstr>
      <vt:lpstr>Infinite Geometry</vt:lpstr>
      <vt:lpstr>Infinite Lego</vt:lpstr>
      <vt:lpstr>http://daltongallery.agnesscott.edu/ A Curator’s Statement, by Lisa Alembik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Possibility of Framing Infinity</vt:lpstr>
      <vt:lpstr>The Possibility of Framing Infinity</vt:lpstr>
      <vt:lpstr>The Possibility of Framing Infinity</vt:lpstr>
      <vt:lpstr>The Possibility of Framing Infinity</vt:lpstr>
      <vt:lpstr>The Possibility of Framing Infinity</vt:lpstr>
      <vt:lpstr>The Possibility of Framing Infinity</vt:lpstr>
      <vt:lpstr>The Possibility of Framing Infinity</vt:lpstr>
      <vt:lpstr>The Possibility of Framing Infinity</vt:lpstr>
      <vt:lpstr>The Possibility of Framing Infinity</vt:lpstr>
      <vt:lpstr>The Possibility of Framing Infinity</vt:lpstr>
      <vt:lpstr>The Possibility of Framing Infinity</vt:lpstr>
      <vt:lpstr>The Possibility of Framing Infinity</vt:lpstr>
      <vt:lpstr>The Possibility of Framing Infinity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 ℵ_0 and Beyond...</dc:title>
  <dc:creator>Stucki, David</dc:creator>
  <cp:lastModifiedBy>Stucki, David</cp:lastModifiedBy>
  <cp:revision>32</cp:revision>
  <dcterms:created xsi:type="dcterms:W3CDTF">2020-10-25T21:16:15Z</dcterms:created>
  <dcterms:modified xsi:type="dcterms:W3CDTF">2024-12-01T20:46:32Z</dcterms:modified>
</cp:coreProperties>
</file>