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5" r:id="rId3"/>
    <p:sldId id="267" r:id="rId4"/>
    <p:sldId id="278" r:id="rId5"/>
    <p:sldId id="282" r:id="rId6"/>
    <p:sldId id="284" r:id="rId7"/>
    <p:sldId id="283" r:id="rId8"/>
    <p:sldId id="266" r:id="rId9"/>
    <p:sldId id="270" r:id="rId10"/>
    <p:sldId id="277" r:id="rId11"/>
    <p:sldId id="279" r:id="rId12"/>
    <p:sldId id="280" r:id="rId13"/>
  </p:sldIdLst>
  <p:sldSz cx="12192000" cy="6858000"/>
  <p:notesSz cx="7010400" cy="9296400"/>
  <p:embeddedFontLst>
    <p:embeddedFont>
      <p:font typeface="Adelon-Light" panose="020B0604020202020204" charset="0"/>
      <p:regular r:id="rId16"/>
    </p:embeddedFon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Papyrus" panose="03070502060502030205" pitchFamily="66" charset="0"/>
      <p:regular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SketchFlow Print" panose="020B0604020202020204" charset="0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FF"/>
    <a:srgbClr val="FFCC00"/>
    <a:srgbClr val="F3DAB6"/>
    <a:srgbClr val="D7B5A9"/>
    <a:srgbClr val="E0BC6C"/>
    <a:srgbClr val="000099"/>
    <a:srgbClr val="5C0000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3303" autoAdjust="0"/>
  </p:normalViewPr>
  <p:slideViewPr>
    <p:cSldViewPr>
      <p:cViewPr varScale="1">
        <p:scale>
          <a:sx n="77" d="100"/>
          <a:sy n="77" d="100"/>
        </p:scale>
        <p:origin x="108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71DF97B-4572-49FD-914C-0D661ACC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564F2590-61BF-48F2-9550-AE904F42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F2590-61BF-48F2-9550-AE904F42B8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4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0D78-FC78-4486-ABDC-955529CF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EB1B-4247-4A10-93E0-2057B123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C0EB-24F7-4F78-9990-ABE88DFCE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B36F-E19E-468C-880A-CA6DFE311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8D54-6DA4-4C91-B598-F8EDBFA8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5DDC-CD5E-49B1-B1A8-D06155231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2F69-92EC-4C68-B9D6-9B9A663B4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7143-BC82-427A-A084-03007ACE5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DC36-FBF6-42EC-9790-5300D91E5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D9DA-4B95-4B60-8A4E-A36A3489B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B5A5-2F2D-486C-9563-A914E8C8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906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49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3D4EA-EE62-491F-90EC-3087E7A6E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Bookman Old Style" panose="020506040505050202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Bookman Old Style" panose="02050604050505020204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Bookman Old Style" panose="02050604050505020204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Bookman Old Style" panose="02050604050505020204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Bookman Old Style" panose="02050604050505020204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Ij30SOoID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delma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76746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26839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712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3205" y="542348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6776" y="6178752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320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3206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6776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320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93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50260" y="2873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32641A-9758-4FCB-B1F5-883C4F315E1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924923" y="225313"/>
                <a:ext cx="3038477" cy="21399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>
                <a:normAutofit/>
              </a:bodyPr>
              <a:lstStyle/>
              <a:p>
                <a:pPr algn="l"/>
                <a:r>
                  <a:rPr lang="en-US" sz="35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500" dirty="0"/>
                  <a:t> and Beyond...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32641A-9758-4FCB-B1F5-883C4F315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924923" y="225313"/>
                <a:ext cx="3038477" cy="2139975"/>
              </a:xfrm>
              <a:blipFill>
                <a:blip r:embed="rId3"/>
                <a:stretch>
                  <a:fillRect l="-5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B90BB6B-5061-42C4-AD25-D16DB7B2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6008" y="2448918"/>
            <a:ext cx="1574125" cy="59908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</a:rPr>
              <a:t>FYS 1023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39620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92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088058" y="2218041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Rockwell" panose="02060603020205020403"/>
            </a:endParaRPr>
          </a:p>
        </p:txBody>
      </p:sp>
      <p:pic>
        <p:nvPicPr>
          <p:cNvPr id="1026" name="Picture 2" descr="Hebrew font. The Hebrew language. The letter Aleph. Vector illustration on isolated background. The sign of your logo or the capital letter of your offer. Blue color Stock Vector - 76872040">
            <a:extLst>
              <a:ext uri="{FF2B5EF4-FFF2-40B4-BE49-F238E27FC236}">
                <a16:creationId xmlns:a16="http://schemas.microsoft.com/office/drawing/2014/main" id="{4B015FFA-9ED5-492C-BD88-DE98D2455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r="3" b="6235"/>
          <a:stretch/>
        </p:blipFill>
        <p:spPr bwMode="auto">
          <a:xfrm>
            <a:off x="2215433" y="465244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F54EE1-1968-4F86-A41D-46E231A5DBF9}"/>
              </a:ext>
            </a:extLst>
          </p:cNvPr>
          <p:cNvGrpSpPr/>
          <p:nvPr/>
        </p:nvGrpSpPr>
        <p:grpSpPr>
          <a:xfrm>
            <a:off x="6096000" y="5181601"/>
            <a:ext cx="762000" cy="997151"/>
            <a:chOff x="4572000" y="5181600"/>
            <a:chExt cx="762000" cy="99715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5B240A-B53D-42A6-97E7-50DD204356E5}"/>
                </a:ext>
              </a:extLst>
            </p:cNvPr>
            <p:cNvSpPr/>
            <p:nvPr/>
          </p:nvSpPr>
          <p:spPr>
            <a:xfrm>
              <a:off x="4572000" y="5181600"/>
              <a:ext cx="762000" cy="99715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505F4D9-AF0D-4A6A-9A52-DC79FC3A3065}"/>
                </a:ext>
              </a:extLst>
            </p:cNvPr>
            <p:cNvSpPr/>
            <p:nvPr/>
          </p:nvSpPr>
          <p:spPr>
            <a:xfrm>
              <a:off x="4696762" y="5344862"/>
              <a:ext cx="512477" cy="6706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Möbius Strip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9144000" cy="5029200"/>
          </a:xfrm>
        </p:spPr>
        <p:txBody>
          <a:bodyPr/>
          <a:lstStyle/>
          <a:p>
            <a:r>
              <a:rPr lang="en-US" sz="2800" dirty="0">
                <a:latin typeface="Bookman Old Style" panose="02050604050505020204" pitchFamily="18" charset="0"/>
                <a:ea typeface="Adelon-Light" panose="00000300000000000000" pitchFamily="2" charset="0"/>
              </a:rPr>
              <a:t>August Ferdinand Möbius </a:t>
            </a:r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(1790–1868)</a:t>
            </a:r>
            <a:endParaRPr lang="en-US" sz="2800" dirty="0">
              <a:latin typeface="Bookman Old Style" panose="02050604050505020204" pitchFamily="18" charset="0"/>
              <a:ea typeface="Adelon-Light" panose="00000300000000000000" pitchFamily="2" charset="0"/>
            </a:endParaRPr>
          </a:p>
          <a:p>
            <a:pPr lvl="1"/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German mathematician &amp; astronomer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Descendent of Martin Luther</a:t>
            </a:r>
          </a:p>
          <a:p>
            <a:r>
              <a:rPr lang="en-US" sz="2800" dirty="0">
                <a:latin typeface="Bookman Old Style" panose="02050604050505020204" pitchFamily="18" charset="0"/>
                <a:ea typeface="Adelon-Light" panose="00000300000000000000" pitchFamily="2" charset="0"/>
              </a:rPr>
              <a:t>Discovered the simplest non-orientable surface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5A6EBE-53F5-4290-9699-CFE02A29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61158"/>
            <a:ext cx="2590800" cy="31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bius strip [slide]. | Corning Museum of Glass | Corning museum of glass, Mobius  strip, Glass sculpture">
            <a:extLst>
              <a:ext uri="{FF2B5EF4-FFF2-40B4-BE49-F238E27FC236}">
                <a16:creationId xmlns:a16="http://schemas.microsoft.com/office/drawing/2014/main" id="{AF0B30F2-0A50-40E7-9ED8-916E74E5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531850"/>
            <a:ext cx="4724399" cy="31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Möbius Strip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353800" cy="5029200"/>
          </a:xfrm>
        </p:spPr>
        <p:txBody>
          <a:bodyPr/>
          <a:lstStyle/>
          <a:p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Activity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Make a Möbius Strip for yourself...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Take a pen/pencil and draw a line</a:t>
            </a:r>
            <a:b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</a:br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down the middle of your Möbius Strip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Bookman Old Style" panose="02050604050505020204" pitchFamily="18" charset="0"/>
                <a:ea typeface="Adelon-Light" panose="00000300000000000000" pitchFamily="2" charset="0"/>
              </a:rPr>
              <a:t>What happened?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Take a scissors and cut along the line you drew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Bookman Old Style" panose="02050604050505020204" pitchFamily="18" charset="0"/>
                <a:ea typeface="Adelon-Light" panose="00000300000000000000" pitchFamily="2" charset="0"/>
              </a:rPr>
              <a:t>What happened?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Make another Möbius Strip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This time draw the line 1/3 of the way rather than in the middle. What happens this time?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Cut along that line.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Bookman Old Style" panose="02050604050505020204" pitchFamily="18" charset="0"/>
                <a:ea typeface="Adelon-Light" panose="00000300000000000000" pitchFamily="2" charset="0"/>
              </a:rPr>
              <a:t>What happened?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Take the first one that you already cut. Cut down the middle again.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Bookman Old Style" panose="02050604050505020204" pitchFamily="18" charset="0"/>
                <a:ea typeface="Adelon-Light" panose="00000300000000000000" pitchFamily="2" charset="0"/>
              </a:rPr>
              <a:t>What happened?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5A6EBE-53F5-4290-9699-CFE02A29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61158"/>
            <a:ext cx="2590800" cy="31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Möbius Bacon</a:t>
            </a:r>
          </a:p>
        </p:txBody>
      </p:sp>
      <p:pic>
        <p:nvPicPr>
          <p:cNvPr id="2050" name="Picture 2" descr="Möbius Bacon">
            <a:extLst>
              <a:ext uri="{FF2B5EF4-FFF2-40B4-BE49-F238E27FC236}">
                <a16:creationId xmlns:a16="http://schemas.microsoft.com/office/drawing/2014/main" id="{0D0D0F4B-7C62-4C71-9BF8-F6273DF0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466850"/>
            <a:ext cx="53149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0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105400"/>
          </a:xfrm>
        </p:spPr>
        <p:txBody>
          <a:bodyPr/>
          <a:lstStyle/>
          <a:p>
            <a:r>
              <a:rPr lang="en-US" sz="2800" dirty="0">
                <a:latin typeface="Bookman Old Style" panose="02050604050505020204" pitchFamily="18" charset="0"/>
                <a:ea typeface="Adelon-Light" panose="00000300000000000000" pitchFamily="2" charset="0"/>
              </a:rPr>
              <a:t>New reading assignment</a:t>
            </a:r>
          </a:p>
          <a:p>
            <a:r>
              <a:rPr lang="en-US" sz="2800" dirty="0">
                <a:latin typeface="Bookman Old Style" panose="02050604050505020204" pitchFamily="18" charset="0"/>
                <a:ea typeface="Adelon-Light" panose="00000300000000000000" pitchFamily="2" charset="0"/>
              </a:rPr>
              <a:t>Essay assignment, due next Monday</a:t>
            </a:r>
          </a:p>
          <a:p>
            <a:r>
              <a:rPr lang="en-US" sz="2800" dirty="0">
                <a:latin typeface="Bookman Old Style" panose="02050604050505020204" pitchFamily="18" charset="0"/>
                <a:ea typeface="Adelon-Light" panose="00000300000000000000" pitchFamily="2" charset="0"/>
              </a:rPr>
              <a:t>Schedule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Monday, 12/2: Final Exam Speed Dating</a:t>
            </a:r>
          </a:p>
          <a:p>
            <a:pPr lvl="1"/>
            <a:r>
              <a:rPr lang="en-US" sz="2400" dirty="0">
                <a:ea typeface="Adelon-Light" panose="00000300000000000000" pitchFamily="2" charset="0"/>
              </a:rPr>
              <a:t>Wednesday, 12/4: Infinity in Art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Friday, 12/6: ...and Beyond!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Optional Review: Wednesday, 12/11 @ 2:30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ea typeface="Adelon-Light" panose="00000300000000000000" pitchFamily="2" charset="0"/>
              </a:rPr>
              <a:t>Final Exam: Friday, 12/13 @10:15</a:t>
            </a:r>
          </a:p>
        </p:txBody>
      </p:sp>
    </p:spTree>
    <p:extLst>
      <p:ext uri="{BB962C8B-B14F-4D97-AF65-F5344CB8AC3E}">
        <p14:creationId xmlns:p14="http://schemas.microsoft.com/office/powerpoint/2010/main" val="31622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0" y="5632554"/>
                <a:ext cx="7467600" cy="1203036"/>
              </a:xfrm>
            </p:spPr>
            <p:txBody>
              <a:bodyPr/>
              <a:lstStyle/>
              <a:p>
                <a:pPr mar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50000"/>
                      <a:lumOff val="50000"/>
                    </a:prstClr>
                  </a:buClr>
                  <a:buSzPct val="80000"/>
                  <a:buNone/>
                </a:pPr>
                <a:r>
                  <a:rPr lang="en-US" sz="2400" kern="1200" dirty="0">
                    <a:solidFill>
                      <a:srgbClr val="C00000"/>
                    </a:solidFill>
                    <a:latin typeface="Bookman Old Style"/>
                  </a:rPr>
                  <a:t>What is this?</a:t>
                </a:r>
              </a:p>
              <a:p>
                <a:pPr mar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50000"/>
                      <a:lumOff val="50000"/>
                    </a:prstClr>
                  </a:buClr>
                  <a:buSzPct val="80000"/>
                  <a:buNone/>
                </a:pPr>
                <a:r>
                  <a:rPr lang="en-US" sz="2400" kern="1200" dirty="0">
                    <a:solidFill>
                      <a:srgbClr val="C00000"/>
                    </a:solidFill>
                    <a:latin typeface="Bookman Old Style"/>
                  </a:rPr>
                  <a:t>A </a:t>
                </a:r>
                <a:r>
                  <a:rPr lang="en-US" sz="2400" kern="1200" dirty="0" err="1">
                    <a:solidFill>
                      <a:srgbClr val="C00000"/>
                    </a:solidFill>
                    <a:latin typeface="Bookman Old Style"/>
                  </a:rPr>
                  <a:t>Mandelbr</a:t>
                </a:r>
                <a14:m>
                  <m:oMath xmlns:m="http://schemas.openxmlformats.org/officeDocument/2006/math">
                    <m:r>
                      <a:rPr lang="en-US" sz="2400" i="1" kern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ö</m:t>
                    </m:r>
                  </m:oMath>
                </a14:m>
                <a:r>
                  <a:rPr lang="en-US" sz="2400" kern="1200" dirty="0" err="1">
                    <a:solidFill>
                      <a:srgbClr val="C00000"/>
                    </a:solidFill>
                    <a:latin typeface="Bookman Old Style"/>
                  </a:rPr>
                  <a:t>twurst</a:t>
                </a:r>
                <a:endParaRPr lang="en-US" sz="2400" kern="1200" dirty="0">
                  <a:solidFill>
                    <a:srgbClr val="C00000"/>
                  </a:solidFill>
                  <a:latin typeface="Bookman Old Style"/>
                </a:endParaRPr>
              </a:p>
              <a:p>
                <a:pPr mar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50000"/>
                      <a:lumOff val="50000"/>
                    </a:prstClr>
                  </a:buClr>
                  <a:buSzPct val="80000"/>
                  <a:buNone/>
                </a:pPr>
                <a:r>
                  <a:rPr lang="en-US" sz="2400" kern="1200" dirty="0">
                    <a:solidFill>
                      <a:srgbClr val="C00000"/>
                    </a:solidFill>
                    <a:latin typeface="Bookman Old Style"/>
                  </a:rPr>
                  <a:t>(University of Chicago Scavenger Hunt)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5C55D-5161-4AA5-BC98-580DD1E058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5632554"/>
                <a:ext cx="7467600" cy="1203036"/>
              </a:xfrm>
              <a:blipFill>
                <a:blip r:embed="rId2"/>
                <a:stretch>
                  <a:fillRect l="-1224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846B0A6-0859-4A3A-9CE7-216E6BA57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55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762000"/>
            <a:ext cx="7467600" cy="533400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  <a:t>Life is full of</a:t>
            </a:r>
            <a:b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</a:br>
            <a:r>
              <a:rPr lang="en-US" sz="3600" kern="1200" dirty="0">
                <a:solidFill>
                  <a:srgbClr val="C00000"/>
                </a:solidFill>
                <a:latin typeface="SketchFlow Print" panose="02000000000000000000" pitchFamily="2" charset="0"/>
              </a:rPr>
              <a:t>infinite</a:t>
            </a:r>
            <a: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  <a:t> absurdities,</a:t>
            </a:r>
            <a:b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</a:br>
            <a: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  <a:t>which, strangely enough,</a:t>
            </a:r>
            <a:b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</a:br>
            <a: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  <a:t>do not even need</a:t>
            </a:r>
            <a:b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</a:br>
            <a: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  <a:t>to appear </a:t>
            </a: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  <a:latin typeface="SketchFlow Print" panose="02000000000000000000" pitchFamily="2" charset="0"/>
              </a:rPr>
              <a:t>plausible</a:t>
            </a:r>
            <a: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  <a:t>,</a:t>
            </a:r>
            <a:b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</a:br>
            <a: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  <a:t>since they are </a:t>
            </a:r>
            <a:r>
              <a:rPr lang="en-US" sz="3600" kern="1200" dirty="0">
                <a:solidFill>
                  <a:srgbClr val="800000"/>
                </a:solidFill>
                <a:latin typeface="SketchFlow Print" panose="02000000000000000000" pitchFamily="2" charset="0"/>
              </a:rPr>
              <a:t>true</a:t>
            </a:r>
            <a: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  <a:t>.</a:t>
            </a:r>
          </a:p>
          <a:p>
            <a:pPr marL="682625" lvl="1" indent="-341313" algn="r" eaLnBrk="1" fontAlgn="auto" hangingPunct="1"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Wingdings" pitchFamily="2" charset="2"/>
              <a:buChar char="Ø"/>
            </a:pPr>
            <a:r>
              <a:rPr lang="en-US" sz="2000" kern="1200" dirty="0">
                <a:solidFill>
                  <a:srgbClr val="C00000"/>
                </a:solidFill>
                <a:latin typeface="Bookman Old Style"/>
                <a:ea typeface="+mn-ea"/>
              </a:rPr>
              <a:t>Luigi Pirandello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3600" b="1" kern="1200" dirty="0">
                <a:solidFill>
                  <a:srgbClr val="00B0F0"/>
                </a:solidFill>
                <a:latin typeface="SketchFlow Print" panose="02000000000000000000" pitchFamily="2" charset="0"/>
              </a:rPr>
              <a:t>Reality</a:t>
            </a:r>
            <a:r>
              <a:rPr lang="en-US" sz="3600" kern="1200" dirty="0">
                <a:solidFill>
                  <a:srgbClr val="0070C0"/>
                </a:solidFill>
                <a:latin typeface="SketchFlow Print" panose="02000000000000000000" pitchFamily="2" charset="0"/>
              </a:rPr>
              <a:t> is not always</a:t>
            </a:r>
            <a:br>
              <a:rPr lang="en-US" sz="3600" kern="1200" dirty="0">
                <a:solidFill>
                  <a:srgbClr val="0070C0"/>
                </a:solidFill>
                <a:latin typeface="SketchFlow Print" panose="02000000000000000000" pitchFamily="2" charset="0"/>
              </a:rPr>
            </a:b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  <a:latin typeface="SketchFlow Print" panose="02000000000000000000" pitchFamily="2" charset="0"/>
              </a:rPr>
              <a:t>probable</a:t>
            </a:r>
            <a:r>
              <a:rPr lang="en-US" sz="3600" kern="1200" dirty="0">
                <a:solidFill>
                  <a:srgbClr val="0070C0"/>
                </a:solidFill>
                <a:latin typeface="SketchFlow Print" panose="02000000000000000000" pitchFamily="2" charset="0"/>
              </a:rPr>
              <a:t>, or </a:t>
            </a:r>
            <a:r>
              <a:rPr lang="en-US" sz="3600" kern="1200" dirty="0">
                <a:solidFill>
                  <a:schemeClr val="accent6"/>
                </a:solidFill>
                <a:latin typeface="SketchFlow Print" panose="02000000000000000000" pitchFamily="2" charset="0"/>
              </a:rPr>
              <a:t>likely</a:t>
            </a:r>
            <a:r>
              <a:rPr lang="en-US" sz="3600" kern="1200" dirty="0">
                <a:solidFill>
                  <a:srgbClr val="0070C0"/>
                </a:solidFill>
                <a:latin typeface="SketchFlow Print" panose="02000000000000000000" pitchFamily="2" charset="0"/>
              </a:rPr>
              <a:t>.</a:t>
            </a:r>
            <a:endParaRPr lang="en-US" sz="3600" i="1" kern="1200" dirty="0">
              <a:solidFill>
                <a:srgbClr val="0070C0"/>
              </a:solidFill>
              <a:latin typeface="SketchFlow Print" panose="02000000000000000000" pitchFamily="2" charset="0"/>
            </a:endParaRPr>
          </a:p>
          <a:p>
            <a:pPr marL="682625" lvl="1" indent="-341313" algn="r" eaLnBrk="1" fontAlgn="auto" hangingPunct="1"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Wingdings" pitchFamily="2" charset="2"/>
              <a:buChar char="Ø"/>
            </a:pPr>
            <a:r>
              <a:rPr lang="en-US" sz="2000" kern="1200" dirty="0">
                <a:solidFill>
                  <a:srgbClr val="C00000"/>
                </a:solidFill>
                <a:latin typeface="Bookman Old Style"/>
                <a:ea typeface="+mn-ea"/>
              </a:rPr>
              <a:t>Jorge Luis Borges</a:t>
            </a:r>
          </a:p>
        </p:txBody>
      </p:sp>
    </p:spTree>
    <p:extLst>
      <p:ext uri="{BB962C8B-B14F-4D97-AF65-F5344CB8AC3E}">
        <p14:creationId xmlns:p14="http://schemas.microsoft.com/office/powerpoint/2010/main" val="5451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Jorge Luis Borges </a:t>
            </a:r>
            <a:r>
              <a:rPr lang="en-US" sz="2800" dirty="0"/>
              <a:t>(1899-1986)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B616-DBF8-4AC2-9134-486E4557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324600" cy="4953000"/>
          </a:xfrm>
        </p:spPr>
        <p:txBody>
          <a:bodyPr/>
          <a:lstStyle/>
          <a:p>
            <a:r>
              <a:rPr lang="en-US" sz="2800" dirty="0">
                <a:latin typeface="Bookman Old Style" panose="02050604050505020204" pitchFamily="18" charset="0"/>
              </a:rPr>
              <a:t>Argentinian author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His stories marked the</a:t>
            </a:r>
            <a:br>
              <a:rPr lang="en-US" sz="2800" dirty="0">
                <a:latin typeface="Bookman Old Style" panose="02050604050505020204" pitchFamily="18" charset="0"/>
              </a:rPr>
            </a:br>
            <a:r>
              <a:rPr lang="en-US" sz="2800" dirty="0">
                <a:latin typeface="Bookman Old Style" panose="02050604050505020204" pitchFamily="18" charset="0"/>
              </a:rPr>
              <a:t>beginning of the </a:t>
            </a:r>
            <a:r>
              <a:rPr 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magical realism</a:t>
            </a:r>
            <a:br>
              <a:rPr lang="en-US" sz="2800" dirty="0">
                <a:latin typeface="Bookman Old Style" panose="02050604050505020204" pitchFamily="18" charset="0"/>
              </a:rPr>
            </a:br>
            <a:r>
              <a:rPr lang="en-US" sz="2800" dirty="0">
                <a:latin typeface="Bookman Old Style" panose="02050604050505020204" pitchFamily="18" charset="0"/>
              </a:rPr>
              <a:t>movement in 20</a:t>
            </a:r>
            <a:r>
              <a:rPr lang="en-US" sz="2800" baseline="30000" dirty="0">
                <a:latin typeface="Bookman Old Style" panose="02050604050505020204" pitchFamily="18" charset="0"/>
              </a:rPr>
              <a:t>th</a:t>
            </a:r>
            <a:r>
              <a:rPr lang="en-US" sz="2800" dirty="0">
                <a:latin typeface="Bookman Old Style" panose="02050604050505020204" pitchFamily="18" charset="0"/>
              </a:rPr>
              <a:t> century Latin</a:t>
            </a:r>
            <a:br>
              <a:rPr lang="en-US" sz="2800" dirty="0">
                <a:latin typeface="Bookman Old Style" panose="02050604050505020204" pitchFamily="18" charset="0"/>
              </a:rPr>
            </a:br>
            <a:r>
              <a:rPr lang="en-US" sz="2800" dirty="0">
                <a:latin typeface="Bookman Old Style" panose="02050604050505020204" pitchFamily="18" charset="0"/>
              </a:rPr>
              <a:t>American literature</a:t>
            </a:r>
          </a:p>
          <a:p>
            <a:r>
              <a:rPr lang="en-US" sz="2800" i="1" dirty="0">
                <a:latin typeface="Bookman Old Style" panose="02050604050505020204" pitchFamily="18" charset="0"/>
              </a:rPr>
              <a:t>The Library of Babel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What did you think?</a:t>
            </a:r>
          </a:p>
          <a:p>
            <a:r>
              <a:rPr lang="en-US" sz="2800" i="1" dirty="0">
                <a:latin typeface="Bookman Old Style" panose="02050604050505020204" pitchFamily="18" charset="0"/>
              </a:rPr>
              <a:t>The Aleph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What about this one?</a:t>
            </a:r>
          </a:p>
        </p:txBody>
      </p:sp>
      <p:pic>
        <p:nvPicPr>
          <p:cNvPr id="1026" name="Picture 2" descr="Jorge Luis Borges | Biography, Books and Facts">
            <a:extLst>
              <a:ext uri="{FF2B5EF4-FFF2-40B4-BE49-F238E27FC236}">
                <a16:creationId xmlns:a16="http://schemas.microsoft.com/office/drawing/2014/main" id="{BA4334DD-D3D5-4A34-AECF-8FA56A24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438244"/>
            <a:ext cx="4992040" cy="26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Jorge Luis Borges </a:t>
            </a:r>
            <a:r>
              <a:rPr lang="en-US" sz="2800" dirty="0"/>
              <a:t>(1899-1986)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B616-DBF8-4AC2-9134-486E4557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10363200" cy="5257800"/>
          </a:xfrm>
          <a:solidFill>
            <a:srgbClr val="FFFFFF">
              <a:alpha val="74902"/>
            </a:srgbClr>
          </a:solidFill>
        </p:spPr>
        <p:txBody>
          <a:bodyPr/>
          <a:lstStyle/>
          <a:p>
            <a:pPr marL="0" indent="0" algn="just">
              <a:spcBef>
                <a:spcPts val="300"/>
              </a:spcBef>
              <a:buNone/>
            </a:pPr>
            <a:r>
              <a:rPr lang="en-US" sz="2000" dirty="0">
                <a:latin typeface="Bookman Old Style" panose="02050604050505020204" pitchFamily="18" charset="0"/>
              </a:rPr>
              <a:t>I arrive now at the ineffable core of my story. And here begins my despair as a writer. All language is a set of symbols whose use among its speakers assumes a shared past. How, then, can I translate into words the limitless Aleph, which my floundering mind can scarcely encompass? Mystics, faced with the same problem, fall back on symbols: to signify the godhead, one Persian speaks of a bird that somehow is all birds; </a:t>
            </a:r>
            <a:r>
              <a:rPr lang="en-US" sz="2000" dirty="0" err="1">
                <a:latin typeface="Bookman Old Style" panose="02050604050505020204" pitchFamily="18" charset="0"/>
              </a:rPr>
              <a:t>Alanus</a:t>
            </a:r>
            <a:r>
              <a:rPr lang="en-US" sz="2000" dirty="0">
                <a:latin typeface="Bookman Old Style" panose="02050604050505020204" pitchFamily="18" charset="0"/>
              </a:rPr>
              <a:t> de </a:t>
            </a:r>
            <a:r>
              <a:rPr lang="en-US" sz="2000" dirty="0" err="1">
                <a:latin typeface="Bookman Old Style" panose="02050604050505020204" pitchFamily="18" charset="0"/>
              </a:rPr>
              <a:t>Insulis</a:t>
            </a:r>
            <a:r>
              <a:rPr lang="en-US" sz="2000" dirty="0">
                <a:latin typeface="Bookman Old Style" panose="02050604050505020204" pitchFamily="18" charset="0"/>
              </a:rPr>
              <a:t>, of a sphere whose center is everywhere and circumference is nowhere; Ezekiel, of a four-faced angel who at one and the same time moves east and west, north and south. (Not in vain do I recall these inconceivable analogies; they bear some relation to the Aleph.) Perhaps the gods might grant me a similar metaphor, but then this account would become contaminated by literature, by fiction. Really, what I want to do is impossible, for any listing of an endless series is doomed to be infinitesimal. In that single gigantic instant I saw millions of acts both delightful and awful; not one of them occupied the same point in space, without overlapping or transparency. What my eyes beheld was simultaneous, but what I shall now write down will be successive, because language is successive. Nonetheless, I'll try to recollect what I can.</a:t>
            </a:r>
          </a:p>
        </p:txBody>
      </p:sp>
    </p:spTree>
    <p:extLst>
      <p:ext uri="{BB962C8B-B14F-4D97-AF65-F5344CB8AC3E}">
        <p14:creationId xmlns:p14="http://schemas.microsoft.com/office/powerpoint/2010/main" val="41152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5E94-6F95-3AF5-C02F-95A43A74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2438D-041D-54D3-1636-0F0D624FF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029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Bookman Old Style" panose="02050604050505020204" pitchFamily="18" charset="0"/>
              </a:rPr>
              <a:t>Borges: short stories</a:t>
            </a:r>
          </a:p>
          <a:p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>
                <a:latin typeface="Bookman Old Style" panose="02050604050505020204" pitchFamily="18" charset="0"/>
              </a:rPr>
              <a:t>: faith in chaos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Everyone name one thing that stood out to you in the movie that related to this class (no repeats)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What did it mean (to you)?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What questions did it leave you with?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Fractals documentary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How did it connect to infinity?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851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54E5-2E25-4FB1-BEDA-F53ACDCD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5486400" cy="1447800"/>
          </a:xfrm>
        </p:spPr>
        <p:txBody>
          <a:bodyPr/>
          <a:lstStyle/>
          <a:p>
            <a:pPr algn="l"/>
            <a:r>
              <a:rPr lang="en-US" dirty="0"/>
              <a:t>Benoît Mandelbrot</a:t>
            </a:r>
            <a:br>
              <a:rPr lang="en-US" dirty="0"/>
            </a:br>
            <a:r>
              <a:rPr lang="en-US" sz="3200" dirty="0"/>
              <a:t>(1924-2010)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E7F2-68CD-433C-8BE4-13EBA092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514600"/>
            <a:ext cx="8818418" cy="3962400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28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Why is geometry often described as cold and dry? One reason lies in its inability to describe the shape of a cloud, a mountain, a coastline or a tree.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Bottomless wonders spring from simple rules, which are repeated without end.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A fractal is a way of seeing infinity.</a:t>
            </a:r>
          </a:p>
        </p:txBody>
      </p:sp>
      <p:pic>
        <p:nvPicPr>
          <p:cNvPr id="5" name="Picture 2" descr="Benoit B. Mandelbrot Father of Fractal Geometry | Fractal geometry,  Fractals, Benoît mandelbrot">
            <a:extLst>
              <a:ext uri="{FF2B5EF4-FFF2-40B4-BE49-F238E27FC236}">
                <a16:creationId xmlns:a16="http://schemas.microsoft.com/office/drawing/2014/main" id="{C378F04F-386C-4E3F-BBCA-94147B947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2" y="0"/>
            <a:ext cx="2646218" cy="24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beautiful poster of the Mandelbrot set fractal, that you will enjoy for years to come.">
            <a:extLst>
              <a:ext uri="{FF2B5EF4-FFF2-40B4-BE49-F238E27FC236}">
                <a16:creationId xmlns:a16="http://schemas.microsoft.com/office/drawing/2014/main" id="{37689375-3BB4-46D9-9738-5992BAE7C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18"/>
            <a:ext cx="10210800" cy="68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854380-2AC4-4BD5-9DEF-25F3FD1B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981200" cy="914400"/>
          </a:xfrm>
          <a:solidFill>
            <a:srgbClr val="F3DAB6">
              <a:alpha val="50196"/>
            </a:srgbClr>
          </a:solidFill>
        </p:spPr>
        <p:txBody>
          <a:bodyPr/>
          <a:lstStyle/>
          <a:p>
            <a:r>
              <a:rPr lang="en-US" sz="2400" dirty="0"/>
              <a:t>In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Memorium</a:t>
            </a:r>
            <a:r>
              <a:rPr lang="en-US" sz="2400" dirty="0"/>
              <a:t>: Mandelbrot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E5D18-91AF-48E4-9462-A3DBD9C8E977}"/>
              </a:ext>
            </a:extLst>
          </p:cNvPr>
          <p:cNvSpPr txBox="1"/>
          <p:nvPr/>
        </p:nvSpPr>
        <p:spPr>
          <a:xfrm>
            <a:off x="8395928" y="6605642"/>
            <a:ext cx="2348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https://www.mandelmap.com/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747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Papyrus"/>
        <a:ea typeface=""/>
        <a:cs typeface="Times New Roman"/>
      </a:majorFont>
      <a:minorFont>
        <a:latin typeface="CasablancaAntique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669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Cambria Math</vt:lpstr>
      <vt:lpstr>Rockwell</vt:lpstr>
      <vt:lpstr>SketchFlow Print</vt:lpstr>
      <vt:lpstr>Papyrus</vt:lpstr>
      <vt:lpstr>CasablancaAntique</vt:lpstr>
      <vt:lpstr>Adelon-Light</vt:lpstr>
      <vt:lpstr>Times New Roman</vt:lpstr>
      <vt:lpstr>Bookman Old Style</vt:lpstr>
      <vt:lpstr>Symbol</vt:lpstr>
      <vt:lpstr>Wingdings</vt:lpstr>
      <vt:lpstr>Default Design</vt:lpstr>
      <vt:lpstr>To ℵ_0 and Beyond...</vt:lpstr>
      <vt:lpstr>Alerts</vt:lpstr>
      <vt:lpstr>PowerPoint Presentation</vt:lpstr>
      <vt:lpstr>PowerPoint Presentation</vt:lpstr>
      <vt:lpstr>Jorge Luis Borges (1899-1986)</vt:lpstr>
      <vt:lpstr>Jorge Luis Borges (1899-1986)</vt:lpstr>
      <vt:lpstr>Discussions</vt:lpstr>
      <vt:lpstr>Benoît Mandelbrot (1924-2010)</vt:lpstr>
      <vt:lpstr>In Memorium: Mandelbrot</vt:lpstr>
      <vt:lpstr>Möbius Strip</vt:lpstr>
      <vt:lpstr>Möbius Strip</vt:lpstr>
      <vt:lpstr>Möbius Bacon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ℵ_0 and Beyond...</dc:title>
  <dc:creator>Stucki, David</dc:creator>
  <cp:lastModifiedBy>Stucki, David</cp:lastModifiedBy>
  <cp:revision>33</cp:revision>
  <dcterms:created xsi:type="dcterms:W3CDTF">2020-10-25T21:16:15Z</dcterms:created>
  <dcterms:modified xsi:type="dcterms:W3CDTF">2024-11-25T12:44:07Z</dcterms:modified>
</cp:coreProperties>
</file>