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4" r:id="rId2"/>
    <p:sldId id="278" r:id="rId3"/>
    <p:sldId id="277" r:id="rId4"/>
  </p:sldIdLst>
  <p:sldSz cx="12192000" cy="6858000"/>
  <p:notesSz cx="7010400" cy="9296400"/>
  <p:embeddedFontLst>
    <p:embeddedFont>
      <p:font typeface="A770-Roman" panose="00000400000000000000" pitchFamily="2" charset="0"/>
      <p:regular r:id="rId7"/>
    </p:embeddedFont>
    <p:embeddedFont>
      <p:font typeface="Adelon-Light" panose="00000300000000000000" pitchFamily="2" charset="0"/>
      <p:regular r:id="rId8"/>
    </p:embeddedFont>
    <p:embeddedFont>
      <p:font typeface="Cambria Math" panose="02040503050406030204" pitchFamily="18" charset="0"/>
      <p:regular r:id="rId9"/>
    </p:embeddedFont>
    <p:embeddedFont>
      <p:font typeface="Papyrus" panose="03070502060502030205" pitchFamily="66" charset="0"/>
      <p:regular r:id="rId10"/>
    </p:embeddedFont>
    <p:embeddedFont>
      <p:font typeface="Rockwell" panose="02060603020205020403" pitchFamily="18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FF"/>
    <a:srgbClr val="800000"/>
    <a:srgbClr val="F3DAB6"/>
    <a:srgbClr val="D7B5A9"/>
    <a:srgbClr val="E0BC6C"/>
    <a:srgbClr val="000099"/>
    <a:srgbClr val="5C0000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3303" autoAdjust="0"/>
  </p:normalViewPr>
  <p:slideViewPr>
    <p:cSldViewPr>
      <p:cViewPr varScale="1">
        <p:scale>
          <a:sx n="58" d="100"/>
          <a:sy n="58" d="100"/>
        </p:scale>
        <p:origin x="40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871DF97B-4572-49FD-914C-0D661ACCF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1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564F2590-61BF-48F2-9550-AE904F42B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50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0D78-FC78-4486-ABDC-955529CF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EB1B-4247-4A10-93E0-2057B1237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C0EB-24F7-4F78-9990-ABE88DFCE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2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B36F-E19E-468C-880A-CA6DFE311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3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D8D54-6DA4-4C91-B598-F8EDBFA87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5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75DDC-CD5E-49B1-B1A8-D06155231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3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B2F69-92EC-4C68-B9D6-9B9A663B4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4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7143-BC82-427A-A084-03007ACE5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9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DC36-FBF6-42EC-9790-5300D91E5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3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8D9DA-4B95-4B60-8A4E-A36A3489B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4B5A5-2F2D-486C-9563-A914E8C85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9906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0363200" cy="4495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F3D4EA-EE62-491F-90EC-3087E7A6E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Adelon-Light" panose="00000300000000000000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00"/>
          </a:solidFill>
          <a:latin typeface="Adelon-Light" panose="00000300000000000000" pitchFamily="2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0000"/>
          </a:solidFill>
          <a:latin typeface="Adelon-Light" panose="00000300000000000000" pitchFamily="2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0000"/>
          </a:solidFill>
          <a:latin typeface="Adelon-Light" panose="00000300000000000000" pitchFamily="2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Adelon-Light" panose="00000300000000000000" pitchFamily="2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76746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026839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712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23205" y="542348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26776" y="6178752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2320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23206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26776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2320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93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50260" y="2873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32641A-9758-4FCB-B1F5-883C4F315E1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8848723" y="225313"/>
                <a:ext cx="3038477" cy="21399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>
                <a:normAutofit/>
              </a:bodyPr>
              <a:lstStyle/>
              <a:p>
                <a:pPr algn="l"/>
                <a:r>
                  <a:rPr lang="en-US" sz="35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500" dirty="0"/>
                  <a:t> and Beyond...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32641A-9758-4FCB-B1F5-883C4F315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848723" y="225313"/>
                <a:ext cx="3038477" cy="2139975"/>
              </a:xfrm>
              <a:blipFill>
                <a:blip r:embed="rId3"/>
                <a:stretch>
                  <a:fillRect l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9B90BB6B-5061-42C4-AD25-D16DB7B2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9808" y="2448918"/>
            <a:ext cx="1574125" cy="59908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+mn-lt"/>
              </a:rPr>
              <a:t>FYS 1023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39620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92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088058" y="2218041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Rockwell" panose="02060603020205020403"/>
            </a:endParaRPr>
          </a:p>
        </p:txBody>
      </p:sp>
      <p:pic>
        <p:nvPicPr>
          <p:cNvPr id="1026" name="Picture 2" descr="Hebrew font. The Hebrew language. The letter Aleph. Vector illustration on isolated background. The sign of your logo or the capital letter of your offer. Blue color Stock Vector - 76872040">
            <a:extLst>
              <a:ext uri="{FF2B5EF4-FFF2-40B4-BE49-F238E27FC236}">
                <a16:creationId xmlns:a16="http://schemas.microsoft.com/office/drawing/2014/main" id="{4B015FFA-9ED5-492C-BD88-DE98D2455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r="3" b="6235"/>
          <a:stretch/>
        </p:blipFill>
        <p:spPr bwMode="auto">
          <a:xfrm>
            <a:off x="2215433" y="465244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F54EE1-1968-4F86-A41D-46E231A5DBF9}"/>
              </a:ext>
            </a:extLst>
          </p:cNvPr>
          <p:cNvGrpSpPr/>
          <p:nvPr/>
        </p:nvGrpSpPr>
        <p:grpSpPr>
          <a:xfrm>
            <a:off x="6096000" y="5181601"/>
            <a:ext cx="762000" cy="997151"/>
            <a:chOff x="4572000" y="5181600"/>
            <a:chExt cx="762000" cy="99715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5B240A-B53D-42A6-97E7-50DD204356E5}"/>
                </a:ext>
              </a:extLst>
            </p:cNvPr>
            <p:cNvSpPr/>
            <p:nvPr/>
          </p:nvSpPr>
          <p:spPr>
            <a:xfrm>
              <a:off x="4572000" y="5181600"/>
              <a:ext cx="762000" cy="99715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505F4D9-AF0D-4A6A-9A52-DC79FC3A3065}"/>
                </a:ext>
              </a:extLst>
            </p:cNvPr>
            <p:cNvSpPr/>
            <p:nvPr/>
          </p:nvSpPr>
          <p:spPr>
            <a:xfrm>
              <a:off x="4696762" y="5344862"/>
              <a:ext cx="512477" cy="6706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78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7960-DCC4-4DA0-A697-FEA0CDB9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81000"/>
            <a:ext cx="6362700" cy="990600"/>
          </a:xfrm>
        </p:spPr>
        <p:txBody>
          <a:bodyPr/>
          <a:lstStyle/>
          <a:p>
            <a:r>
              <a:rPr lang="en-US" sz="4000" dirty="0"/>
              <a:t>Bertrand Russell</a:t>
            </a:r>
            <a:r>
              <a:rPr lang="en-US" sz="2800" dirty="0"/>
              <a:t> (1872-1970)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133600"/>
            <a:ext cx="77724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latin typeface="A770-Roman" panose="00000400000000000000" pitchFamily="2" charset="0"/>
              </a:rPr>
              <a:t>If any </a:t>
            </a:r>
            <a:r>
              <a:rPr lang="en-US" sz="4400" dirty="0">
                <a:solidFill>
                  <a:srgbClr val="FFCC00"/>
                </a:solidFill>
                <a:latin typeface="A770-Roman" panose="00000400000000000000" pitchFamily="2" charset="0"/>
              </a:rPr>
              <a:t>philosopher</a:t>
            </a:r>
            <a:r>
              <a:rPr lang="en-US" sz="4400" dirty="0">
                <a:latin typeface="A770-Roman" panose="00000400000000000000" pitchFamily="2" charset="0"/>
              </a:rPr>
              <a:t> had been		</a:t>
            </a:r>
            <a:br>
              <a:rPr lang="en-US" sz="4400" dirty="0">
                <a:latin typeface="A770-Roman" panose="00000400000000000000" pitchFamily="2" charset="0"/>
              </a:rPr>
            </a:br>
            <a:r>
              <a:rPr lang="en-US" sz="4400" dirty="0">
                <a:latin typeface="A770-Roman" panose="00000400000000000000" pitchFamily="2" charset="0"/>
              </a:rPr>
              <a:t>asked for a definition of </a:t>
            </a:r>
            <a:r>
              <a:rPr lang="en-US" sz="4400" dirty="0">
                <a:solidFill>
                  <a:schemeClr val="accent2"/>
                </a:solidFill>
                <a:latin typeface="A770-Roman" panose="00000400000000000000" pitchFamily="2" charset="0"/>
              </a:rPr>
              <a:t>infinity</a:t>
            </a:r>
            <a:r>
              <a:rPr lang="en-US" sz="4400" dirty="0">
                <a:latin typeface="A770-Roman" panose="00000400000000000000" pitchFamily="2" charset="0"/>
              </a:rPr>
              <a:t>, he might have produced some </a:t>
            </a:r>
            <a:r>
              <a:rPr lang="en-US" sz="4400" dirty="0">
                <a:solidFill>
                  <a:schemeClr val="accent1"/>
                </a:solidFill>
                <a:latin typeface="A770-Roman" panose="00000400000000000000" pitchFamily="2" charset="0"/>
              </a:rPr>
              <a:t>unintelligible</a:t>
            </a:r>
            <a:r>
              <a:rPr lang="en-US" sz="4400" dirty="0">
                <a:latin typeface="A770-Roman" panose="00000400000000000000" pitchFamily="2" charset="0"/>
              </a:rPr>
              <a:t> </a:t>
            </a:r>
            <a:r>
              <a:rPr lang="en-US" sz="4400" dirty="0">
                <a:solidFill>
                  <a:schemeClr val="accent1"/>
                </a:solidFill>
                <a:latin typeface="A770-Roman" panose="00000400000000000000" pitchFamily="2" charset="0"/>
              </a:rPr>
              <a:t>rigmarole</a:t>
            </a:r>
            <a:r>
              <a:rPr lang="en-US" sz="4400" dirty="0">
                <a:latin typeface="A770-Roman" panose="00000400000000000000" pitchFamily="2" charset="0"/>
              </a:rPr>
              <a:t>, but he would certainly not have been able to give a definition that had </a:t>
            </a:r>
            <a:r>
              <a:rPr lang="en-US" sz="4400" dirty="0">
                <a:solidFill>
                  <a:schemeClr val="accent6"/>
                </a:solidFill>
                <a:latin typeface="A770-Roman" panose="00000400000000000000" pitchFamily="2" charset="0"/>
              </a:rPr>
              <a:t>any meaning at all</a:t>
            </a:r>
            <a:r>
              <a:rPr lang="en-US" sz="4400" dirty="0">
                <a:latin typeface="A770-Roman" panose="00000400000000000000" pitchFamily="2" charset="0"/>
              </a:rPr>
              <a:t>.</a:t>
            </a:r>
            <a:endParaRPr lang="en-US" sz="5400" dirty="0">
              <a:latin typeface="A770-Roman" panose="00000400000000000000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A6885B-672E-4ED8-B106-9FCA17DD0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0"/>
            <a:ext cx="20955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mazon.com: NOVA: Fractals - Hunting the Hidden Dimension: Michael Schwarz,  Bill Jersey: Movies &amp; TV">
            <a:extLst>
              <a:ext uri="{FF2B5EF4-FFF2-40B4-BE49-F238E27FC236}">
                <a16:creationId xmlns:a16="http://schemas.microsoft.com/office/drawing/2014/main" id="{FFC3BDA6-3DCB-4C9C-BA8A-1770DEF6A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134"/>
            <a:ext cx="8305800" cy="692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E2EF8F5-95D7-4B94-A817-6C46D28A239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1271" y="1473772"/>
            <a:ext cx="692200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VA | Hunting the Hidden Dimension | TV Program Description image | PBS">
            <a:extLst>
              <a:ext uri="{FF2B5EF4-FFF2-40B4-BE49-F238E27FC236}">
                <a16:creationId xmlns:a16="http://schemas.microsoft.com/office/drawing/2014/main" id="{2D323DBB-F701-4377-8088-84E6F9C9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13" y="5562601"/>
            <a:ext cx="1666406" cy="126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7658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Papyrus"/>
        <a:ea typeface=""/>
        <a:cs typeface="Times New Roman"/>
      </a:majorFont>
      <a:minorFont>
        <a:latin typeface="CasablancaAntique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54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Papyrus</vt:lpstr>
      <vt:lpstr>Times New Roman</vt:lpstr>
      <vt:lpstr>Adelon-Light</vt:lpstr>
      <vt:lpstr>Rockwell</vt:lpstr>
      <vt:lpstr>Cambria Math</vt:lpstr>
      <vt:lpstr>A770-Roman</vt:lpstr>
      <vt:lpstr>CasablancaAntique</vt:lpstr>
      <vt:lpstr>Default Design</vt:lpstr>
      <vt:lpstr>To ℵ_0 and Beyond...</vt:lpstr>
      <vt:lpstr>Bertrand Russell (1872-1970)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ℵ_0 and Beyond...</dc:title>
  <dc:creator>Stucki, David</dc:creator>
  <cp:lastModifiedBy>Stucki, David</cp:lastModifiedBy>
  <cp:revision>22</cp:revision>
  <dcterms:created xsi:type="dcterms:W3CDTF">2020-10-25T21:16:15Z</dcterms:created>
  <dcterms:modified xsi:type="dcterms:W3CDTF">2022-11-11T19:31:02Z</dcterms:modified>
</cp:coreProperties>
</file>