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sldIdLst>
    <p:sldId id="262" r:id="rId2"/>
    <p:sldId id="270" r:id="rId3"/>
    <p:sldId id="256" r:id="rId4"/>
    <p:sldId id="257" r:id="rId5"/>
    <p:sldId id="258" r:id="rId6"/>
    <p:sldId id="259" r:id="rId7"/>
    <p:sldId id="261" r:id="rId8"/>
    <p:sldId id="260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54" y="19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9200" y="685800"/>
            <a:ext cx="10295467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44800" y="3886200"/>
            <a:ext cx="8534400" cy="177165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>
                <a:latin typeface="Arial Black" pitchFamily="34" charset="0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948267" y="6229350"/>
            <a:ext cx="2573867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4199467" y="6229350"/>
            <a:ext cx="3793067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805333" y="6229350"/>
            <a:ext cx="2438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fld id="{55FB6628-F799-4ED0-8FFC-04B3F28A293F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7175" name="Picture 7" descr="A:\paint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828801"/>
            <a:ext cx="109728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81469D-9E4C-40D4-90B6-56A1C8849F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715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71467" y="228600"/>
            <a:ext cx="2743200" cy="5829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1867" y="228600"/>
            <a:ext cx="8026400" cy="582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83CAD2-CA67-428D-AE1D-ADFBA09886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69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2F14A-5F35-40FC-B87E-0C8AFFFE8E8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40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C22258-9DE4-494B-BB08-0020208F7B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84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885950"/>
            <a:ext cx="5350933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3734" y="1885950"/>
            <a:ext cx="5350933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5CDBFA-ED37-437F-B509-9694A2F5F63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515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37B21-5ED7-4F23-833F-11514A8F17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034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E2776-A9BC-49E7-BF34-5C714E4326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488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8BE496-D182-45A2-8CF9-74A9151A64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068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7EA270-167A-492A-8574-3B823A44303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300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393D63-259B-4432-BF15-6A49BD21A9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478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1867" y="228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885950"/>
            <a:ext cx="10905067" cy="417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75733" y="622935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29350"/>
            <a:ext cx="386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974667" y="622935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fld id="{39DDAF77-D96D-4F85-A984-70BE41512205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6151" name="Picture 7" descr="A:\paint.GIF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314451"/>
            <a:ext cx="109728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z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y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x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Koch Snowflake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Recursive Geometry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Koch Snowflake: Step 2</a:t>
            </a:r>
          </a:p>
        </p:txBody>
      </p:sp>
      <p:pic>
        <p:nvPicPr>
          <p:cNvPr id="8196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60850" y="1885950"/>
            <a:ext cx="3619500" cy="4171950"/>
          </a:xfrm>
          <a:ln/>
        </p:spPr>
      </p:pic>
      <p:sp>
        <p:nvSpPr>
          <p:cNvPr id="4" name="TextBox 3"/>
          <p:cNvSpPr txBox="1"/>
          <p:nvPr/>
        </p:nvSpPr>
        <p:spPr>
          <a:xfrm>
            <a:off x="2666999" y="5867401"/>
            <a:ext cx="35429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Perimeter: 3 * (4 * 1/3) = 4</a:t>
            </a:r>
          </a:p>
        </p:txBody>
      </p:sp>
    </p:spTree>
    <p:extLst>
      <p:ext uri="{BB962C8B-B14F-4D97-AF65-F5344CB8AC3E}">
        <p14:creationId xmlns:p14="http://schemas.microsoft.com/office/powerpoint/2010/main" val="3457465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Koch Snowflake: Step 3</a:t>
            </a:r>
          </a:p>
        </p:txBody>
      </p:sp>
      <p:pic>
        <p:nvPicPr>
          <p:cNvPr id="9220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67200" y="1885950"/>
            <a:ext cx="3606800" cy="4171950"/>
          </a:xfrm>
          <a:ln/>
        </p:spPr>
      </p:pic>
      <p:sp>
        <p:nvSpPr>
          <p:cNvPr id="4" name="TextBox 3"/>
          <p:cNvSpPr txBox="1"/>
          <p:nvPr/>
        </p:nvSpPr>
        <p:spPr>
          <a:xfrm>
            <a:off x="2667000" y="5867401"/>
            <a:ext cx="49487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Perimeter: 3 * (16 * 1/9) = 16/3 ~ 5.33</a:t>
            </a:r>
          </a:p>
        </p:txBody>
      </p:sp>
    </p:spTree>
    <p:extLst>
      <p:ext uri="{BB962C8B-B14F-4D97-AF65-F5344CB8AC3E}">
        <p14:creationId xmlns:p14="http://schemas.microsoft.com/office/powerpoint/2010/main" val="4163594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Koch Snowflake: Step 4</a:t>
            </a:r>
          </a:p>
        </p:txBody>
      </p:sp>
      <p:pic>
        <p:nvPicPr>
          <p:cNvPr id="10244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67200" y="1885950"/>
            <a:ext cx="3606800" cy="4171950"/>
          </a:xfrm>
          <a:ln/>
        </p:spPr>
      </p:pic>
      <p:sp>
        <p:nvSpPr>
          <p:cNvPr id="4" name="TextBox 3"/>
          <p:cNvSpPr txBox="1"/>
          <p:nvPr/>
        </p:nvSpPr>
        <p:spPr>
          <a:xfrm>
            <a:off x="2666999" y="5867401"/>
            <a:ext cx="50912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Perimeter: 3 * (64 * 1/27) = 64/9 ~ 7.11</a:t>
            </a:r>
          </a:p>
        </p:txBody>
      </p:sp>
    </p:spTree>
    <p:extLst>
      <p:ext uri="{BB962C8B-B14F-4D97-AF65-F5344CB8AC3E}">
        <p14:creationId xmlns:p14="http://schemas.microsoft.com/office/powerpoint/2010/main" val="3486203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Koch Snowflake: Step 5</a:t>
            </a:r>
          </a:p>
        </p:txBody>
      </p:sp>
      <p:pic>
        <p:nvPicPr>
          <p:cNvPr id="12292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67200" y="1885950"/>
            <a:ext cx="3606800" cy="4171950"/>
          </a:xfrm>
          <a:ln/>
        </p:spPr>
      </p:pic>
      <p:sp>
        <p:nvSpPr>
          <p:cNvPr id="4" name="TextBox 3"/>
          <p:cNvSpPr txBox="1"/>
          <p:nvPr/>
        </p:nvSpPr>
        <p:spPr>
          <a:xfrm>
            <a:off x="2666999" y="5867401"/>
            <a:ext cx="5564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Perimeter: 3 * (256 * 1/81) = 256/27 ~ 9.48</a:t>
            </a:r>
          </a:p>
        </p:txBody>
      </p:sp>
    </p:spTree>
    <p:extLst>
      <p:ext uri="{BB962C8B-B14F-4D97-AF65-F5344CB8AC3E}">
        <p14:creationId xmlns:p14="http://schemas.microsoft.com/office/powerpoint/2010/main" val="5861828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Koch Snowflake: Step </a:t>
            </a:r>
            <a:r>
              <a:rPr lang="en-US" sz="4800">
                <a:sym typeface="Symbol" pitchFamily="18" charset="2"/>
              </a:rPr>
              <a:t></a:t>
            </a:r>
            <a:endParaRPr lang="en-US"/>
          </a:p>
        </p:txBody>
      </p:sp>
      <p:pic>
        <p:nvPicPr>
          <p:cNvPr id="11268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67200" y="1885950"/>
            <a:ext cx="3606800" cy="4171950"/>
          </a:xfrm>
          <a:ln/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666999" y="5867401"/>
                <a:ext cx="4531882" cy="6474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Perimeter: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dirty="0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i="1" dirty="0">
                                <a:latin typeface="Cambria Math"/>
                              </a:rPr>
                              <m:t>𝑛</m:t>
                            </m:r>
                            <m:r>
                              <a:rPr lang="en-US" i="1" dirty="0">
                                <a:latin typeface="Cambria Math"/>
                                <a:ea typeface="Cambria Math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r>
                          <a:rPr lang="en-US" i="1" dirty="0">
                            <a:latin typeface="Cambria Math"/>
                          </a:rPr>
                          <m:t>3∗(</m:t>
                        </m:r>
                        <m:sSup>
                          <m:sSup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latin typeface="Cambria Math"/>
                              </a:rPr>
                              <m:t>4</m:t>
                            </m:r>
                          </m:e>
                          <m:sup>
                            <m:r>
                              <a:rPr lang="en-US" i="1" dirty="0">
                                <a:latin typeface="Cambria Math"/>
                              </a:rPr>
                              <m:t>𝑛</m:t>
                            </m:r>
                          </m:sup>
                        </m:sSup>
                        <m:r>
                          <a:rPr lang="en-US" i="1" dirty="0">
                            <a:latin typeface="Cambria Math"/>
                          </a:rPr>
                          <m:t> ∗</m:t>
                        </m:r>
                        <m:f>
                          <m:f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dirty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 dirty="0">
                                    <a:latin typeface="Cambria Math"/>
                                  </a:rPr>
                                  <m:t>3</m:t>
                                </m:r>
                              </m:e>
                              <m:sup>
                                <m:r>
                                  <a:rPr lang="en-US" i="1" dirty="0">
                                    <a:latin typeface="Cambria Math"/>
                                  </a:rPr>
                                  <m:t>𝑛</m:t>
                                </m:r>
                              </m:sup>
                            </m:sSup>
                          </m:den>
                        </m:f>
                        <m:r>
                          <a:rPr lang="en-US" i="1" dirty="0">
                            <a:latin typeface="Cambria Math"/>
                          </a:rPr>
                          <m:t>)</m:t>
                        </m:r>
                      </m:e>
                    </m:func>
                    <m:r>
                      <a:rPr lang="en-US" i="1" dirty="0">
                        <a:latin typeface="Cambria Math"/>
                      </a:rPr>
                      <m:t>= </m:t>
                    </m:r>
                    <m:r>
                      <a:rPr lang="en-US" i="1" dirty="0">
                        <a:latin typeface="Cambria Math"/>
                        <a:ea typeface="Cambria Math"/>
                      </a:rPr>
                      <m:t>∞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6999" y="5867401"/>
                <a:ext cx="4531882" cy="647421"/>
              </a:xfrm>
              <a:prstGeom prst="rect">
                <a:avLst/>
              </a:prstGeom>
              <a:blipFill>
                <a:blip r:embed="rId3"/>
                <a:stretch>
                  <a:fillRect l="-2016" b="-28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48514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Koch Snowflake: Step </a:t>
            </a:r>
            <a:r>
              <a:rPr lang="en-US" sz="4800">
                <a:sym typeface="Symbol" pitchFamily="18" charset="2"/>
              </a:rPr>
              <a:t></a:t>
            </a:r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3856892" y="1758462"/>
            <a:ext cx="4419600" cy="4419600"/>
            <a:chOff x="2514600" y="1828800"/>
            <a:chExt cx="4419600" cy="4419600"/>
          </a:xfrm>
        </p:grpSpPr>
        <p:pic>
          <p:nvPicPr>
            <p:cNvPr id="11268" name="Picture 4"/>
            <p:cNvPicPr>
              <a:picLocks noGrp="1" noChangeAspect="1" noChangeArrowheads="1"/>
            </p:cNvPicPr>
            <p:nvPr>
              <p:ph type="body" idx="1"/>
            </p:nvPr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2921000" y="1952625"/>
              <a:ext cx="3606800" cy="4171950"/>
            </a:xfrm>
            <a:ln/>
          </p:spPr>
        </p:pic>
        <p:sp>
          <p:nvSpPr>
            <p:cNvPr id="2" name="Oval 1"/>
            <p:cNvSpPr/>
            <p:nvPr/>
          </p:nvSpPr>
          <p:spPr bwMode="auto">
            <a:xfrm>
              <a:off x="2514600" y="1828800"/>
              <a:ext cx="4419600" cy="4419600"/>
            </a:xfrm>
            <a:prstGeom prst="ellipse">
              <a:avLst/>
            </a:prstGeom>
            <a:noFill/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5" name="Straight Arrow Connector 4"/>
          <p:cNvCxnSpPr>
            <a:endCxn id="2" idx="6"/>
          </p:cNvCxnSpPr>
          <p:nvPr/>
        </p:nvCxnSpPr>
        <p:spPr bwMode="auto">
          <a:xfrm>
            <a:off x="6066692" y="3968262"/>
            <a:ext cx="22098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Box 5"/>
          <p:cNvSpPr txBox="1"/>
          <p:nvPr/>
        </p:nvSpPr>
        <p:spPr>
          <a:xfrm>
            <a:off x="6562176" y="3506598"/>
            <a:ext cx="304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1828801" y="5867401"/>
                <a:ext cx="27325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Circumference: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𝜋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𝑟</m:t>
                        </m:r>
                      </m:e>
                      <m:sup>
                        <m:r>
                          <a:rPr lang="en-US" i="1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1" y="5867401"/>
                <a:ext cx="2732543" cy="461665"/>
              </a:xfrm>
              <a:prstGeom prst="rect">
                <a:avLst/>
              </a:prstGeom>
              <a:blipFill>
                <a:blip r:embed="rId3"/>
                <a:stretch>
                  <a:fillRect l="-3348" t="-10667" b="-29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8695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CD952-F940-933F-58D5-F4F36E442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Infinite within the Finite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BB455-03D4-47E5-2D1F-51EC82704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885950"/>
            <a:ext cx="10515600" cy="4171950"/>
          </a:xfrm>
        </p:spPr>
        <p:txBody>
          <a:bodyPr/>
          <a:lstStyle/>
          <a:p>
            <a:r>
              <a:rPr lang="en-US"/>
              <a:t>What makes you uncomfortable with what you've learned so far about line segments?</a:t>
            </a:r>
          </a:p>
          <a:p>
            <a:pPr lvl="1"/>
            <a:r>
              <a:rPr lang="en-US"/>
              <a:t>It is a continuous span (no gaps) of finite length</a:t>
            </a:r>
          </a:p>
          <a:p>
            <a:pPr lvl="1"/>
            <a:r>
              <a:rPr lang="en-US"/>
              <a:t>It also contains an uncountably infinite quantity of points</a:t>
            </a:r>
          </a:p>
          <a:p>
            <a:pPr lvl="1"/>
            <a:endParaRPr lang="en-US"/>
          </a:p>
          <a:p>
            <a:r>
              <a:rPr lang="en-US"/>
              <a:t>What if I told you there were geometric shapes in which there was an infinite length contained within a finite area?</a:t>
            </a:r>
          </a:p>
        </p:txBody>
      </p:sp>
    </p:spTree>
    <p:extLst>
      <p:ext uri="{BB962C8B-B14F-4D97-AF65-F5344CB8AC3E}">
        <p14:creationId xmlns:p14="http://schemas.microsoft.com/office/powerpoint/2010/main" val="4051431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Koch Snowflake: Step 1</a:t>
            </a:r>
          </a:p>
        </p:txBody>
      </p:sp>
      <p:pic>
        <p:nvPicPr>
          <p:cNvPr id="4102" name="Picture 6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67200" y="1905001"/>
            <a:ext cx="3581400" cy="3121025"/>
          </a:xfrm>
          <a:ln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Koch Snowflake: Step 2</a:t>
            </a:r>
          </a:p>
        </p:txBody>
      </p:sp>
      <p:pic>
        <p:nvPicPr>
          <p:cNvPr id="8196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60850" y="1885950"/>
            <a:ext cx="3619500" cy="4171950"/>
          </a:xfrm>
          <a:ln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Koch Snowflake: Step 3</a:t>
            </a:r>
          </a:p>
        </p:txBody>
      </p:sp>
      <p:pic>
        <p:nvPicPr>
          <p:cNvPr id="9220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67200" y="1885950"/>
            <a:ext cx="3606800" cy="4171950"/>
          </a:xfrm>
          <a:ln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Koch Snowflake: Step 4</a:t>
            </a:r>
          </a:p>
        </p:txBody>
      </p:sp>
      <p:pic>
        <p:nvPicPr>
          <p:cNvPr id="10244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67200" y="1885950"/>
            <a:ext cx="3606800" cy="4171950"/>
          </a:xfrm>
          <a:ln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Koch Snowflake: Step 5</a:t>
            </a:r>
          </a:p>
        </p:txBody>
      </p:sp>
      <p:pic>
        <p:nvPicPr>
          <p:cNvPr id="12292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67200" y="1885950"/>
            <a:ext cx="3606800" cy="4171950"/>
          </a:xfrm>
          <a:ln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Koch Snowflake: Step </a:t>
            </a:r>
            <a:r>
              <a:rPr lang="en-US" sz="4800">
                <a:sym typeface="Symbol" pitchFamily="18" charset="2"/>
              </a:rPr>
              <a:t></a:t>
            </a:r>
            <a:endParaRPr lang="en-US"/>
          </a:p>
        </p:txBody>
      </p:sp>
      <p:pic>
        <p:nvPicPr>
          <p:cNvPr id="11268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67200" y="1885950"/>
            <a:ext cx="3606800" cy="4171950"/>
          </a:xfrm>
          <a:ln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Koch Snowflake: Step 1</a:t>
            </a:r>
          </a:p>
        </p:txBody>
      </p:sp>
      <p:pic>
        <p:nvPicPr>
          <p:cNvPr id="4102" name="Picture 6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67200" y="1905001"/>
            <a:ext cx="3581400" cy="3121025"/>
          </a:xfrm>
          <a:ln/>
        </p:spPr>
      </p:pic>
      <p:sp>
        <p:nvSpPr>
          <p:cNvPr id="2" name="TextBox 1"/>
          <p:cNvSpPr txBox="1"/>
          <p:nvPr/>
        </p:nvSpPr>
        <p:spPr>
          <a:xfrm>
            <a:off x="4555123" y="327436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67400" y="51816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76655" y="327436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67001" y="5867401"/>
            <a:ext cx="2829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Perimeter: 1+1+1 = 3</a:t>
            </a:r>
          </a:p>
        </p:txBody>
      </p:sp>
    </p:spTree>
    <p:extLst>
      <p:ext uri="{BB962C8B-B14F-4D97-AF65-F5344CB8AC3E}">
        <p14:creationId xmlns:p14="http://schemas.microsoft.com/office/powerpoint/2010/main" val="3782939909"/>
      </p:ext>
    </p:extLst>
  </p:cSld>
  <p:clrMapOvr>
    <a:masterClrMapping/>
  </p:clrMapOvr>
</p:sld>
</file>

<file path=ppt/theme/theme1.xml><?xml version="1.0" encoding="utf-8"?>
<a:theme xmlns:a="http://schemas.openxmlformats.org/drawingml/2006/main" name="Contemporary Portrait.pot">
  <a:themeElements>
    <a:clrScheme name="Contemporary Portrait.po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.pot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ntemporary Portrait.po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.po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.po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.po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.po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.po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54</TotalTime>
  <Words>199</Words>
  <Application>Microsoft Office PowerPoint</Application>
  <PresentationFormat>Widescreen</PresentationFormat>
  <Paragraphs>32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Arial Black</vt:lpstr>
      <vt:lpstr>Cambria Math</vt:lpstr>
      <vt:lpstr>Monotype Sorts</vt:lpstr>
      <vt:lpstr>Tahoma</vt:lpstr>
      <vt:lpstr>Times New Roman</vt:lpstr>
      <vt:lpstr>Contemporary Portrait.pot</vt:lpstr>
      <vt:lpstr>Koch Snowflake</vt:lpstr>
      <vt:lpstr>The Infinite within the Finite</vt:lpstr>
      <vt:lpstr>Koch Snowflake: Step 1</vt:lpstr>
      <vt:lpstr>Koch Snowflake: Step 2</vt:lpstr>
      <vt:lpstr>Koch Snowflake: Step 3</vt:lpstr>
      <vt:lpstr>Koch Snowflake: Step 4</vt:lpstr>
      <vt:lpstr>Koch Snowflake: Step 5</vt:lpstr>
      <vt:lpstr>Koch Snowflake: Step </vt:lpstr>
      <vt:lpstr>Koch Snowflake: Step 1</vt:lpstr>
      <vt:lpstr>Koch Snowflake: Step 2</vt:lpstr>
      <vt:lpstr>Koch Snowflake: Step 3</vt:lpstr>
      <vt:lpstr>Koch Snowflake: Step 4</vt:lpstr>
      <vt:lpstr>Koch Snowflake: Step 5</vt:lpstr>
      <vt:lpstr>Koch Snowflake: Step </vt:lpstr>
      <vt:lpstr>Koch Snowflake: Step </vt:lpstr>
    </vt:vector>
  </TitlesOfParts>
  <Company>Otterbein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Koch Snowflake</dc:title>
  <dc:creator>Otterbein User</dc:creator>
  <cp:lastModifiedBy>Stucki, David</cp:lastModifiedBy>
  <cp:revision>5</cp:revision>
  <dcterms:created xsi:type="dcterms:W3CDTF">1999-10-05T18:20:59Z</dcterms:created>
  <dcterms:modified xsi:type="dcterms:W3CDTF">2022-11-09T05:03:14Z</dcterms:modified>
</cp:coreProperties>
</file>