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64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</p:sldIdLst>
  <p:sldSz cx="12192000" cy="6858000"/>
  <p:notesSz cx="7010400" cy="9296400"/>
  <p:embeddedFontLst>
    <p:embeddedFont>
      <p:font typeface="Cambria Math" panose="02040503050406030204" pitchFamily="18" charset="0"/>
      <p:regular r:id="rId14"/>
    </p:embeddedFont>
    <p:embeddedFont>
      <p:font typeface="Papyrus" panose="03070502060502030205" pitchFamily="66" charset="0"/>
      <p:regular r:id="rId15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F3DAB6"/>
    <a:srgbClr val="D7B5A9"/>
    <a:srgbClr val="E0BC6C"/>
    <a:srgbClr val="000099"/>
    <a:srgbClr val="5C0000"/>
    <a:srgbClr val="CCECFF"/>
    <a:srgbClr val="66CCFF"/>
    <a:srgbClr val="99CCFF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83303" autoAdjust="0"/>
  </p:normalViewPr>
  <p:slideViewPr>
    <p:cSldViewPr>
      <p:cViewPr varScale="1">
        <p:scale>
          <a:sx n="77" d="100"/>
          <a:sy n="77" d="100"/>
        </p:scale>
        <p:origin x="150" y="22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pPr>
              <a:defRPr/>
            </a:pPr>
            <a:fld id="{871DF97B-4572-49FD-914C-0D661ACCFE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0813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6400" y="696913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pPr>
              <a:defRPr/>
            </a:pPr>
            <a:fld id="{564F2590-61BF-48F2-9550-AE904F42B8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9504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160D78-FC78-4486-ABDC-955529CF2B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875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1AEB1B-4247-4A10-93E0-2057B12375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592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381000"/>
            <a:ext cx="25908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381000"/>
            <a:ext cx="75692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BDC0EB-24F7-4F78-9990-ABE88DFCEB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325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80B36F-E19E-468C-880A-CA6DFE3110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136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1D8D54-6DA4-4C91-B598-F8EDBFA873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653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508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08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675DDC-CD5E-49B1-B1A8-D06155231D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538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CB2F69-92EC-4C68-B9D6-9B9A663B45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546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2B7143-BC82-427A-A084-03007ACE5A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792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50DC36-FBF6-42EC-9790-5300D91E5A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332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B8D9DA-4B95-4B60-8A4E-A36A3489B9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7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74B5A5-2F2D-486C-9563-A914E8C851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350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381000"/>
            <a:ext cx="10363200" cy="990600"/>
          </a:xfrm>
          <a:prstGeom prst="rect">
            <a:avLst/>
          </a:prstGeom>
          <a:solidFill>
            <a:srgbClr val="FFCC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10363200" cy="4495800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3F3D4EA-EE62-491F-90EC-3087E7A6E3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Papyrus" pitchFamily="66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Papyrus" pitchFamily="66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Papyrus" pitchFamily="66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Papyrus" pitchFamily="66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Papyrus" pitchFamily="66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Papyrus" pitchFamily="66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Papyrus" pitchFamily="66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Papyrus" pitchFamily="66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990000"/>
          </a:solidFill>
          <a:latin typeface="Adelon-Light" panose="00000300000000000000" pitchFamily="2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990000"/>
          </a:solidFill>
          <a:latin typeface="Adelon-Light" panose="00000300000000000000" pitchFamily="2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990000"/>
          </a:solidFill>
          <a:latin typeface="Adelon-Light" panose="00000300000000000000" pitchFamily="2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990000"/>
          </a:solidFill>
          <a:latin typeface="Adelon-Light" panose="00000300000000000000" pitchFamily="2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990000"/>
          </a:solidFill>
          <a:latin typeface="Adelon-Light" panose="00000300000000000000" pitchFamily="2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990000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990000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990000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99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elvOZm0d4H0&amp;ab_channel=Numberphil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532641A-9758-4FCB-B1F5-883C4F315E12}"/>
                  </a:ext>
                </a:extLst>
              </p:cNvPr>
              <p:cNvSpPr>
                <a:spLocks noGrp="1"/>
              </p:cNvSpPr>
              <p:nvPr>
                <p:ph type="ctrTitle"/>
              </p:nvPr>
            </p:nvSpPr>
            <p:spPr/>
            <p:txBody>
              <a:bodyPr/>
              <a:lstStyle/>
              <a:p>
                <a:r>
                  <a:rPr lang="en-US" sz="4800" dirty="0"/>
                  <a:t>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ℵ</m:t>
                        </m:r>
                      </m:e>
                      <m:sub>
                        <m:r>
                          <a:rPr lang="en-US" sz="6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6000" dirty="0"/>
                  <a:t> </a:t>
                </a:r>
                <a:r>
                  <a:rPr lang="en-US" sz="4800" dirty="0"/>
                  <a:t>and Beyond...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532641A-9758-4FCB-B1F5-883C4F315E1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blipFill>
                <a:blip r:embed="rId2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ubtitle 2">
            <a:extLst>
              <a:ext uri="{FF2B5EF4-FFF2-40B4-BE49-F238E27FC236}">
                <a16:creationId xmlns:a16="http://schemas.microsoft.com/office/drawing/2014/main" id="{9B90BB6B-5061-42C4-AD25-D16DB7B288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76800" y="3886200"/>
            <a:ext cx="2438400" cy="533400"/>
          </a:xfrm>
        </p:spPr>
        <p:txBody>
          <a:bodyPr/>
          <a:lstStyle/>
          <a:p>
            <a:r>
              <a:rPr lang="en-US" dirty="0"/>
              <a:t>FYS 1023</a:t>
            </a:r>
          </a:p>
        </p:txBody>
      </p:sp>
    </p:spTree>
    <p:extLst>
      <p:ext uri="{BB962C8B-B14F-4D97-AF65-F5344CB8AC3E}">
        <p14:creationId xmlns:p14="http://schemas.microsoft.com/office/powerpoint/2010/main" val="947846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5BEEF-2CDE-42CA-BBED-1E92F63FB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Diagonalization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45C55D-5161-4AA5-BC98-580DD1E058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9800" y="1600200"/>
            <a:ext cx="4648200" cy="44196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dirty="0">
                <a:ea typeface="Adelon-Light" panose="00000300000000000000" pitchFamily="2" charset="0"/>
              </a:rPr>
              <a:t>0.1352753198556454451...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ea typeface="Adelon-Light" panose="00000300000000000000" pitchFamily="2" charset="0"/>
              </a:rPr>
              <a:t>0.9876543210987654321...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ea typeface="Adelon-Light" panose="00000300000000000000" pitchFamily="2" charset="0"/>
              </a:rPr>
              <a:t>0.1357902468135790246...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ea typeface="Adelon-Light" panose="00000300000000000000" pitchFamily="2" charset="0"/>
              </a:rPr>
              <a:t>0.2222222222222222222...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ea typeface="Adelon-Light" panose="00000300000000000000" pitchFamily="2" charset="0"/>
              </a:rPr>
              <a:t>0.8989898989898989898...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ea typeface="Adelon-Light" panose="00000300000000000000" pitchFamily="2" charset="0"/>
              </a:rPr>
              <a:t>0.4192736489500135101...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ea typeface="Adelon-Light" panose="00000300000000000000" pitchFamily="2" charset="0"/>
              </a:rPr>
              <a:t>0.5444454443646664550...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ea typeface="Adelon-Light" panose="00000300000000000000" pitchFamily="2" charset="0"/>
              </a:rPr>
              <a:t>0.0000000000100000000...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ea typeface="Adelon-Light" panose="00000300000000000000" pitchFamily="2" charset="0"/>
              </a:rPr>
              <a:t>0.7997466423312552888...</a:t>
            </a:r>
          </a:p>
          <a:p>
            <a:pPr marL="0" indent="0">
              <a:buNone/>
            </a:pPr>
            <a:r>
              <a:rPr lang="en-US" sz="2400" dirty="0">
                <a:ea typeface="Adelon-Light" panose="00000300000000000000" pitchFamily="2" charset="0"/>
              </a:rPr>
              <a:t>...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0A7EA7A-A280-4E97-A0AC-98E40E49F990}"/>
              </a:ext>
            </a:extLst>
          </p:cNvPr>
          <p:cNvSpPr txBox="1">
            <a:spLocks/>
          </p:cNvSpPr>
          <p:nvPr/>
        </p:nvSpPr>
        <p:spPr bwMode="auto">
          <a:xfrm>
            <a:off x="7010400" y="1603664"/>
            <a:ext cx="3429001" cy="4949536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990000"/>
                </a:solidFill>
                <a:latin typeface="Adelon-Light" panose="00000300000000000000" pitchFamily="2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990000"/>
                </a:solidFill>
                <a:latin typeface="Adelon-Light" panose="00000300000000000000" pitchFamily="2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990000"/>
                </a:solidFill>
                <a:latin typeface="Adelon-Light" panose="00000300000000000000" pitchFamily="2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990000"/>
                </a:solidFill>
                <a:latin typeface="Adelon-Light" panose="00000300000000000000" pitchFamily="2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990000"/>
                </a:solidFill>
                <a:latin typeface="Adelon-Light" panose="00000300000000000000" pitchFamily="2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990000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990000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990000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990000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kern="0" dirty="0">
                <a:ea typeface="Adelon-Light" panose="00000300000000000000" pitchFamily="2" charset="0"/>
              </a:rPr>
              <a:t>Let’s begin to construct a number that is not on this list</a:t>
            </a:r>
          </a:p>
          <a:p>
            <a:r>
              <a:rPr lang="en-US" sz="2400" kern="0" dirty="0">
                <a:ea typeface="Adelon-Light" panose="00000300000000000000" pitchFamily="2" charset="0"/>
              </a:rPr>
              <a:t>1</a:t>
            </a:r>
            <a:r>
              <a:rPr lang="en-US" sz="2400" kern="0" baseline="30000" dirty="0">
                <a:ea typeface="Adelon-Light" panose="00000300000000000000" pitchFamily="2" charset="0"/>
              </a:rPr>
              <a:t>st</a:t>
            </a:r>
            <a:r>
              <a:rPr lang="en-US" sz="2400" kern="0" dirty="0">
                <a:ea typeface="Adelon-Light" panose="00000300000000000000" pitchFamily="2" charset="0"/>
              </a:rPr>
              <a:t> digit differs from</a:t>
            </a:r>
            <a:br>
              <a:rPr lang="en-US" sz="2400" kern="0" dirty="0">
                <a:ea typeface="Adelon-Light" panose="00000300000000000000" pitchFamily="2" charset="0"/>
              </a:rPr>
            </a:br>
            <a:r>
              <a:rPr lang="en-US" sz="2400" kern="0" dirty="0">
                <a:ea typeface="Adelon-Light" panose="00000300000000000000" pitchFamily="2" charset="0"/>
              </a:rPr>
              <a:t>1</a:t>
            </a:r>
            <a:r>
              <a:rPr lang="en-US" sz="2400" kern="0" baseline="30000" dirty="0">
                <a:ea typeface="Adelon-Light" panose="00000300000000000000" pitchFamily="2" charset="0"/>
              </a:rPr>
              <a:t>st</a:t>
            </a:r>
            <a:r>
              <a:rPr lang="en-US" sz="2400" kern="0" dirty="0">
                <a:ea typeface="Adelon-Light" panose="00000300000000000000" pitchFamily="2" charset="0"/>
              </a:rPr>
              <a:t> digit of 1</a:t>
            </a:r>
            <a:r>
              <a:rPr lang="en-US" sz="2400" kern="0" baseline="30000" dirty="0">
                <a:ea typeface="Adelon-Light" panose="00000300000000000000" pitchFamily="2" charset="0"/>
              </a:rPr>
              <a:t>st</a:t>
            </a:r>
            <a:r>
              <a:rPr lang="en-US" sz="2400" kern="0" dirty="0">
                <a:ea typeface="Adelon-Light" panose="00000300000000000000" pitchFamily="2" charset="0"/>
              </a:rPr>
              <a:t> number</a:t>
            </a:r>
          </a:p>
          <a:p>
            <a:r>
              <a:rPr lang="en-US" sz="2400" kern="0" dirty="0">
                <a:ea typeface="Adelon-Light" panose="00000300000000000000" pitchFamily="2" charset="0"/>
              </a:rPr>
              <a:t>2</a:t>
            </a:r>
            <a:r>
              <a:rPr lang="en-US" sz="2400" kern="0" baseline="30000" dirty="0">
                <a:ea typeface="Adelon-Light" panose="00000300000000000000" pitchFamily="2" charset="0"/>
              </a:rPr>
              <a:t>nd</a:t>
            </a:r>
            <a:r>
              <a:rPr lang="en-US" sz="2400" kern="0" dirty="0">
                <a:ea typeface="Adelon-Light" panose="00000300000000000000" pitchFamily="2" charset="0"/>
              </a:rPr>
              <a:t> digit differs from 2</a:t>
            </a:r>
            <a:r>
              <a:rPr lang="en-US" sz="2400" kern="0" baseline="30000" dirty="0">
                <a:ea typeface="Adelon-Light" panose="00000300000000000000" pitchFamily="2" charset="0"/>
              </a:rPr>
              <a:t>nd</a:t>
            </a:r>
            <a:r>
              <a:rPr lang="en-US" sz="2400" kern="0" dirty="0">
                <a:ea typeface="Adelon-Light" panose="00000300000000000000" pitchFamily="2" charset="0"/>
              </a:rPr>
              <a:t> digit of 2</a:t>
            </a:r>
            <a:r>
              <a:rPr lang="en-US" sz="2400" kern="0" baseline="30000" dirty="0">
                <a:ea typeface="Adelon-Light" panose="00000300000000000000" pitchFamily="2" charset="0"/>
              </a:rPr>
              <a:t>nd</a:t>
            </a:r>
            <a:r>
              <a:rPr lang="en-US" sz="2400" kern="0" dirty="0">
                <a:ea typeface="Adelon-Light" panose="00000300000000000000" pitchFamily="2" charset="0"/>
              </a:rPr>
              <a:t> number</a:t>
            </a:r>
          </a:p>
          <a:p>
            <a:r>
              <a:rPr lang="en-US" sz="2400" kern="0" dirty="0">
                <a:ea typeface="Adelon-Light" panose="00000300000000000000" pitchFamily="2" charset="0"/>
              </a:rPr>
              <a:t>3</a:t>
            </a:r>
            <a:r>
              <a:rPr lang="en-US" sz="2400" kern="0" baseline="30000" dirty="0">
                <a:ea typeface="Adelon-Light" panose="00000300000000000000" pitchFamily="2" charset="0"/>
              </a:rPr>
              <a:t>rd</a:t>
            </a:r>
            <a:r>
              <a:rPr lang="en-US" sz="2400" kern="0" dirty="0">
                <a:ea typeface="Adelon-Light" panose="00000300000000000000" pitchFamily="2" charset="0"/>
              </a:rPr>
              <a:t> digit differs from 3</a:t>
            </a:r>
            <a:r>
              <a:rPr lang="en-US" sz="2400" kern="0" baseline="30000" dirty="0">
                <a:ea typeface="Adelon-Light" panose="00000300000000000000" pitchFamily="2" charset="0"/>
              </a:rPr>
              <a:t>rd</a:t>
            </a:r>
            <a:r>
              <a:rPr lang="en-US" sz="2400" kern="0" dirty="0">
                <a:ea typeface="Adelon-Light" panose="00000300000000000000" pitchFamily="2" charset="0"/>
              </a:rPr>
              <a:t> digit of 3</a:t>
            </a:r>
            <a:r>
              <a:rPr lang="en-US" sz="2400" kern="0" baseline="30000" dirty="0">
                <a:ea typeface="Adelon-Light" panose="00000300000000000000" pitchFamily="2" charset="0"/>
              </a:rPr>
              <a:t>rd</a:t>
            </a:r>
            <a:r>
              <a:rPr lang="en-US" sz="2400" kern="0" dirty="0">
                <a:ea typeface="Adelon-Light" panose="00000300000000000000" pitchFamily="2" charset="0"/>
              </a:rPr>
              <a:t> number</a:t>
            </a:r>
          </a:p>
          <a:p>
            <a:r>
              <a:rPr lang="en-US" sz="2400" kern="0" dirty="0">
                <a:ea typeface="Adelon-Light" panose="00000300000000000000" pitchFamily="2" charset="0"/>
              </a:rPr>
              <a:t>4</a:t>
            </a:r>
            <a:r>
              <a:rPr lang="en-US" sz="2400" kern="0" baseline="30000" dirty="0">
                <a:ea typeface="Adelon-Light" panose="00000300000000000000" pitchFamily="2" charset="0"/>
              </a:rPr>
              <a:t>th</a:t>
            </a:r>
            <a:r>
              <a:rPr lang="en-US" sz="2400" kern="0" dirty="0">
                <a:ea typeface="Adelon-Light" panose="00000300000000000000" pitchFamily="2" charset="0"/>
              </a:rPr>
              <a:t> digit differs from 4</a:t>
            </a:r>
            <a:r>
              <a:rPr lang="en-US" sz="2400" kern="0" baseline="30000" dirty="0">
                <a:ea typeface="Adelon-Light" panose="00000300000000000000" pitchFamily="2" charset="0"/>
              </a:rPr>
              <a:t>th</a:t>
            </a:r>
            <a:r>
              <a:rPr lang="en-US" sz="2400" kern="0" dirty="0">
                <a:ea typeface="Adelon-Light" panose="00000300000000000000" pitchFamily="2" charset="0"/>
              </a:rPr>
              <a:t> digit of 4</a:t>
            </a:r>
            <a:r>
              <a:rPr lang="en-US" sz="2400" kern="0" baseline="30000" dirty="0">
                <a:ea typeface="Adelon-Light" panose="00000300000000000000" pitchFamily="2" charset="0"/>
              </a:rPr>
              <a:t>th</a:t>
            </a:r>
            <a:r>
              <a:rPr lang="en-US" sz="2400" kern="0" dirty="0">
                <a:ea typeface="Adelon-Light" panose="00000300000000000000" pitchFamily="2" charset="0"/>
              </a:rPr>
              <a:t> number</a:t>
            </a:r>
          </a:p>
          <a:p>
            <a:r>
              <a:rPr lang="en-US" sz="2400" kern="0" dirty="0">
                <a:ea typeface="Adelon-Light" panose="00000300000000000000" pitchFamily="2" charset="0"/>
              </a:rPr>
              <a:t>and so on...</a:t>
            </a:r>
            <a:endParaRPr lang="en-US" sz="2000" kern="0" dirty="0">
              <a:ea typeface="Adelon-Light" panose="00000300000000000000" pitchFamily="2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AF7775D-2A4C-4FDF-89A2-BAC39937DF20}"/>
              </a:ext>
            </a:extLst>
          </p:cNvPr>
          <p:cNvSpPr txBox="1">
            <a:spLocks/>
          </p:cNvSpPr>
          <p:nvPr/>
        </p:nvSpPr>
        <p:spPr bwMode="auto">
          <a:xfrm>
            <a:off x="2206338" y="6179127"/>
            <a:ext cx="4648200" cy="533400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990000"/>
                </a:solidFill>
                <a:latin typeface="Adelon-Light" panose="00000300000000000000" pitchFamily="2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990000"/>
                </a:solidFill>
                <a:latin typeface="Adelon-Light" panose="00000300000000000000" pitchFamily="2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990000"/>
                </a:solidFill>
                <a:latin typeface="Adelon-Light" panose="00000300000000000000" pitchFamily="2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990000"/>
                </a:solidFill>
                <a:latin typeface="Adelon-Light" panose="00000300000000000000" pitchFamily="2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990000"/>
                </a:solidFill>
                <a:latin typeface="Adelon-Light" panose="00000300000000000000" pitchFamily="2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990000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990000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990000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990000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kern="0" dirty="0">
                <a:ea typeface="Adelon-Light" panose="00000300000000000000" pitchFamily="2" charset="0"/>
              </a:rPr>
              <a:t>     0.2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5A9A66E-EB73-4CB7-ABD8-378B938D2642}"/>
              </a:ext>
            </a:extLst>
          </p:cNvPr>
          <p:cNvSpPr/>
          <p:nvPr/>
        </p:nvSpPr>
        <p:spPr>
          <a:xfrm>
            <a:off x="2982191" y="1676400"/>
            <a:ext cx="228600" cy="304800"/>
          </a:xfrm>
          <a:prstGeom prst="roundRect">
            <a:avLst/>
          </a:prstGeom>
          <a:solidFill>
            <a:srgbClr val="FFCC0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7FBF472-7342-45C8-B87A-B00A3F0B5139}"/>
              </a:ext>
            </a:extLst>
          </p:cNvPr>
          <p:cNvSpPr txBox="1">
            <a:spLocks/>
          </p:cNvSpPr>
          <p:nvPr/>
        </p:nvSpPr>
        <p:spPr bwMode="auto">
          <a:xfrm>
            <a:off x="2206338" y="6179127"/>
            <a:ext cx="4648200" cy="5334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990000"/>
                </a:solidFill>
                <a:latin typeface="Adelon-Light" panose="00000300000000000000" pitchFamily="2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990000"/>
                </a:solidFill>
                <a:latin typeface="Adelon-Light" panose="00000300000000000000" pitchFamily="2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990000"/>
                </a:solidFill>
                <a:latin typeface="Adelon-Light" panose="00000300000000000000" pitchFamily="2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990000"/>
                </a:solidFill>
                <a:latin typeface="Adelon-Light" panose="00000300000000000000" pitchFamily="2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990000"/>
                </a:solidFill>
                <a:latin typeface="Adelon-Light" panose="00000300000000000000" pitchFamily="2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990000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990000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990000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990000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kern="0" dirty="0">
                <a:ea typeface="Adelon-Light" panose="00000300000000000000" pitchFamily="2" charset="0"/>
              </a:rPr>
              <a:t>     0.22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0BEB929-E3B5-4A55-BC97-B046D34B271A}"/>
              </a:ext>
            </a:extLst>
          </p:cNvPr>
          <p:cNvSpPr/>
          <p:nvPr/>
        </p:nvSpPr>
        <p:spPr>
          <a:xfrm>
            <a:off x="3151909" y="2109355"/>
            <a:ext cx="228600" cy="304800"/>
          </a:xfrm>
          <a:prstGeom prst="roundRect">
            <a:avLst/>
          </a:prstGeom>
          <a:solidFill>
            <a:srgbClr val="FFCC0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2A2F0CF-D812-4B07-8640-48EE1B250BA4}"/>
              </a:ext>
            </a:extLst>
          </p:cNvPr>
          <p:cNvSpPr txBox="1">
            <a:spLocks/>
          </p:cNvSpPr>
          <p:nvPr/>
        </p:nvSpPr>
        <p:spPr bwMode="auto">
          <a:xfrm>
            <a:off x="2206338" y="6182591"/>
            <a:ext cx="4648200" cy="5334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990000"/>
                </a:solidFill>
                <a:latin typeface="Adelon-Light" panose="00000300000000000000" pitchFamily="2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990000"/>
                </a:solidFill>
                <a:latin typeface="Adelon-Light" panose="00000300000000000000" pitchFamily="2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990000"/>
                </a:solidFill>
                <a:latin typeface="Adelon-Light" panose="00000300000000000000" pitchFamily="2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990000"/>
                </a:solidFill>
                <a:latin typeface="Adelon-Light" panose="00000300000000000000" pitchFamily="2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990000"/>
                </a:solidFill>
                <a:latin typeface="Adelon-Light" panose="00000300000000000000" pitchFamily="2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990000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990000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990000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990000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kern="0" dirty="0">
                <a:ea typeface="Adelon-Light" panose="00000300000000000000" pitchFamily="2" charset="0"/>
              </a:rPr>
              <a:t>     0.222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FE8C257-993A-462C-9CBC-33D86E36EA3E}"/>
              </a:ext>
            </a:extLst>
          </p:cNvPr>
          <p:cNvSpPr/>
          <p:nvPr/>
        </p:nvSpPr>
        <p:spPr>
          <a:xfrm>
            <a:off x="3325091" y="2559627"/>
            <a:ext cx="228600" cy="304800"/>
          </a:xfrm>
          <a:prstGeom prst="roundRect">
            <a:avLst/>
          </a:prstGeom>
          <a:solidFill>
            <a:srgbClr val="FFCC0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059F951-EFBF-4453-812F-9DF33E24DB53}"/>
              </a:ext>
            </a:extLst>
          </p:cNvPr>
          <p:cNvSpPr txBox="1">
            <a:spLocks/>
          </p:cNvSpPr>
          <p:nvPr/>
        </p:nvSpPr>
        <p:spPr bwMode="auto">
          <a:xfrm>
            <a:off x="2206338" y="6177397"/>
            <a:ext cx="4648200" cy="5334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990000"/>
                </a:solidFill>
                <a:latin typeface="Adelon-Light" panose="00000300000000000000" pitchFamily="2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990000"/>
                </a:solidFill>
                <a:latin typeface="Adelon-Light" panose="00000300000000000000" pitchFamily="2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990000"/>
                </a:solidFill>
                <a:latin typeface="Adelon-Light" panose="00000300000000000000" pitchFamily="2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990000"/>
                </a:solidFill>
                <a:latin typeface="Adelon-Light" panose="00000300000000000000" pitchFamily="2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990000"/>
                </a:solidFill>
                <a:latin typeface="Adelon-Light" panose="00000300000000000000" pitchFamily="2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990000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990000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990000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990000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kern="0" dirty="0">
                <a:ea typeface="Adelon-Light" panose="00000300000000000000" pitchFamily="2" charset="0"/>
              </a:rPr>
              <a:t>     0.2225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234855B-968B-4FD4-90A7-E93EFBC72F82}"/>
              </a:ext>
            </a:extLst>
          </p:cNvPr>
          <p:cNvSpPr/>
          <p:nvPr/>
        </p:nvSpPr>
        <p:spPr>
          <a:xfrm>
            <a:off x="3498273" y="2992582"/>
            <a:ext cx="228600" cy="304800"/>
          </a:xfrm>
          <a:prstGeom prst="roundRect">
            <a:avLst/>
          </a:prstGeom>
          <a:solidFill>
            <a:srgbClr val="FFCC0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4A713B7-1312-49B1-BF9C-938690643903}"/>
              </a:ext>
            </a:extLst>
          </p:cNvPr>
          <p:cNvSpPr txBox="1">
            <a:spLocks/>
          </p:cNvSpPr>
          <p:nvPr/>
        </p:nvSpPr>
        <p:spPr bwMode="auto">
          <a:xfrm>
            <a:off x="2206338" y="6175663"/>
            <a:ext cx="4648200" cy="5334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990000"/>
                </a:solidFill>
                <a:latin typeface="Adelon-Light" panose="00000300000000000000" pitchFamily="2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990000"/>
                </a:solidFill>
                <a:latin typeface="Adelon-Light" panose="00000300000000000000" pitchFamily="2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990000"/>
                </a:solidFill>
                <a:latin typeface="Adelon-Light" panose="00000300000000000000" pitchFamily="2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990000"/>
                </a:solidFill>
                <a:latin typeface="Adelon-Light" panose="00000300000000000000" pitchFamily="2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990000"/>
                </a:solidFill>
                <a:latin typeface="Adelon-Light" panose="00000300000000000000" pitchFamily="2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990000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990000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990000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990000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kern="0" dirty="0">
                <a:ea typeface="Adelon-Light" panose="00000300000000000000" pitchFamily="2" charset="0"/>
              </a:rPr>
              <a:t>     0.222522225...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74D1499-B7F5-4D18-948A-C679FA18384C}"/>
              </a:ext>
            </a:extLst>
          </p:cNvPr>
          <p:cNvSpPr/>
          <p:nvPr/>
        </p:nvSpPr>
        <p:spPr>
          <a:xfrm>
            <a:off x="3671455" y="3429000"/>
            <a:ext cx="228600" cy="304800"/>
          </a:xfrm>
          <a:prstGeom prst="roundRect">
            <a:avLst/>
          </a:prstGeom>
          <a:solidFill>
            <a:srgbClr val="FFCC0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18C6E51-BF32-47A8-A23E-6A37D2F1D873}"/>
              </a:ext>
            </a:extLst>
          </p:cNvPr>
          <p:cNvSpPr/>
          <p:nvPr/>
        </p:nvSpPr>
        <p:spPr>
          <a:xfrm>
            <a:off x="3865418" y="3861955"/>
            <a:ext cx="228600" cy="304800"/>
          </a:xfrm>
          <a:prstGeom prst="roundRect">
            <a:avLst/>
          </a:prstGeom>
          <a:solidFill>
            <a:srgbClr val="FFCC0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EF84355-7AFA-4912-8AAC-C50BF2F872DB}"/>
              </a:ext>
            </a:extLst>
          </p:cNvPr>
          <p:cNvSpPr/>
          <p:nvPr/>
        </p:nvSpPr>
        <p:spPr>
          <a:xfrm>
            <a:off x="4048991" y="4312227"/>
            <a:ext cx="228600" cy="304800"/>
          </a:xfrm>
          <a:prstGeom prst="roundRect">
            <a:avLst/>
          </a:prstGeom>
          <a:solidFill>
            <a:srgbClr val="FFCC0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99475D71-3F64-48A4-900A-B75BBD895984}"/>
              </a:ext>
            </a:extLst>
          </p:cNvPr>
          <p:cNvSpPr/>
          <p:nvPr/>
        </p:nvSpPr>
        <p:spPr>
          <a:xfrm>
            <a:off x="4201391" y="4745182"/>
            <a:ext cx="228600" cy="304800"/>
          </a:xfrm>
          <a:prstGeom prst="roundRect">
            <a:avLst/>
          </a:prstGeom>
          <a:solidFill>
            <a:srgbClr val="FFCC0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692FCDD8-3AF6-4E94-B2BD-322E9959F0D4}"/>
              </a:ext>
            </a:extLst>
          </p:cNvPr>
          <p:cNvSpPr/>
          <p:nvPr/>
        </p:nvSpPr>
        <p:spPr>
          <a:xfrm>
            <a:off x="4384964" y="5191991"/>
            <a:ext cx="228600" cy="304800"/>
          </a:xfrm>
          <a:prstGeom prst="roundRect">
            <a:avLst/>
          </a:prstGeom>
          <a:solidFill>
            <a:srgbClr val="FFCC0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1E61A7-6909-4645-B3E3-512446D73286}"/>
              </a:ext>
            </a:extLst>
          </p:cNvPr>
          <p:cNvSpPr txBox="1"/>
          <p:nvPr/>
        </p:nvSpPr>
        <p:spPr>
          <a:xfrm>
            <a:off x="183714" y="5508734"/>
            <a:ext cx="16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Infinity is bigger than you think - </a:t>
            </a:r>
            <a:r>
              <a:rPr lang="en-US" sz="1800" dirty="0" err="1">
                <a:solidFill>
                  <a:schemeClr val="tx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Numberphile</a:t>
            </a:r>
            <a:endParaRPr lang="en-US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560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bldLvl="3" autoUpdateAnimBg="0"/>
      <p:bldP spid="6" grpId="0" uiExpand="1" build="p" bldLvl="3" autoUpdateAnimBg="0"/>
      <p:bldP spid="7" grpId="0" animBg="1"/>
      <p:bldP spid="8" grpId="0" uiExpand="1" build="p" bldLvl="3" autoUpdateAnimBg="0"/>
      <p:bldP spid="9" grpId="0" animBg="1"/>
      <p:bldP spid="10" grpId="0" uiExpand="1" build="p" bldLvl="3" autoUpdateAnimBg="0"/>
      <p:bldP spid="11" grpId="0" animBg="1"/>
      <p:bldP spid="12" grpId="0" uiExpand="1" build="p" bldLvl="3" autoUpdateAnimBg="0"/>
      <p:bldP spid="13" grpId="0" animBg="1"/>
      <p:bldP spid="14" grpId="0" uiExpand="1" build="p" bldLvl="3" autoUpdateAnimBg="0"/>
      <p:bldP spid="15" grpId="0" animBg="1"/>
      <p:bldP spid="16" grpId="0" animBg="1"/>
      <p:bldP spid="17" grpId="0" animBg="1"/>
      <p:bldP spid="18" grpId="0" animBg="1"/>
      <p:bldP spid="19" grpId="0" animBg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5BEEF-2CDE-42CA-BBED-1E92F63FB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Alerts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45C55D-5161-4AA5-BC98-580DD1E058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600200"/>
            <a:ext cx="10363200" cy="5105400"/>
          </a:xfrm>
        </p:spPr>
        <p:txBody>
          <a:bodyPr/>
          <a:lstStyle/>
          <a:p>
            <a:r>
              <a:rPr lang="en-US" sz="3600" dirty="0">
                <a:latin typeface="+mn-lt"/>
                <a:ea typeface="Adelon-Light" panose="00000300000000000000" pitchFamily="2" charset="0"/>
              </a:rPr>
              <a:t>p: faith in chaos, by Darren Aronofsky</a:t>
            </a:r>
          </a:p>
          <a:p>
            <a:pPr lvl="1"/>
            <a:r>
              <a:rPr lang="en-US" sz="3200" dirty="0">
                <a:latin typeface="+mn-lt"/>
                <a:ea typeface="Adelon-Light" panose="00000300000000000000" pitchFamily="2" charset="0"/>
              </a:rPr>
              <a:t>Please find a way to watch this movie, either individually or in small groups.</a:t>
            </a:r>
          </a:p>
          <a:p>
            <a:pPr lvl="1"/>
            <a:endParaRPr lang="en-US" sz="3200" dirty="0">
              <a:latin typeface="+mn-lt"/>
              <a:ea typeface="Adelon-Light" panose="00000300000000000000" pitchFamily="2" charset="0"/>
            </a:endParaRPr>
          </a:p>
          <a:p>
            <a:pPr lvl="1"/>
            <a:r>
              <a:rPr lang="en-US" sz="3200" dirty="0">
                <a:latin typeface="+mn-lt"/>
                <a:ea typeface="Adelon-Light" panose="00000300000000000000" pitchFamily="2" charset="0"/>
              </a:rPr>
              <a:t>It is available at the Otterbein library</a:t>
            </a:r>
          </a:p>
          <a:p>
            <a:pPr lvl="1"/>
            <a:r>
              <a:rPr lang="en-US" sz="3200" dirty="0">
                <a:latin typeface="+mn-lt"/>
                <a:ea typeface="Adelon-Light" panose="00000300000000000000" pitchFamily="2" charset="0"/>
              </a:rPr>
              <a:t>It should be available on a variety of streaming services for a small fee</a:t>
            </a:r>
          </a:p>
          <a:p>
            <a:pPr lvl="1"/>
            <a:r>
              <a:rPr lang="en-US" sz="3200" dirty="0">
                <a:latin typeface="+mn-lt"/>
                <a:ea typeface="Adelon-Light" panose="00000300000000000000" pitchFamily="2" charset="0"/>
              </a:rPr>
              <a:t>If you can't find a copy to watch I can let you borrow mine.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A065D2-5D82-402A-1FE7-69FA027194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8325" y="3276600"/>
            <a:ext cx="7305675" cy="65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266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8BE7F2-68CD-433C-8BE4-13EBA092BC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7400" y="685800"/>
            <a:ext cx="8153400" cy="5638800"/>
          </a:xfrm>
        </p:spPr>
        <p:txBody>
          <a:bodyPr/>
          <a:lstStyle/>
          <a:p>
            <a:pPr marL="457200" indent="-457200">
              <a:spcBef>
                <a:spcPts val="1200"/>
              </a:spcBef>
              <a:buNone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Born" pitchFamily="2" charset="0"/>
              </a:rPr>
              <a:t>Homer: This time tomorrow, you'll be wearing high heels!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Born" pitchFamily="2" charset="0"/>
              </a:rPr>
              <a:t>Ned: Nope, you will.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Born" pitchFamily="2" charset="0"/>
              </a:rPr>
              <a:t>Homer: '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Born" pitchFamily="2" charset="0"/>
              </a:rPr>
              <a:t>Fraid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Born" pitchFamily="2" charset="0"/>
              </a:rPr>
              <a:t> not.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Born" pitchFamily="2" charset="0"/>
              </a:rPr>
              <a:t>Ned: '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Born" pitchFamily="2" charset="0"/>
              </a:rPr>
              <a:t>Fraid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Born" pitchFamily="2" charset="0"/>
              </a:rPr>
              <a:t> so!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Born" pitchFamily="2" charset="0"/>
              </a:rPr>
              <a:t>Homer: '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Born" pitchFamily="2" charset="0"/>
              </a:rPr>
              <a:t>Fraid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Born" pitchFamily="2" charset="0"/>
              </a:rPr>
              <a:t> not.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Born" pitchFamily="2" charset="0"/>
              </a:rPr>
              <a:t>Ned: '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Born" pitchFamily="2" charset="0"/>
              </a:rPr>
              <a:t>Fraid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Born" pitchFamily="2" charset="0"/>
              </a:rPr>
              <a:t> so!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Born" pitchFamily="2" charset="0"/>
              </a:rPr>
              <a:t>Homer: '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Born" pitchFamily="2" charset="0"/>
              </a:rPr>
              <a:t>Fraid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Born" pitchFamily="2" charset="0"/>
              </a:rPr>
              <a:t> not infinity!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Born" pitchFamily="2" charset="0"/>
              </a:rPr>
              <a:t>Ned: '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Born" pitchFamily="2" charset="0"/>
              </a:rPr>
              <a:t>Fraid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Born" pitchFamily="2" charset="0"/>
              </a:rPr>
              <a:t> so infinity plus one!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Born" pitchFamily="2" charset="0"/>
              </a:rPr>
              <a:t>Homer: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Born" pitchFamily="2" charset="0"/>
              </a:rPr>
              <a:t>D'oh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Born" pitchFamily="2" charset="0"/>
              </a:rPr>
              <a:t>!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CEC6D73C-1E5F-4A5C-93CA-898AD3872C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2819400"/>
            <a:ext cx="1413164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961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5BEEF-2CDE-42CA-BBED-1E92F63FB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Cardinality continued...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45C55D-5161-4AA5-BC98-580DD1E0588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14400" y="1600200"/>
                <a:ext cx="10363200" cy="5105400"/>
              </a:xfrm>
            </p:spPr>
            <p:txBody>
              <a:bodyPr/>
              <a:lstStyle/>
              <a:p>
                <a:r>
                  <a:rPr lang="en-US" dirty="0">
                    <a:ea typeface="Adelon-Light" panose="00000300000000000000" pitchFamily="2" charset="0"/>
                  </a:rPr>
                  <a:t>Review</a:t>
                </a:r>
              </a:p>
              <a:p>
                <a:pPr lvl="1"/>
                <a:r>
                  <a:rPr lang="en-US" dirty="0">
                    <a:solidFill>
                      <a:schemeClr val="accent2"/>
                    </a:solidFill>
                    <a:ea typeface="Adelon-Light" panose="00000300000000000000" pitchFamily="2" charset="0"/>
                  </a:rPr>
                  <a:t>Cardinality:</a:t>
                </a:r>
                <a:r>
                  <a:rPr lang="en-US" dirty="0">
                    <a:ea typeface="Adelon-Light" panose="00000300000000000000" pitchFamily="2" charset="0"/>
                  </a:rPr>
                  <a:t> what does it mean?</a:t>
                </a:r>
              </a:p>
              <a:p>
                <a:pPr lvl="2">
                  <a:tabLst>
                    <a:tab pos="2625725" algn="l"/>
                    <a:tab pos="5029200" algn="l"/>
                    <a:tab pos="6518275" algn="l"/>
                  </a:tabLst>
                </a:pPr>
                <a:r>
                  <a:rPr lang="en-US" dirty="0">
                    <a:ea typeface="Adelon-Light" panose="00000300000000000000" pitchFamily="2" charset="0"/>
                  </a:rPr>
                  <a:t>How many?</a:t>
                </a:r>
                <a:r>
                  <a:rPr lang="en-US">
                    <a:ea typeface="Adelon-Light" panose="00000300000000000000" pitchFamily="2" charset="0"/>
                  </a:rPr>
                  <a:t>	          Number </a:t>
                </a:r>
                <a:r>
                  <a:rPr lang="en-US" dirty="0">
                    <a:ea typeface="Adelon-Light" panose="00000300000000000000" pitchFamily="2" charset="0"/>
                  </a:rPr>
                  <a:t>of elements	Magnitude	Size</a:t>
                </a:r>
              </a:p>
              <a:p>
                <a:pPr marL="914400" lvl="2" indent="0">
                  <a:buNone/>
                  <a:tabLst>
                    <a:tab pos="2625725" algn="l"/>
                    <a:tab pos="5029200" algn="l"/>
                    <a:tab pos="6518275" algn="l"/>
                  </a:tabLst>
                </a:pPr>
                <a:endParaRPr lang="en-US" dirty="0">
                  <a:ea typeface="Adelon-Light" panose="00000300000000000000" pitchFamily="2" charset="0"/>
                </a:endParaRPr>
              </a:p>
              <a:p>
                <a:pPr lvl="1">
                  <a:tabLst>
                    <a:tab pos="2625725" algn="l"/>
                    <a:tab pos="5029200" algn="l"/>
                    <a:tab pos="6518275" algn="l"/>
                  </a:tabLst>
                </a:pPr>
                <a:r>
                  <a:rPr lang="en-US" dirty="0">
                    <a:solidFill>
                      <a:schemeClr val="accent2"/>
                    </a:solidFill>
                    <a:ea typeface="Adelon-Light" panose="00000300000000000000" pitchFamily="2" charset="0"/>
                  </a:rPr>
                  <a:t>1-1 Correspondence:</a:t>
                </a:r>
                <a:r>
                  <a:rPr lang="en-US" dirty="0">
                    <a:ea typeface="Adelon-Light" panose="00000300000000000000" pitchFamily="2" charset="0"/>
                  </a:rPr>
                  <a:t> what does it mean?</a:t>
                </a:r>
              </a:p>
              <a:p>
                <a:pPr lvl="2">
                  <a:tabLst>
                    <a:tab pos="2625725" algn="l"/>
                    <a:tab pos="5029200" algn="l"/>
                    <a:tab pos="6518275" algn="l"/>
                  </a:tabLst>
                </a:pPr>
                <a:r>
                  <a:rPr lang="en-US" dirty="0">
                    <a:ea typeface="Adelon-Light" panose="00000300000000000000" pitchFamily="2" charset="0"/>
                  </a:rPr>
                  <a:t>Handshake between two sets with no leftovers</a:t>
                </a:r>
              </a:p>
              <a:p>
                <a:pPr lvl="2">
                  <a:tabLst>
                    <a:tab pos="2625725" algn="l"/>
                    <a:tab pos="5029200" algn="l"/>
                    <a:tab pos="6518275" algn="l"/>
                  </a:tabLst>
                </a:pPr>
                <a:r>
                  <a:rPr lang="en-US" dirty="0">
                    <a:ea typeface="Adelon-Light" panose="00000300000000000000" pitchFamily="2" charset="0"/>
                  </a:rPr>
                  <a:t>Perfect pairing of elements from both sets</a:t>
                </a:r>
              </a:p>
              <a:p>
                <a:pPr marL="914400" lvl="2" indent="0">
                  <a:buNone/>
                  <a:tabLst>
                    <a:tab pos="2625725" algn="l"/>
                    <a:tab pos="5029200" algn="l"/>
                    <a:tab pos="6518275" algn="l"/>
                  </a:tabLst>
                </a:pPr>
                <a:endParaRPr lang="en-US" dirty="0">
                  <a:solidFill>
                    <a:schemeClr val="accent2"/>
                  </a:solidFill>
                  <a:ea typeface="Adelon-Light" panose="00000300000000000000" pitchFamily="2" charset="0"/>
                </a:endParaRPr>
              </a:p>
              <a:p>
                <a:pPr lvl="1">
                  <a:tabLst>
                    <a:tab pos="2625725" algn="l"/>
                    <a:tab pos="5029200" algn="l"/>
                    <a:tab pos="6518275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Adelon-Light" panose="00000300000000000000" pitchFamily="2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ℵ</m:t>
                        </m:r>
                      </m:e>
                      <m:sub>
                        <m:r>
                          <a:rPr 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Adelon-Light" panose="00000300000000000000" pitchFamily="2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accent2"/>
                    </a:solidFill>
                    <a:ea typeface="Adelon-Light" panose="00000300000000000000" pitchFamily="2" charset="0"/>
                  </a:rPr>
                  <a:t>:</a:t>
                </a:r>
                <a:r>
                  <a:rPr lang="en-US" dirty="0">
                    <a:ea typeface="Adelon-Light" panose="00000300000000000000" pitchFamily="2" charset="0"/>
                  </a:rPr>
                  <a:t> what does it mean?</a:t>
                </a:r>
              </a:p>
              <a:p>
                <a:pPr lvl="2">
                  <a:tabLst>
                    <a:tab pos="2625725" algn="l"/>
                    <a:tab pos="5029200" algn="l"/>
                    <a:tab pos="5486400" algn="l"/>
                  </a:tabLst>
                </a:pPr>
                <a:r>
                  <a:rPr lang="en-US" dirty="0">
                    <a:ea typeface="Adelon-Light" panose="00000300000000000000" pitchFamily="2" charset="0"/>
                  </a:rPr>
                  <a:t>The cardinality of the natural numbers	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  <a:ea typeface="Adelon-Light" panose="00000300000000000000" pitchFamily="2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</m:e>
                    </m:d>
                  </m:oMath>
                </a14:m>
                <a:endParaRPr lang="en-US" dirty="0">
                  <a:ea typeface="Adelon-Light" panose="00000300000000000000" pitchFamily="2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45C55D-5161-4AA5-BC98-580DD1E0588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4400" y="1600200"/>
                <a:ext cx="10363200" cy="5105400"/>
              </a:xfrm>
              <a:blipFill>
                <a:blip r:embed="rId2"/>
                <a:stretch>
                  <a:fillRect l="-1353" t="-15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3141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5BEEF-2CDE-42CA-BBED-1E92F63FB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Enumeration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45C55D-5161-4AA5-BC98-580DD1E0588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14400" y="1600200"/>
                <a:ext cx="10363200" cy="5105400"/>
              </a:xfrm>
            </p:spPr>
            <p:txBody>
              <a:bodyPr/>
              <a:lstStyle/>
              <a:p>
                <a:r>
                  <a:rPr lang="en-US" sz="2800" dirty="0">
                    <a:ea typeface="Adelon-Light" panose="00000300000000000000" pitchFamily="2" charset="0"/>
                  </a:rPr>
                  <a:t>This is a key concept</a:t>
                </a:r>
              </a:p>
              <a:p>
                <a:pPr lvl="1"/>
                <a:r>
                  <a:rPr lang="en-US" dirty="0">
                    <a:ea typeface="Adelon-Light" panose="00000300000000000000" pitchFamily="2" charset="0"/>
                  </a:rPr>
                  <a:t>Remember Logos/Ratio?</a:t>
                </a:r>
              </a:p>
              <a:p>
                <a:pPr lvl="2">
                  <a:spcBef>
                    <a:spcPts val="0"/>
                  </a:spcBef>
                  <a:tabLst>
                    <a:tab pos="2625725" algn="l"/>
                    <a:tab pos="5029200" algn="l"/>
                    <a:tab pos="6518275" algn="l"/>
                  </a:tabLst>
                </a:pPr>
                <a:r>
                  <a:rPr lang="en-US" dirty="0">
                    <a:ea typeface="Adelon-Light" panose="00000300000000000000" pitchFamily="2" charset="0"/>
                  </a:rPr>
                  <a:t>A logos was a telling of events one after another, or an enumeration</a:t>
                </a:r>
              </a:p>
              <a:p>
                <a:pPr lvl="1">
                  <a:tabLst>
                    <a:tab pos="2625725" algn="l"/>
                    <a:tab pos="5029200" algn="l"/>
                    <a:tab pos="6518275" algn="l"/>
                  </a:tabLst>
                </a:pPr>
                <a:r>
                  <a:rPr lang="en-US" dirty="0">
                    <a:ea typeface="Adelon-Light" panose="00000300000000000000" pitchFamily="2" charset="0"/>
                  </a:rPr>
                  <a:t>Counting is fundamental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Adelon-Light" panose="00000300000000000000" pitchFamily="2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ℵ</m:t>
                        </m:r>
                      </m:e>
                      <m:sub>
                        <m:r>
                          <a:rPr 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Adelon-Light" panose="00000300000000000000" pitchFamily="2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>
                  <a:ea typeface="Adelon-Light" panose="00000300000000000000" pitchFamily="2" charset="0"/>
                </a:endParaRPr>
              </a:p>
              <a:p>
                <a:pPr lvl="2">
                  <a:spcBef>
                    <a:spcPts val="0"/>
                  </a:spcBef>
                  <a:tabLst>
                    <a:tab pos="2625725" algn="l"/>
                    <a:tab pos="5029200" algn="l"/>
                    <a:tab pos="6518275" algn="l"/>
                  </a:tabLst>
                </a:pPr>
                <a:r>
                  <a:rPr lang="en-US" dirty="0">
                    <a:ea typeface="Adelon-Light" panose="00000300000000000000" pitchFamily="2" charset="0"/>
                  </a:rPr>
                  <a:t>Squares: 1, 4, 9, 16, 25, 36, 49, 64, 81, 100, ...</a:t>
                </a:r>
              </a:p>
              <a:p>
                <a:pPr lvl="2">
                  <a:spcBef>
                    <a:spcPts val="0"/>
                  </a:spcBef>
                  <a:tabLst>
                    <a:tab pos="2625725" algn="l"/>
                    <a:tab pos="5029200" algn="l"/>
                    <a:tab pos="6518275" algn="l"/>
                  </a:tabLst>
                </a:pPr>
                <a:r>
                  <a:rPr lang="en-US" dirty="0">
                    <a:ea typeface="Adelon-Light" panose="00000300000000000000" pitchFamily="2" charset="0"/>
                  </a:rPr>
                  <a:t>Primes: 2, 3, 5, 7, 11, 13, 17, 19, 23, 29, 31, ...</a:t>
                </a:r>
              </a:p>
              <a:p>
                <a:pPr lvl="2">
                  <a:spcBef>
                    <a:spcPts val="0"/>
                  </a:spcBef>
                  <a:tabLst>
                    <a:tab pos="2625725" algn="l"/>
                    <a:tab pos="5029200" algn="l"/>
                    <a:tab pos="6518275" algn="l"/>
                  </a:tabLst>
                </a:pPr>
                <a:r>
                  <a:rPr lang="en-US" dirty="0">
                    <a:ea typeface="Adelon-Light" panose="00000300000000000000" pitchFamily="2" charset="0"/>
                  </a:rPr>
                  <a:t>To form a 1-1 correspondence with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>
                    <a:ea typeface="Adelon-Light" panose="00000300000000000000" pitchFamily="2" charset="0"/>
                  </a:rPr>
                  <a:t>, make a list so that every element is a finite distance from the beginning, also making sure that nothing is left out</a:t>
                </a:r>
              </a:p>
              <a:p>
                <a:pPr lvl="2">
                  <a:spcBef>
                    <a:spcPts val="0"/>
                  </a:spcBef>
                  <a:tabLst>
                    <a:tab pos="2625725" algn="l"/>
                    <a:tab pos="5029200" algn="l"/>
                    <a:tab pos="6518275" algn="l"/>
                  </a:tabLst>
                </a:pPr>
                <a:r>
                  <a:rPr lang="en-US" dirty="0">
                    <a:ea typeface="Adelon-Light" panose="00000300000000000000" pitchFamily="2" charset="0"/>
                  </a:rPr>
                  <a:t>In other words, each element has to have a </a:t>
                </a:r>
                <a:r>
                  <a:rPr lang="en-US" dirty="0">
                    <a:solidFill>
                      <a:schemeClr val="accent2"/>
                    </a:solidFill>
                    <a:ea typeface="Adelon-Light" panose="00000300000000000000" pitchFamily="2" charset="0"/>
                  </a:rPr>
                  <a:t>position</a:t>
                </a:r>
                <a:r>
                  <a:rPr lang="en-US" dirty="0">
                    <a:ea typeface="Adelon-Light" panose="00000300000000000000" pitchFamily="2" charset="0"/>
                  </a:rPr>
                  <a:t> in the list that is a natural number</a:t>
                </a:r>
              </a:p>
              <a:p>
                <a:pPr lvl="2">
                  <a:spcBef>
                    <a:spcPts val="0"/>
                  </a:spcBef>
                  <a:tabLst>
                    <a:tab pos="2625725" algn="l"/>
                    <a:tab pos="5029200" algn="l"/>
                    <a:tab pos="6518275" algn="l"/>
                  </a:tabLst>
                </a:pPr>
                <a:r>
                  <a:rPr lang="en-US" dirty="0">
                    <a:ea typeface="Adelon-Light" panose="00000300000000000000" pitchFamily="2" charset="0"/>
                  </a:rPr>
                  <a:t>Any set that you can do this with is called </a:t>
                </a:r>
                <a:r>
                  <a:rPr lang="en-US" dirty="0">
                    <a:solidFill>
                      <a:schemeClr val="accent2"/>
                    </a:solidFill>
                    <a:ea typeface="Adelon-Light" panose="00000300000000000000" pitchFamily="2" charset="0"/>
                  </a:rPr>
                  <a:t>denumerable</a:t>
                </a:r>
                <a:r>
                  <a:rPr lang="en-US" dirty="0">
                    <a:ea typeface="Adelon-Light" panose="00000300000000000000" pitchFamily="2" charset="0"/>
                  </a:rPr>
                  <a:t>, or </a:t>
                </a:r>
                <a:r>
                  <a:rPr lang="en-US" dirty="0">
                    <a:solidFill>
                      <a:schemeClr val="accent2"/>
                    </a:solidFill>
                    <a:ea typeface="Adelon-Light" panose="00000300000000000000" pitchFamily="2" charset="0"/>
                  </a:rPr>
                  <a:t>countable </a:t>
                </a:r>
                <a:r>
                  <a:rPr lang="en-US" dirty="0">
                    <a:ea typeface="Adelon-Light" panose="00000300000000000000" pitchFamily="2" charset="0"/>
                  </a:rPr>
                  <a:t>(finite sets are also countable)</a:t>
                </a:r>
                <a:endParaRPr lang="en-US" dirty="0">
                  <a:solidFill>
                    <a:schemeClr val="accent2"/>
                  </a:solidFill>
                  <a:ea typeface="Adelon-Light" panose="00000300000000000000" pitchFamily="2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45C55D-5161-4AA5-BC98-580DD1E0588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4400" y="1600200"/>
                <a:ext cx="10363200" cy="5105400"/>
              </a:xfrm>
              <a:blipFill>
                <a:blip r:embed="rId2"/>
                <a:stretch>
                  <a:fillRect l="-1059" t="-1195" r="-765" b="-46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4508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5BEEF-2CDE-42CA-BBED-1E92F63FB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Enumeration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45C55D-5161-4AA5-BC98-580DD1E0588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14400" y="1600200"/>
                <a:ext cx="10363200" cy="5105400"/>
              </a:xfrm>
            </p:spPr>
            <p:txBody>
              <a:bodyPr/>
              <a:lstStyle/>
              <a:p>
                <a:r>
                  <a:rPr lang="en-US" dirty="0">
                    <a:ea typeface="Adelon-Light" panose="00000300000000000000" pitchFamily="2" charset="0"/>
                  </a:rPr>
                  <a:t>Examples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={…, −3, −2, −1, 0, 1, 2, 3, …}</m:t>
                    </m:r>
                  </m:oMath>
                </a14:m>
                <a:r>
                  <a:rPr lang="en-US" dirty="0">
                    <a:ea typeface="Adelon-Light" panose="00000300000000000000" pitchFamily="2" charset="0"/>
                  </a:rPr>
                  <a:t>, the integers</a:t>
                </a:r>
              </a:p>
              <a:p>
                <a:pPr lvl="2">
                  <a:tabLst>
                    <a:tab pos="2625725" algn="l"/>
                    <a:tab pos="5029200" algn="l"/>
                    <a:tab pos="6518275" algn="l"/>
                  </a:tabLst>
                </a:pPr>
                <a:r>
                  <a:rPr lang="en-US" dirty="0">
                    <a:ea typeface="Adelon-Light" panose="00000300000000000000" pitchFamily="2" charset="0"/>
                  </a:rPr>
                  <a:t>Worksheet</a:t>
                </a:r>
              </a:p>
              <a:p>
                <a:pPr lvl="1">
                  <a:tabLst>
                    <a:tab pos="2625725" algn="l"/>
                    <a:tab pos="5029200" algn="l"/>
                    <a:tab pos="6518275" algn="l"/>
                  </a:tabLs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Adelon-Light" panose="00000300000000000000" pitchFamily="2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ℚ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Adelon-Light" panose="00000300000000000000" pitchFamily="2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dirty="0">
                    <a:ea typeface="Adelon-Light" panose="00000300000000000000" pitchFamily="2" charset="0"/>
                  </a:rPr>
                  <a:t>: the positive rational numbers</a:t>
                </a:r>
              </a:p>
              <a:p>
                <a:pPr lvl="2">
                  <a:tabLst>
                    <a:tab pos="2625725" algn="l"/>
                    <a:tab pos="5029200" algn="l"/>
                    <a:tab pos="6518275" algn="l"/>
                  </a:tabLst>
                </a:pPr>
                <a:r>
                  <a:rPr lang="en-US" dirty="0">
                    <a:ea typeface="Adelon-Light" panose="00000300000000000000" pitchFamily="2" charset="0"/>
                  </a:rPr>
                  <a:t>1, 2, 3, ..., 1/2, 3/2, 5/2, ..., 2/3, 4/3, 5/3, ... ???</a:t>
                </a:r>
              </a:p>
              <a:p>
                <a:pPr lvl="2">
                  <a:tabLst>
                    <a:tab pos="2625725" algn="l"/>
                    <a:tab pos="5029200" algn="l"/>
                    <a:tab pos="6518275" algn="l"/>
                  </a:tabLst>
                </a:pPr>
                <a:r>
                  <a:rPr lang="en-US" dirty="0">
                    <a:ea typeface="Adelon-Light" panose="00000300000000000000" pitchFamily="2" charset="0"/>
                  </a:rPr>
                  <a:t>Oops!!</a:t>
                </a:r>
              </a:p>
              <a:p>
                <a:pPr lvl="2">
                  <a:tabLst>
                    <a:tab pos="2625725" algn="l"/>
                    <a:tab pos="5029200" algn="l"/>
                    <a:tab pos="6518275" algn="l"/>
                  </a:tabLst>
                </a:pPr>
                <a:r>
                  <a:rPr lang="en-US" dirty="0">
                    <a:ea typeface="Adelon-Light" panose="00000300000000000000" pitchFamily="2" charset="0"/>
                  </a:rPr>
                  <a:t>Other ideas?</a:t>
                </a:r>
              </a:p>
              <a:p>
                <a:pPr lvl="2">
                  <a:tabLst>
                    <a:tab pos="2625725" algn="l"/>
                    <a:tab pos="5029200" algn="l"/>
                    <a:tab pos="6518275" algn="l"/>
                  </a:tabLst>
                </a:pPr>
                <a:r>
                  <a:rPr lang="en-US" dirty="0">
                    <a:ea typeface="Adelon-Light" panose="00000300000000000000" pitchFamily="2" charset="0"/>
                  </a:rPr>
                  <a:t>How do we enumerate a set where there are an infinite number of them everywhere we look?</a:t>
                </a:r>
              </a:p>
              <a:p>
                <a:pPr lvl="2">
                  <a:tabLst>
                    <a:tab pos="2625725" algn="l"/>
                    <a:tab pos="5029200" algn="l"/>
                    <a:tab pos="6518275" algn="l"/>
                  </a:tabLst>
                </a:pPr>
                <a:r>
                  <a:rPr lang="en-US" dirty="0">
                    <a:ea typeface="Adelon-Light" panose="00000300000000000000" pitchFamily="2" charset="0"/>
                  </a:rPr>
                  <a:t>Idea: What if we find a way to look at finite subsets of them at a time without leaving any out?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45C55D-5161-4AA5-BC98-580DD1E0588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4400" y="1600200"/>
                <a:ext cx="10363200" cy="5105400"/>
              </a:xfrm>
              <a:blipFill>
                <a:blip r:embed="rId2"/>
                <a:stretch>
                  <a:fillRect l="-1353" t="-1553" b="-1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6725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5BEEF-2CDE-42CA-BBED-1E92F63FB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Sum of Numerator &amp; Denominator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45C55D-5161-4AA5-BC98-580DD1E058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600200"/>
            <a:ext cx="10363200" cy="51054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000" dirty="0">
                <a:ea typeface="Adelon-Light" panose="00000300000000000000" pitchFamily="2" charset="0"/>
              </a:rPr>
              <a:t>0/1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ea typeface="Adelon-Light" panose="00000300000000000000" pitchFamily="2" charset="0"/>
              </a:rPr>
              <a:t>1/1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ea typeface="Adelon-Light" panose="00000300000000000000" pitchFamily="2" charset="0"/>
              </a:rPr>
              <a:t>2/1, 1/2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ea typeface="Adelon-Light" panose="00000300000000000000" pitchFamily="2" charset="0"/>
              </a:rPr>
              <a:t>3/1, 1/3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ea typeface="Adelon-Light" panose="00000300000000000000" pitchFamily="2" charset="0"/>
              </a:rPr>
              <a:t>4/1, 3/2, 2/3, 1/4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ea typeface="Adelon-Light" panose="00000300000000000000" pitchFamily="2" charset="0"/>
              </a:rPr>
              <a:t>5/1, 1/5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ea typeface="Adelon-Light" panose="00000300000000000000" pitchFamily="2" charset="0"/>
              </a:rPr>
              <a:t>6/1, 5/2, 4/3, 3/4, 2/5, 1/6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ea typeface="Adelon-Light" panose="00000300000000000000" pitchFamily="2" charset="0"/>
              </a:rPr>
              <a:t>7/1, 5/3, 3/5, 1/7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ea typeface="Adelon-Light" panose="00000300000000000000" pitchFamily="2" charset="0"/>
              </a:rPr>
              <a:t>8/1, 7/2, 5/4, 4/5, 2/7, 1/8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ea typeface="Adelon-Light" panose="00000300000000000000" pitchFamily="2" charset="0"/>
              </a:rPr>
              <a:t>9/1, 7/3, 3/7, 1/9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ea typeface="Adelon-Light" panose="00000300000000000000" pitchFamily="2" charset="0"/>
              </a:rPr>
              <a:t>10/1, 9/2, 8/3, 7/4, 6/5, 5/6, 4/7, 3/8, 2/9, 1/10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ea typeface="Adelon-Light" panose="00000300000000000000" pitchFamily="2" charset="0"/>
              </a:rPr>
              <a:t>11/1, 7/5, 5/7, 1/11</a:t>
            </a:r>
          </a:p>
          <a:p>
            <a:pPr>
              <a:spcBef>
                <a:spcPts val="1800"/>
              </a:spcBef>
            </a:pPr>
            <a:r>
              <a:rPr lang="en-US" sz="2800" dirty="0">
                <a:solidFill>
                  <a:schemeClr val="accent2"/>
                </a:solidFill>
                <a:ea typeface="Adelon-Light" panose="00000300000000000000" pitchFamily="2" charset="0"/>
              </a:rPr>
              <a:t>Why does this work?</a:t>
            </a:r>
            <a:endParaRPr lang="en-US" dirty="0">
              <a:solidFill>
                <a:schemeClr val="accent2"/>
              </a:solidFill>
              <a:ea typeface="Adelon-Light" panose="00000300000000000000" pitchFamily="2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sz="2000" dirty="0">
              <a:ea typeface="Adelon-Light" panose="000003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991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7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7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75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75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75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75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75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75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75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75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75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75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5BEEF-2CDE-42CA-BBED-1E92F63FB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Countable vs. Uncountable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45C55D-5161-4AA5-BC98-580DD1E0588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14400" y="1600200"/>
                <a:ext cx="10363200" cy="4724400"/>
              </a:xfrm>
            </p:spPr>
            <p:txBody>
              <a:bodyPr/>
              <a:lstStyle/>
              <a:p>
                <a:r>
                  <a:rPr lang="en-US" sz="2800" dirty="0">
                    <a:ea typeface="Adelon-Light" panose="00000300000000000000" pitchFamily="2" charset="0"/>
                  </a:rPr>
                  <a:t>What is </a:t>
                </a:r>
                <a:r>
                  <a:rPr lang="en-US" sz="2800" dirty="0">
                    <a:solidFill>
                      <a:schemeClr val="accent2"/>
                    </a:solidFill>
                    <a:ea typeface="Adelon-Light" panose="00000300000000000000" pitchFamily="2" charset="0"/>
                  </a:rPr>
                  <a:t>finite</a:t>
                </a:r>
                <a:r>
                  <a:rPr lang="en-US" sz="2800" dirty="0">
                    <a:ea typeface="Adelon-Light" panose="00000300000000000000" pitchFamily="2" charset="0"/>
                  </a:rPr>
                  <a:t>?</a:t>
                </a:r>
              </a:p>
              <a:p>
                <a:pPr lvl="1"/>
                <a:r>
                  <a:rPr lang="en-US" sz="2400" dirty="0">
                    <a:ea typeface="Adelon-Light" panose="00000300000000000000" pitchFamily="2" charset="0"/>
                  </a:rPr>
                  <a:t>Any natural number 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Adelon-Light" panose="00000300000000000000" pitchFamily="2" charset="0"/>
                      </a:rPr>
                      <m:t>𝑛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sz="2400" dirty="0">
                    <a:ea typeface="Adelon-Light" panose="00000300000000000000" pitchFamily="2" charset="0"/>
                  </a:rPr>
                  <a:t>)</a:t>
                </a:r>
              </a:p>
              <a:p>
                <a:pPr lvl="1"/>
                <a:endParaRPr lang="en-US" sz="2400" dirty="0">
                  <a:ea typeface="Adelon-Light" panose="00000300000000000000" pitchFamily="2" charset="0"/>
                </a:endParaRPr>
              </a:p>
              <a:p>
                <a:r>
                  <a:rPr lang="en-US" sz="2800" dirty="0">
                    <a:ea typeface="Adelon-Light" panose="00000300000000000000" pitchFamily="2" charset="0"/>
                  </a:rPr>
                  <a:t>What is </a:t>
                </a:r>
                <a:r>
                  <a:rPr lang="en-US" sz="2800" dirty="0">
                    <a:solidFill>
                      <a:schemeClr val="accent2"/>
                    </a:solidFill>
                    <a:ea typeface="Adelon-Light" panose="00000300000000000000" pitchFamily="2" charset="0"/>
                  </a:rPr>
                  <a:t>countable</a:t>
                </a:r>
                <a:r>
                  <a:rPr lang="en-US" sz="2800" dirty="0">
                    <a:ea typeface="Adelon-Light" panose="00000300000000000000" pitchFamily="2" charset="0"/>
                  </a:rPr>
                  <a:t>?</a:t>
                </a:r>
                <a:endParaRPr lang="en-US" sz="2400" dirty="0">
                  <a:ea typeface="Adelon-Light" panose="00000300000000000000" pitchFamily="2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Adelon-Light" panose="00000300000000000000" pitchFamily="2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ℵ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Adelon-Light" panose="00000300000000000000" pitchFamily="2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>
                    <a:ea typeface="Adelon-Light" panose="00000300000000000000" pitchFamily="2" charset="0"/>
                  </a:rPr>
                  <a:t> or finite</a:t>
                </a:r>
              </a:p>
              <a:p>
                <a:pPr lvl="1"/>
                <a:endParaRPr lang="en-US" sz="2400" dirty="0">
                  <a:ea typeface="Adelon-Light" panose="00000300000000000000" pitchFamily="2" charset="0"/>
                </a:endParaRPr>
              </a:p>
              <a:p>
                <a:r>
                  <a:rPr lang="en-US" sz="2800" dirty="0">
                    <a:ea typeface="Adelon-Light" panose="00000300000000000000" pitchFamily="2" charset="0"/>
                  </a:rPr>
                  <a:t>What is </a:t>
                </a:r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  <a:ea typeface="Adelon-Light" panose="00000300000000000000" pitchFamily="2" charset="0"/>
                  </a:rPr>
                  <a:t>uncountable</a:t>
                </a:r>
                <a:r>
                  <a:rPr lang="en-US" sz="2800" dirty="0">
                    <a:ea typeface="Adelon-Light" panose="00000300000000000000" pitchFamily="2" charset="0"/>
                  </a:rPr>
                  <a:t>?</a:t>
                </a:r>
              </a:p>
              <a:p>
                <a:pPr lvl="1"/>
                <a:r>
                  <a:rPr lang="en-US" sz="2400" dirty="0">
                    <a:ea typeface="Adelon-Light" panose="00000300000000000000" pitchFamily="2" charset="0"/>
                  </a:rPr>
                  <a:t>A set that is not enumerable!</a:t>
                </a:r>
              </a:p>
              <a:p>
                <a:pPr lvl="1"/>
                <a:r>
                  <a:rPr lang="en-US" sz="2400" dirty="0">
                    <a:ea typeface="Adelon-Light" panose="00000300000000000000" pitchFamily="2" charset="0"/>
                  </a:rPr>
                  <a:t>Example: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2400" dirty="0">
                    <a:ea typeface="Adelon-Light" panose="00000300000000000000" pitchFamily="2" charset="0"/>
                  </a:rPr>
                  <a:t> = the real numbers</a:t>
                </a:r>
              </a:p>
              <a:p>
                <a:pPr lvl="1"/>
                <a:r>
                  <a:rPr lang="en-US" sz="2400" dirty="0">
                    <a:ea typeface="Adelon-Light" panose="00000300000000000000" pitchFamily="2" charset="0"/>
                  </a:rPr>
                  <a:t>We will actually focus just on [0, 1], the unit interval</a:t>
                </a:r>
              </a:p>
              <a:p>
                <a:endParaRPr lang="en-US" sz="2800" dirty="0">
                  <a:ea typeface="Adelon-Light" panose="00000300000000000000" pitchFamily="2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45C55D-5161-4AA5-BC98-580DD1E0588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4400" y="1600200"/>
                <a:ext cx="10363200" cy="4724400"/>
              </a:xfrm>
              <a:blipFill>
                <a:blip r:embed="rId2"/>
                <a:stretch>
                  <a:fillRect l="-1059" t="-1290" b="-6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7940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5BEEF-2CDE-42CA-BBED-1E92F63FB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Countable vs. Uncountable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45C55D-5161-4AA5-BC98-580DD1E0588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14400" y="1600200"/>
                <a:ext cx="10363200" cy="4724400"/>
              </a:xfrm>
            </p:spPr>
            <p:txBody>
              <a:bodyPr/>
              <a:lstStyle/>
              <a:p>
                <a:r>
                  <a:rPr lang="en-US" dirty="0">
                    <a:ea typeface="Adelon-Light" panose="00000300000000000000" pitchFamily="2" charset="0"/>
                  </a:rPr>
                  <a:t>How to show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>
                    <a:ea typeface="Adelon-Light" panose="00000300000000000000" pitchFamily="2" charset="0"/>
                  </a:rPr>
                  <a:t> is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  <a:ea typeface="Adelon-Light" panose="00000300000000000000" pitchFamily="2" charset="0"/>
                  </a:rPr>
                  <a:t>uncountable</a:t>
                </a:r>
                <a:r>
                  <a:rPr lang="en-US" dirty="0">
                    <a:ea typeface="Adelon-Light" panose="00000300000000000000" pitchFamily="2" charset="0"/>
                  </a:rPr>
                  <a:t>?</a:t>
                </a:r>
              </a:p>
              <a:p>
                <a:pPr marL="914400" lvl="1" indent="-514350">
                  <a:buFont typeface="+mj-lt"/>
                  <a:buAutoNum type="arabicPeriod"/>
                </a:pPr>
                <a:r>
                  <a:rPr lang="en-US" dirty="0">
                    <a:ea typeface="Adelon-Light" panose="00000300000000000000" pitchFamily="2" charset="0"/>
                  </a:rPr>
                  <a:t>Provide any candidate enumeration</a:t>
                </a:r>
              </a:p>
              <a:p>
                <a:pPr marL="914400" lvl="1" indent="-514350">
                  <a:buFont typeface="+mj-lt"/>
                  <a:buAutoNum type="arabicPeriod"/>
                </a:pPr>
                <a:r>
                  <a:rPr lang="en-US" dirty="0">
                    <a:ea typeface="Adelon-Light" panose="00000300000000000000" pitchFamily="2" charset="0"/>
                  </a:rPr>
                  <a:t>If I can demonstrate that this enumeration is missing at least one number in the set, what does that mean?</a:t>
                </a:r>
              </a:p>
              <a:p>
                <a:pPr marL="914400" lvl="1" indent="-514350">
                  <a:buFont typeface="+mj-lt"/>
                  <a:buAutoNum type="arabicPeriod"/>
                </a:pPr>
                <a:r>
                  <a:rPr lang="en-US" dirty="0">
                    <a:ea typeface="Adelon-Light" panose="00000300000000000000" pitchFamily="2" charset="0"/>
                  </a:rPr>
                  <a:t>If I can do (2) no matter which enumeration is provided in (1), what does that mean?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45C55D-5161-4AA5-BC98-580DD1E0588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4400" y="1600200"/>
                <a:ext cx="10363200" cy="4724400"/>
              </a:xfrm>
              <a:blipFill>
                <a:blip r:embed="rId2"/>
                <a:stretch>
                  <a:fillRect l="-1353" t="-1548" r="-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8652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 autoUpdateAnimBg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Papyrus"/>
        <a:ea typeface=""/>
        <a:cs typeface="Times New Roman"/>
      </a:majorFont>
      <a:minorFont>
        <a:latin typeface="CasablancaAntique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9049</TotalTime>
  <Words>731</Words>
  <Application>Microsoft Office PowerPoint</Application>
  <PresentationFormat>Widescreen</PresentationFormat>
  <Paragraphs>102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Born</vt:lpstr>
      <vt:lpstr>Cambria Math</vt:lpstr>
      <vt:lpstr>CasablancaAntique</vt:lpstr>
      <vt:lpstr>Adelon-Light</vt:lpstr>
      <vt:lpstr>Papyrus</vt:lpstr>
      <vt:lpstr>Times New Roman</vt:lpstr>
      <vt:lpstr>Default Design</vt:lpstr>
      <vt:lpstr>To ℵ_0 and Beyond...</vt:lpstr>
      <vt:lpstr>Alerts</vt:lpstr>
      <vt:lpstr>PowerPoint Presentation</vt:lpstr>
      <vt:lpstr>Cardinality continued...</vt:lpstr>
      <vt:lpstr>Enumeration</vt:lpstr>
      <vt:lpstr>Enumeration</vt:lpstr>
      <vt:lpstr>Sum of Numerator &amp; Denominator</vt:lpstr>
      <vt:lpstr>Countable vs. Uncountable</vt:lpstr>
      <vt:lpstr>Countable vs. Uncountable</vt:lpstr>
      <vt:lpstr>Diagonalization</vt:lpstr>
    </vt:vector>
  </TitlesOfParts>
  <Company>Otterbein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From the Greek Age  to the Christian Era</dc:title>
  <dc:creator>DStucki</dc:creator>
  <cp:lastModifiedBy>Stucki, David</cp:lastModifiedBy>
  <cp:revision>109</cp:revision>
  <dcterms:created xsi:type="dcterms:W3CDTF">2004-04-27T14:01:38Z</dcterms:created>
  <dcterms:modified xsi:type="dcterms:W3CDTF">2024-11-15T13:44:07Z</dcterms:modified>
</cp:coreProperties>
</file>