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handoutMasterIdLst>
    <p:handoutMasterId r:id="rId14"/>
  </p:handoutMasterIdLst>
  <p:sldIdLst>
    <p:sldId id="264" r:id="rId3"/>
    <p:sldId id="266" r:id="rId4"/>
    <p:sldId id="258" r:id="rId5"/>
    <p:sldId id="259" r:id="rId6"/>
    <p:sldId id="260" r:id="rId7"/>
    <p:sldId id="261" r:id="rId8"/>
    <p:sldId id="262" r:id="rId9"/>
    <p:sldId id="263" r:id="rId10"/>
    <p:sldId id="267" r:id="rId11"/>
    <p:sldId id="268" r:id="rId12"/>
  </p:sldIdLst>
  <p:sldSz cx="12192000" cy="6858000"/>
  <p:notesSz cx="7010400" cy="9296400"/>
  <p:embeddedFontLst>
    <p:embeddedFont>
      <p:font typeface="Cambria Math" panose="02040503050406030204" pitchFamily="18" charset="0"/>
      <p:regular r:id="rId15"/>
    </p:embeddedFont>
    <p:embeddedFont>
      <p:font typeface="Constantia" panose="02030602050306030303" pitchFamily="18" charset="0"/>
      <p:regular r:id="rId16"/>
      <p:bold r:id="rId17"/>
      <p:italic r:id="rId18"/>
      <p:boldItalic r:id="rId19"/>
    </p:embeddedFont>
    <p:embeddedFont>
      <p:font typeface="Papyrus" panose="03070502060502030205" pitchFamily="66" charset="0"/>
      <p:regular r:id="rId20"/>
    </p:embeddedFont>
    <p:embeddedFont>
      <p:font typeface="Wingdings 2" panose="05020102010507070707" pitchFamily="18" charset="2"/>
      <p:regular r:id="rId21"/>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D3BE"/>
    <a:srgbClr val="800000"/>
    <a:srgbClr val="F3DAB6"/>
    <a:srgbClr val="D7B5A9"/>
    <a:srgbClr val="E0BC6C"/>
    <a:srgbClr val="000099"/>
    <a:srgbClr val="5C0000"/>
    <a:srgbClr val="CCECFF"/>
    <a:srgbClr val="66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3303" autoAdjust="0"/>
  </p:normalViewPr>
  <p:slideViewPr>
    <p:cSldViewPr>
      <p:cViewPr varScale="1">
        <p:scale>
          <a:sx n="90" d="100"/>
          <a:sy n="90" d="100"/>
        </p:scale>
        <p:origin x="127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2867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867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2867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71DF97B-4572-49FD-914C-0D661ACCFE1B}" type="slidenum">
              <a:rPr lang="en-US"/>
              <a:pPr>
                <a:defRPr/>
              </a:pPr>
              <a:t>‹#›</a:t>
            </a:fld>
            <a:endParaRPr lang="en-US"/>
          </a:p>
        </p:txBody>
      </p:sp>
    </p:spTree>
    <p:extLst>
      <p:ext uri="{BB962C8B-B14F-4D97-AF65-F5344CB8AC3E}">
        <p14:creationId xmlns:p14="http://schemas.microsoft.com/office/powerpoint/2010/main" val="1945081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433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434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64F2590-61BF-48F2-9550-AE904F42B8C2}" type="slidenum">
              <a:rPr lang="en-US"/>
              <a:pPr>
                <a:defRPr/>
              </a:pPr>
              <a:t>‹#›</a:t>
            </a:fld>
            <a:endParaRPr lang="en-US"/>
          </a:p>
        </p:txBody>
      </p:sp>
    </p:spTree>
    <p:extLst>
      <p:ext uri="{BB962C8B-B14F-4D97-AF65-F5344CB8AC3E}">
        <p14:creationId xmlns:p14="http://schemas.microsoft.com/office/powerpoint/2010/main" val="1030950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Gevurah_(Kabbalah)" TargetMode="External"/><Relationship Id="rId13" Type="http://schemas.openxmlformats.org/officeDocument/2006/relationships/hyperlink" Target="http://en.wikipedia.org/wiki/Malkuth" TargetMode="External"/><Relationship Id="rId3" Type="http://schemas.openxmlformats.org/officeDocument/2006/relationships/hyperlink" Target="http://en.wikipedia.org/wiki/Keter_(Kabbalah)" TargetMode="External"/><Relationship Id="rId7" Type="http://schemas.openxmlformats.org/officeDocument/2006/relationships/hyperlink" Target="http://en.wikipedia.org/wiki/Chesed_(Kabbalah)" TargetMode="External"/><Relationship Id="rId12" Type="http://schemas.openxmlformats.org/officeDocument/2006/relationships/hyperlink" Target="http://en.wikipedia.org/wiki/Yesod_(Kabbalah)"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Da'at" TargetMode="External"/><Relationship Id="rId11" Type="http://schemas.openxmlformats.org/officeDocument/2006/relationships/hyperlink" Target="http://en.wikipedia.org/wiki/Hod_(Kabbalah)" TargetMode="External"/><Relationship Id="rId5" Type="http://schemas.openxmlformats.org/officeDocument/2006/relationships/hyperlink" Target="http://en.wikipedia.org/wiki/Binah_(Kabbalah)" TargetMode="External"/><Relationship Id="rId10" Type="http://schemas.openxmlformats.org/officeDocument/2006/relationships/hyperlink" Target="http://en.wikipedia.org/wiki/Netzach_(Kabbalah)" TargetMode="External"/><Relationship Id="rId4" Type="http://schemas.openxmlformats.org/officeDocument/2006/relationships/hyperlink" Target="http://en.wikipedia.org/wiki/Chokhmah_(Kabbalah)" TargetMode="External"/><Relationship Id="rId9" Type="http://schemas.openxmlformats.org/officeDocument/2006/relationships/hyperlink" Target="http://en.wikipedia.org/wiki/Tiphereth_(Kabbala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Readings in this area should be undertaken with extreme caution. There is entirely too much literature out there under the name "Kabbalah" that has little or nothing to do with the true Jewish teachings on this subject. Any book on the subject of practical Kabbalah should be disregarded immediately; no legitimate source would ever make such teachings available to a faceless mass audience. Books written by Christians should be viewed with extreme skepticism, because many Christian sources have reinterpreted Kabbalah to fit into Christian dogma. [http://www.jewfaq.org/kabbalah.htm]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F6534-5C77-4DF5-B08B-C35615FE3B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03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Amir D. </a:t>
            </a:r>
            <a:r>
              <a:rPr lang="en-US" dirty="0" err="1"/>
              <a:t>Aczel</a:t>
            </a:r>
            <a:r>
              <a:rPr lang="en-US" dirty="0"/>
              <a:t>, </a:t>
            </a:r>
            <a:r>
              <a:rPr lang="en-US" i="1" dirty="0"/>
              <a:t>The Mystery of the Aleph</a:t>
            </a:r>
            <a:r>
              <a:rPr lang="en-US" i="0" dirty="0"/>
              <a:t>, pp. 26f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F6534-5C77-4DF5-B08B-C35615FE3B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754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Kabbalists, the letters of the Hebrew alphabet are the royal road to the sacred source within us. They make it possible to ascend to transcendence. ...the text of the Torah is the Great and Divine Name, and the </a:t>
            </a:r>
            <a:r>
              <a:rPr lang="en-US" sz="1200" b="0" i="0" u="none" strike="noStrike" kern="1200" baseline="0" dirty="0" err="1">
                <a:solidFill>
                  <a:schemeClr val="tx1"/>
                </a:solidFill>
                <a:latin typeface="+mn-lt"/>
                <a:ea typeface="+mn-ea"/>
                <a:cs typeface="+mn-cs"/>
              </a:rPr>
              <a:t>tetragrammaton</a:t>
            </a:r>
            <a:r>
              <a:rPr lang="en-US" sz="1200" b="0" i="0" u="none" strike="noStrike" kern="1200" baseline="0" dirty="0">
                <a:solidFill>
                  <a:schemeClr val="tx1"/>
                </a:solidFill>
                <a:latin typeface="+mn-lt"/>
                <a:ea typeface="+mn-ea"/>
                <a:cs typeface="+mn-cs"/>
              </a:rPr>
              <a:t> YHVH is at its core... All of the Kabbalistic teachings stress the essential role of the names of God in order to attain the mystical state. – Marc-Alain </a:t>
            </a:r>
            <a:r>
              <a:rPr lang="en-US" sz="1200" b="0" i="0" u="none" strike="noStrike" kern="1200" baseline="0" dirty="0" err="1">
                <a:solidFill>
                  <a:schemeClr val="tx1"/>
                </a:solidFill>
                <a:latin typeface="+mn-lt"/>
                <a:ea typeface="+mn-ea"/>
                <a:cs typeface="+mn-cs"/>
              </a:rPr>
              <a:t>Ouaknin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Mysteries of the Kabbalah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F6534-5C77-4DF5-B08B-C35615FE3B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7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Altogether 11 </a:t>
            </a:r>
            <a:r>
              <a:rPr lang="en-US" dirty="0" err="1"/>
              <a:t>sephirot</a:t>
            </a:r>
            <a:r>
              <a:rPr lang="en-US" dirty="0"/>
              <a:t> are named. However </a:t>
            </a:r>
            <a:r>
              <a:rPr lang="en-US" dirty="0" err="1"/>
              <a:t>Keter</a:t>
            </a:r>
            <a:r>
              <a:rPr lang="en-US" dirty="0"/>
              <a:t> and </a:t>
            </a:r>
            <a:r>
              <a:rPr lang="en-US" dirty="0" err="1"/>
              <a:t>Daat</a:t>
            </a:r>
            <a:r>
              <a:rPr lang="en-US" dirty="0"/>
              <a:t> are unconscious and conscious dimensions of one principle, conserving 10 forces. The names of the </a:t>
            </a:r>
            <a:r>
              <a:rPr lang="en-US" dirty="0" err="1"/>
              <a:t>Sephirot</a:t>
            </a:r>
            <a:r>
              <a:rPr lang="en-US" dirty="0"/>
              <a:t> in descending order are:</a:t>
            </a:r>
          </a:p>
          <a:p>
            <a:r>
              <a:rPr lang="en-US" dirty="0" err="1">
                <a:hlinkClick r:id="rId3" tooltip="Keter (Kabbalah)"/>
              </a:rPr>
              <a:t>Keter</a:t>
            </a:r>
            <a:r>
              <a:rPr lang="en-US" dirty="0"/>
              <a:t> (supernal crown, representing above-conscious will, humility)</a:t>
            </a:r>
          </a:p>
          <a:p>
            <a:r>
              <a:rPr lang="en-US" dirty="0" err="1">
                <a:hlinkClick r:id="rId4" tooltip="Chokhmah (Kabbalah)"/>
              </a:rPr>
              <a:t>Chochmah</a:t>
            </a:r>
            <a:r>
              <a:rPr lang="en-US" dirty="0"/>
              <a:t> (The highest potential of thought, selflessness)</a:t>
            </a:r>
          </a:p>
          <a:p>
            <a:r>
              <a:rPr lang="en-US" dirty="0" err="1">
                <a:hlinkClick r:id="rId5" tooltip="Binah (Kabbalah)"/>
              </a:rPr>
              <a:t>Binah</a:t>
            </a:r>
            <a:r>
              <a:rPr lang="en-US" dirty="0"/>
              <a:t> (the understanding of the potential, happiness)</a:t>
            </a:r>
          </a:p>
          <a:p>
            <a:r>
              <a:rPr lang="en-US" dirty="0" err="1">
                <a:hlinkClick r:id="rId6" tooltip="Da'at"/>
              </a:rPr>
              <a:t>Daat</a:t>
            </a:r>
            <a:r>
              <a:rPr lang="en-US" dirty="0"/>
              <a:t> (intellect of knowledge)</a:t>
            </a:r>
          </a:p>
          <a:p>
            <a:r>
              <a:rPr lang="en-US" dirty="0" err="1">
                <a:hlinkClick r:id="rId7" tooltip="Chesed (Kabbalah)"/>
              </a:rPr>
              <a:t>Chesed</a:t>
            </a:r>
            <a:r>
              <a:rPr lang="en-US" dirty="0"/>
              <a:t> (sometimes referred to as </a:t>
            </a:r>
            <a:r>
              <a:rPr lang="en-US" i="1" dirty="0" err="1"/>
              <a:t>Gedolah</a:t>
            </a:r>
            <a:r>
              <a:rPr lang="en-US" dirty="0"/>
              <a:t>-greatness) (kindness, loving-kindness, creation)</a:t>
            </a:r>
          </a:p>
          <a:p>
            <a:r>
              <a:rPr lang="en-US" dirty="0" err="1">
                <a:hlinkClick r:id="rId8" tooltip="Gevurah (Kabbalah)"/>
              </a:rPr>
              <a:t>Gevurah</a:t>
            </a:r>
            <a:r>
              <a:rPr lang="en-US" dirty="0"/>
              <a:t> (sometimes referred to as </a:t>
            </a:r>
            <a:r>
              <a:rPr lang="en-US" i="1" dirty="0"/>
              <a:t>Din</a:t>
            </a:r>
            <a:r>
              <a:rPr lang="en-US" dirty="0"/>
              <a:t>-justice or </a:t>
            </a:r>
            <a:r>
              <a:rPr lang="en-US" i="1" dirty="0" err="1"/>
              <a:t>Pachad</a:t>
            </a:r>
            <a:r>
              <a:rPr lang="en-US" dirty="0"/>
              <a:t>-fear) (severity/strength, might, heroism)</a:t>
            </a:r>
          </a:p>
          <a:p>
            <a:r>
              <a:rPr lang="en-US" dirty="0" err="1">
                <a:hlinkClick r:id="rId9" tooltip="Tiphereth (Kabbalah)"/>
              </a:rPr>
              <a:t>Rachamim</a:t>
            </a:r>
            <a:r>
              <a:rPr lang="en-US" dirty="0">
                <a:hlinkClick r:id="rId9" tooltip="Tiphereth (Kabbalah)"/>
              </a:rPr>
              <a:t> also known as </a:t>
            </a:r>
            <a:r>
              <a:rPr lang="en-US" dirty="0" err="1">
                <a:hlinkClick r:id="rId9" tooltip="Tiphereth (Kabbalah)"/>
              </a:rPr>
              <a:t>Tiphereth</a:t>
            </a:r>
            <a:r>
              <a:rPr lang="en-US" dirty="0"/>
              <a:t> (Mercy, compassion, beauty, elegance)</a:t>
            </a:r>
          </a:p>
          <a:p>
            <a:r>
              <a:rPr lang="en-US" dirty="0" err="1">
                <a:hlinkClick r:id="rId10" tooltip="Netzach (Kabbalah)"/>
              </a:rPr>
              <a:t>Netzach</a:t>
            </a:r>
            <a:r>
              <a:rPr lang="en-US" dirty="0"/>
              <a:t> (victory/eternity, security)</a:t>
            </a:r>
          </a:p>
          <a:p>
            <a:r>
              <a:rPr lang="en-US" dirty="0" err="1">
                <a:hlinkClick r:id="rId11" tooltip="Hod (Kabbalah)"/>
              </a:rPr>
              <a:t>Hod</a:t>
            </a:r>
            <a:r>
              <a:rPr lang="en-US" dirty="0"/>
              <a:t> (glory/</a:t>
            </a:r>
            <a:r>
              <a:rPr lang="en-US" dirty="0" err="1"/>
              <a:t>splendour</a:t>
            </a:r>
            <a:r>
              <a:rPr lang="en-US" dirty="0"/>
              <a:t>, flexibility, sincerity)</a:t>
            </a:r>
          </a:p>
          <a:p>
            <a:r>
              <a:rPr lang="en-US" dirty="0" err="1">
                <a:hlinkClick r:id="rId12" tooltip="Yesod (Kabbalah)"/>
              </a:rPr>
              <a:t>Yesod</a:t>
            </a:r>
            <a:r>
              <a:rPr lang="en-US" dirty="0"/>
              <a:t> (foundation, truth, formation)</a:t>
            </a:r>
          </a:p>
          <a:p>
            <a:r>
              <a:rPr lang="en-US" dirty="0" err="1">
                <a:hlinkClick r:id="rId13" tooltip="Malkuth"/>
              </a:rPr>
              <a:t>Malkuth</a:t>
            </a:r>
            <a:r>
              <a:rPr lang="en-US" dirty="0"/>
              <a:t> (kingdom, action,</a:t>
            </a:r>
            <a:r>
              <a:rPr lang="en-US" baseline="0" dirty="0"/>
              <a:t> perception</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F6534-5C77-4DF5-B08B-C35615FE3B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726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60D78-FC78-4486-ABDC-955529CF2B9F}" type="slidenum">
              <a:rPr lang="en-US"/>
              <a:pPr>
                <a:defRPr/>
              </a:pPr>
              <a:t>‹#›</a:t>
            </a:fld>
            <a:endParaRPr lang="en-US"/>
          </a:p>
        </p:txBody>
      </p:sp>
    </p:spTree>
    <p:extLst>
      <p:ext uri="{BB962C8B-B14F-4D97-AF65-F5344CB8AC3E}">
        <p14:creationId xmlns:p14="http://schemas.microsoft.com/office/powerpoint/2010/main" val="2217875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1AEB1B-4247-4A10-93E0-2057B12375D7}" type="slidenum">
              <a:rPr lang="en-US"/>
              <a:pPr>
                <a:defRPr/>
              </a:pPr>
              <a:t>‹#›</a:t>
            </a:fld>
            <a:endParaRPr lang="en-US"/>
          </a:p>
        </p:txBody>
      </p:sp>
    </p:spTree>
    <p:extLst>
      <p:ext uri="{BB962C8B-B14F-4D97-AF65-F5344CB8AC3E}">
        <p14:creationId xmlns:p14="http://schemas.microsoft.com/office/powerpoint/2010/main" val="377359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BDC0EB-24F7-4F78-9990-ABE88DFCEB23}" type="slidenum">
              <a:rPr lang="en-US"/>
              <a:pPr>
                <a:defRPr/>
              </a:pPr>
              <a:t>‹#›</a:t>
            </a:fld>
            <a:endParaRPr lang="en-US"/>
          </a:p>
        </p:txBody>
      </p:sp>
    </p:spTree>
    <p:extLst>
      <p:ext uri="{BB962C8B-B14F-4D97-AF65-F5344CB8AC3E}">
        <p14:creationId xmlns:p14="http://schemas.microsoft.com/office/powerpoint/2010/main" val="392932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2400"/>
          </a:p>
        </p:txBody>
      </p:sp>
      <p:sp>
        <p:nvSpPr>
          <p:cNvPr id="15" name="Date Placeholder 14"/>
          <p:cNvSpPr>
            <a:spLocks noGrp="1"/>
          </p:cNvSpPr>
          <p:nvPr>
            <p:ph type="dt" sz="half" idx="10"/>
          </p:nvPr>
        </p:nvSpPr>
        <p:spPr/>
        <p:txBody>
          <a:bodyPr/>
          <a:lstStyle/>
          <a:p>
            <a:endParaRPr lang="en-US">
              <a:solidFill>
                <a:srgbClr val="333329"/>
              </a:solidFill>
            </a:endParaRPr>
          </a:p>
        </p:txBody>
      </p:sp>
      <p:sp>
        <p:nvSpPr>
          <p:cNvPr id="16" name="Slide Number Placeholder 15"/>
          <p:cNvSpPr>
            <a:spLocks noGrp="1"/>
          </p:cNvSpPr>
          <p:nvPr>
            <p:ph type="sldNum" sz="quarter" idx="11"/>
          </p:nvPr>
        </p:nvSpPr>
        <p:spPr/>
        <p:txBody>
          <a:bodyPr/>
          <a:lstStyle/>
          <a:p>
            <a:fld id="{D9325D0C-D2EA-4839-8D6C-F29ADE049C23}" type="slidenum">
              <a:rPr lang="en-US" smtClean="0">
                <a:solidFill>
                  <a:srgbClr val="333329"/>
                </a:solidFill>
              </a:rPr>
              <a:pPr/>
              <a:t>‹#›</a:t>
            </a:fld>
            <a:endParaRPr lang="en-US">
              <a:solidFill>
                <a:srgbClr val="333329"/>
              </a:solidFill>
            </a:endParaRPr>
          </a:p>
        </p:txBody>
      </p:sp>
      <p:sp>
        <p:nvSpPr>
          <p:cNvPr id="17" name="Footer Placeholder 16"/>
          <p:cNvSpPr>
            <a:spLocks noGrp="1"/>
          </p:cNvSpPr>
          <p:nvPr>
            <p:ph type="ftr" sz="quarter" idx="12"/>
          </p:nvPr>
        </p:nvSpPr>
        <p:spPr/>
        <p:txBody>
          <a:bodyPr/>
          <a:lstStyle/>
          <a:p>
            <a:endParaRPr lang="en-US">
              <a:solidFill>
                <a:srgbClr val="333329"/>
              </a:solidFill>
            </a:endParaRPr>
          </a:p>
        </p:txBody>
      </p:sp>
    </p:spTree>
    <p:extLst>
      <p:ext uri="{BB962C8B-B14F-4D97-AF65-F5344CB8AC3E}">
        <p14:creationId xmlns:p14="http://schemas.microsoft.com/office/powerpoint/2010/main" val="174681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4" name="Date Placeholder 13"/>
          <p:cNvSpPr>
            <a:spLocks noGrp="1"/>
          </p:cNvSpPr>
          <p:nvPr>
            <p:ph type="dt" sz="half" idx="14"/>
          </p:nvPr>
        </p:nvSpPr>
        <p:spPr/>
        <p:txBody>
          <a:bodyPr/>
          <a:lstStyle/>
          <a:p>
            <a:endParaRPr lang="en-US">
              <a:solidFill>
                <a:srgbClr val="333329"/>
              </a:solidFill>
            </a:endParaRPr>
          </a:p>
        </p:txBody>
      </p:sp>
      <p:sp>
        <p:nvSpPr>
          <p:cNvPr id="15" name="Slide Number Placeholder 14"/>
          <p:cNvSpPr>
            <a:spLocks noGrp="1"/>
          </p:cNvSpPr>
          <p:nvPr>
            <p:ph type="sldNum" sz="quarter" idx="15"/>
          </p:nvPr>
        </p:nvSpPr>
        <p:spPr/>
        <p:txBody>
          <a:bodyPr/>
          <a:lstStyle>
            <a:lvl1pPr algn="ctr">
              <a:defRPr/>
            </a:lvl1pPr>
          </a:lstStyle>
          <a:p>
            <a:fld id="{5D277DB2-1054-4AB5-B9E7-513998DD588F}" type="slidenum">
              <a:rPr lang="en-US" smtClean="0">
                <a:solidFill>
                  <a:srgbClr val="333329"/>
                </a:solidFill>
              </a:rPr>
              <a:pPr/>
              <a:t>‹#›</a:t>
            </a:fld>
            <a:endParaRPr lang="en-US">
              <a:solidFill>
                <a:srgbClr val="333329"/>
              </a:solidFill>
            </a:endParaRPr>
          </a:p>
        </p:txBody>
      </p:sp>
      <p:sp>
        <p:nvSpPr>
          <p:cNvPr id="16" name="Footer Placeholder 15"/>
          <p:cNvSpPr>
            <a:spLocks noGrp="1"/>
          </p:cNvSpPr>
          <p:nvPr>
            <p:ph type="ftr" sz="quarter" idx="16"/>
          </p:nvPr>
        </p:nvSpPr>
        <p:spPr/>
        <p:txBody>
          <a:bodyPr/>
          <a:lstStyle/>
          <a:p>
            <a:endParaRPr lang="en-US">
              <a:solidFill>
                <a:srgbClr val="333329"/>
              </a:solidFill>
            </a:endParaRPr>
          </a:p>
        </p:txBody>
      </p:sp>
      <p:sp>
        <p:nvSpPr>
          <p:cNvPr id="17" name="Title 16"/>
          <p:cNvSpPr>
            <a:spLocks noGrp="1"/>
          </p:cNvSpPr>
          <p:nvPr>
            <p:ph type="title"/>
          </p:nvPr>
        </p:nvSpPr>
        <p:spPr/>
        <p:txBody>
          <a:bodyPr rtlCol="0" anchor="b" anchorCtr="0"/>
          <a:lstStyle>
            <a:lvl1pPr>
              <a:defRPr>
                <a:solidFill>
                  <a:schemeClr val="accent6">
                    <a:lumMod val="75000"/>
                    <a:alpha val="70000"/>
                  </a:schemeClr>
                </a:solidFill>
                <a:effectLst>
                  <a:innerShdw blurRad="50800" dist="25400" dir="13500000">
                    <a:schemeClr val="accent1">
                      <a:lumMod val="75000"/>
                      <a:alpha val="70000"/>
                    </a:schemeClr>
                  </a:innerShdw>
                </a:effectLst>
              </a:defRPr>
            </a:lvl1pPr>
          </a:lstStyle>
          <a:p>
            <a:r>
              <a:rPr kumimoji="0" lang="en-US" dirty="0"/>
              <a:t>Click to edit Master title style</a:t>
            </a:r>
          </a:p>
        </p:txBody>
      </p:sp>
    </p:spTree>
    <p:extLst>
      <p:ext uri="{BB962C8B-B14F-4D97-AF65-F5344CB8AC3E}">
        <p14:creationId xmlns:p14="http://schemas.microsoft.com/office/powerpoint/2010/main" val="179283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333329"/>
              </a:solidFill>
            </a:endParaRPr>
          </a:p>
        </p:txBody>
      </p:sp>
      <p:sp>
        <p:nvSpPr>
          <p:cNvPr id="5" name="Footer Placeholder 4"/>
          <p:cNvSpPr>
            <a:spLocks noGrp="1"/>
          </p:cNvSpPr>
          <p:nvPr>
            <p:ph type="ftr" sz="quarter" idx="11"/>
          </p:nvPr>
        </p:nvSpPr>
        <p:spPr/>
        <p:txBody>
          <a:bodyPr/>
          <a:lstStyle/>
          <a:p>
            <a:endParaRPr lang="en-US">
              <a:solidFill>
                <a:srgbClr val="333329"/>
              </a:solidFill>
            </a:endParaRPr>
          </a:p>
        </p:txBody>
      </p:sp>
      <p:sp>
        <p:nvSpPr>
          <p:cNvPr id="6" name="Slide Number Placeholder 5"/>
          <p:cNvSpPr>
            <a:spLocks noGrp="1"/>
          </p:cNvSpPr>
          <p:nvPr>
            <p:ph type="sldNum" sz="quarter" idx="12"/>
          </p:nvPr>
        </p:nvSpPr>
        <p:spPr/>
        <p:txBody>
          <a:bodyPr/>
          <a:lstStyle/>
          <a:p>
            <a:fld id="{E09FF0F2-8CAD-4629-BC40-EC3B39AC7DD0}" type="slidenum">
              <a:rPr lang="en-US" smtClean="0">
                <a:solidFill>
                  <a:srgbClr val="333329"/>
                </a:solidFill>
              </a:rPr>
              <a:pPr/>
              <a:t>‹#›</a:t>
            </a:fld>
            <a:endParaRPr lang="en-US">
              <a:solidFill>
                <a:srgbClr val="333329"/>
              </a:solidFill>
            </a:endParaRPr>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46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srgbClr val="333329"/>
              </a:solidFill>
            </a:endParaRPr>
          </a:p>
        </p:txBody>
      </p:sp>
      <p:sp>
        <p:nvSpPr>
          <p:cNvPr id="6" name="Footer Placeholder 5"/>
          <p:cNvSpPr>
            <a:spLocks noGrp="1"/>
          </p:cNvSpPr>
          <p:nvPr>
            <p:ph type="ftr" sz="quarter" idx="11"/>
          </p:nvPr>
        </p:nvSpPr>
        <p:spPr/>
        <p:txBody>
          <a:bodyPr/>
          <a:lstStyle/>
          <a:p>
            <a:endParaRPr lang="en-US">
              <a:solidFill>
                <a:srgbClr val="333329"/>
              </a:solidFill>
            </a:endParaRPr>
          </a:p>
        </p:txBody>
      </p:sp>
      <p:sp>
        <p:nvSpPr>
          <p:cNvPr id="7" name="Slide Number Placeholder 6"/>
          <p:cNvSpPr>
            <a:spLocks noGrp="1"/>
          </p:cNvSpPr>
          <p:nvPr>
            <p:ph type="sldNum" sz="quarter" idx="12"/>
          </p:nvPr>
        </p:nvSpPr>
        <p:spPr/>
        <p:txBody>
          <a:bodyPr/>
          <a:lstStyle/>
          <a:p>
            <a:fld id="{4EE34449-5952-4012-862E-D271E0AE4AB7}" type="slidenum">
              <a:rPr lang="en-US" smtClean="0">
                <a:solidFill>
                  <a:srgbClr val="333329"/>
                </a:solidFill>
              </a:rPr>
              <a:pPr/>
              <a:t>‹#›</a:t>
            </a:fld>
            <a:endParaRPr lang="en-US">
              <a:solidFill>
                <a:srgbClr val="333329"/>
              </a:solidFill>
            </a:endParaRPr>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35826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9A478AF-2758-493D-B49C-86D166F93769}" type="slidenum">
              <a:rPr lang="en-US" smtClean="0">
                <a:solidFill>
                  <a:srgbClr val="333329"/>
                </a:solidFill>
              </a:rPr>
              <a:pPr/>
              <a:t>‹#›</a:t>
            </a:fld>
            <a:endParaRPr lang="en-US">
              <a:solidFill>
                <a:srgbClr val="333329"/>
              </a:solidFill>
            </a:endParaRPr>
          </a:p>
        </p:txBody>
      </p:sp>
      <p:sp>
        <p:nvSpPr>
          <p:cNvPr id="8" name="Footer Placeholder 7"/>
          <p:cNvSpPr>
            <a:spLocks noGrp="1"/>
          </p:cNvSpPr>
          <p:nvPr>
            <p:ph type="ftr" sz="quarter" idx="11"/>
          </p:nvPr>
        </p:nvSpPr>
        <p:spPr/>
        <p:txBody>
          <a:bodyPr/>
          <a:lstStyle/>
          <a:p>
            <a:endParaRPr lang="en-US">
              <a:solidFill>
                <a:srgbClr val="333329"/>
              </a:solidFill>
            </a:endParaRPr>
          </a:p>
        </p:txBody>
      </p:sp>
      <p:sp>
        <p:nvSpPr>
          <p:cNvPr id="7" name="Date Placeholder 6"/>
          <p:cNvSpPr>
            <a:spLocks noGrp="1"/>
          </p:cNvSpPr>
          <p:nvPr>
            <p:ph type="dt" sz="half" idx="10"/>
          </p:nvPr>
        </p:nvSpPr>
        <p:spPr/>
        <p:txBody>
          <a:bodyPr/>
          <a:lstStyle/>
          <a:p>
            <a:endParaRPr lang="en-US">
              <a:solidFill>
                <a:srgbClr val="333329"/>
              </a:solidFill>
            </a:endParaRPr>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45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rgbClr val="333329"/>
              </a:solidFill>
            </a:endParaRPr>
          </a:p>
        </p:txBody>
      </p:sp>
      <p:sp>
        <p:nvSpPr>
          <p:cNvPr id="4" name="Footer Placeholder 3"/>
          <p:cNvSpPr>
            <a:spLocks noGrp="1"/>
          </p:cNvSpPr>
          <p:nvPr>
            <p:ph type="ftr" sz="quarter" idx="11"/>
          </p:nvPr>
        </p:nvSpPr>
        <p:spPr/>
        <p:txBody>
          <a:bodyPr/>
          <a:lstStyle/>
          <a:p>
            <a:endParaRPr lang="en-US">
              <a:solidFill>
                <a:srgbClr val="333329"/>
              </a:solidFill>
            </a:endParaRPr>
          </a:p>
        </p:txBody>
      </p:sp>
      <p:sp>
        <p:nvSpPr>
          <p:cNvPr id="5" name="Slide Number Placeholder 4"/>
          <p:cNvSpPr>
            <a:spLocks noGrp="1"/>
          </p:cNvSpPr>
          <p:nvPr>
            <p:ph type="sldNum" sz="quarter" idx="12"/>
          </p:nvPr>
        </p:nvSpPr>
        <p:spPr/>
        <p:txBody>
          <a:bodyPr/>
          <a:lstStyle/>
          <a:p>
            <a:fld id="{B82D9B76-5224-4FB6-90C8-32CE091CA4B6}" type="slidenum">
              <a:rPr lang="en-US" smtClean="0">
                <a:solidFill>
                  <a:srgbClr val="333329"/>
                </a:solidFill>
              </a:rPr>
              <a:pPr/>
              <a:t>‹#›</a:t>
            </a:fld>
            <a:endParaRPr lang="en-US">
              <a:solidFill>
                <a:srgbClr val="333329"/>
              </a:solidFill>
            </a:endParaRPr>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751313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333329"/>
              </a:solidFill>
            </a:endParaRPr>
          </a:p>
        </p:txBody>
      </p:sp>
      <p:sp>
        <p:nvSpPr>
          <p:cNvPr id="3" name="Footer Placeholder 2"/>
          <p:cNvSpPr>
            <a:spLocks noGrp="1"/>
          </p:cNvSpPr>
          <p:nvPr>
            <p:ph type="ftr" sz="quarter" idx="11"/>
          </p:nvPr>
        </p:nvSpPr>
        <p:spPr/>
        <p:txBody>
          <a:bodyPr/>
          <a:lstStyle/>
          <a:p>
            <a:endParaRPr lang="en-US">
              <a:solidFill>
                <a:srgbClr val="333329"/>
              </a:solidFill>
            </a:endParaRPr>
          </a:p>
        </p:txBody>
      </p:sp>
      <p:sp>
        <p:nvSpPr>
          <p:cNvPr id="4" name="Slide Number Placeholder 3"/>
          <p:cNvSpPr>
            <a:spLocks noGrp="1"/>
          </p:cNvSpPr>
          <p:nvPr>
            <p:ph type="sldNum" sz="quarter" idx="12"/>
          </p:nvPr>
        </p:nvSpPr>
        <p:spPr/>
        <p:txBody>
          <a:bodyPr/>
          <a:lstStyle/>
          <a:p>
            <a:fld id="{7233DD51-30C9-47B1-A2C1-D24311719248}" type="slidenum">
              <a:rPr lang="en-US" smtClean="0">
                <a:solidFill>
                  <a:srgbClr val="333329"/>
                </a:solidFill>
              </a:rPr>
              <a:pPr/>
              <a:t>‹#›</a:t>
            </a:fld>
            <a:endParaRPr lang="en-US">
              <a:solidFill>
                <a:srgbClr val="333329"/>
              </a:solidFill>
            </a:endParaRPr>
          </a:p>
        </p:txBody>
      </p:sp>
    </p:spTree>
    <p:extLst>
      <p:ext uri="{BB962C8B-B14F-4D97-AF65-F5344CB8AC3E}">
        <p14:creationId xmlns:p14="http://schemas.microsoft.com/office/powerpoint/2010/main" val="1851026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endParaRPr lang="en-US">
              <a:solidFill>
                <a:srgbClr val="333329"/>
              </a:solidFill>
            </a:endParaRPr>
          </a:p>
        </p:txBody>
      </p:sp>
      <p:sp>
        <p:nvSpPr>
          <p:cNvPr id="9" name="Slide Number Placeholder 8"/>
          <p:cNvSpPr>
            <a:spLocks noGrp="1"/>
          </p:cNvSpPr>
          <p:nvPr>
            <p:ph type="sldNum" sz="quarter" idx="15"/>
          </p:nvPr>
        </p:nvSpPr>
        <p:spPr/>
        <p:txBody>
          <a:bodyPr/>
          <a:lstStyle/>
          <a:p>
            <a:fld id="{69675C24-3270-4078-994C-E6728F8C2DA1}" type="slidenum">
              <a:rPr lang="en-US" smtClean="0">
                <a:solidFill>
                  <a:srgbClr val="333329"/>
                </a:solidFill>
              </a:rPr>
              <a:pPr/>
              <a:t>‹#›</a:t>
            </a:fld>
            <a:endParaRPr lang="en-US">
              <a:solidFill>
                <a:srgbClr val="333329"/>
              </a:solidFill>
            </a:endParaRPr>
          </a:p>
        </p:txBody>
      </p:sp>
      <p:sp>
        <p:nvSpPr>
          <p:cNvPr id="10" name="Footer Placeholder 9"/>
          <p:cNvSpPr>
            <a:spLocks noGrp="1"/>
          </p:cNvSpPr>
          <p:nvPr>
            <p:ph type="ftr" sz="quarter" idx="16"/>
          </p:nvPr>
        </p:nvSpPr>
        <p:spPr/>
        <p:txBody>
          <a:bodyPr/>
          <a:lstStyle/>
          <a:p>
            <a:endParaRPr lang="en-US">
              <a:solidFill>
                <a:srgbClr val="333329"/>
              </a:solidFill>
            </a:endParaRPr>
          </a:p>
        </p:txBody>
      </p:sp>
    </p:spTree>
    <p:extLst>
      <p:ext uri="{BB962C8B-B14F-4D97-AF65-F5344CB8AC3E}">
        <p14:creationId xmlns:p14="http://schemas.microsoft.com/office/powerpoint/2010/main" val="124432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80B36F-E19E-468C-880A-CA6DFE311046}" type="slidenum">
              <a:rPr lang="en-US"/>
              <a:pPr>
                <a:defRPr/>
              </a:pPr>
              <a:t>‹#›</a:t>
            </a:fld>
            <a:endParaRPr lang="en-US"/>
          </a:p>
        </p:txBody>
      </p:sp>
    </p:spTree>
    <p:extLst>
      <p:ext uri="{BB962C8B-B14F-4D97-AF65-F5344CB8AC3E}">
        <p14:creationId xmlns:p14="http://schemas.microsoft.com/office/powerpoint/2010/main" val="4266136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endParaRPr lang="en-US">
              <a:solidFill>
                <a:srgbClr val="333329"/>
              </a:solidFill>
            </a:endParaRPr>
          </a:p>
        </p:txBody>
      </p:sp>
      <p:sp>
        <p:nvSpPr>
          <p:cNvPr id="9" name="Slide Number Placeholder 8"/>
          <p:cNvSpPr>
            <a:spLocks noGrp="1"/>
          </p:cNvSpPr>
          <p:nvPr>
            <p:ph type="sldNum" sz="quarter" idx="11"/>
          </p:nvPr>
        </p:nvSpPr>
        <p:spPr/>
        <p:txBody>
          <a:bodyPr/>
          <a:lstStyle/>
          <a:p>
            <a:fld id="{3C252E2A-55A7-42A1-8AE2-4E37A95A687B}" type="slidenum">
              <a:rPr lang="en-US" smtClean="0">
                <a:solidFill>
                  <a:srgbClr val="333329"/>
                </a:solidFill>
              </a:rPr>
              <a:pPr/>
              <a:t>‹#›</a:t>
            </a:fld>
            <a:endParaRPr lang="en-US">
              <a:solidFill>
                <a:srgbClr val="333329"/>
              </a:solidFill>
            </a:endParaRPr>
          </a:p>
        </p:txBody>
      </p:sp>
      <p:sp>
        <p:nvSpPr>
          <p:cNvPr id="10" name="Footer Placeholder 9"/>
          <p:cNvSpPr>
            <a:spLocks noGrp="1"/>
          </p:cNvSpPr>
          <p:nvPr>
            <p:ph type="ftr" sz="quarter" idx="12"/>
          </p:nvPr>
        </p:nvSpPr>
        <p:spPr/>
        <p:txBody>
          <a:bodyPr/>
          <a:lstStyle/>
          <a:p>
            <a:endParaRPr lang="en-US">
              <a:solidFill>
                <a:srgbClr val="333329"/>
              </a:solidFill>
            </a:endParaRPr>
          </a:p>
        </p:txBody>
      </p:sp>
    </p:spTree>
    <p:extLst>
      <p:ext uri="{BB962C8B-B14F-4D97-AF65-F5344CB8AC3E}">
        <p14:creationId xmlns:p14="http://schemas.microsoft.com/office/powerpoint/2010/main" val="953773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333329"/>
              </a:solidFill>
            </a:endParaRPr>
          </a:p>
        </p:txBody>
      </p:sp>
      <p:sp>
        <p:nvSpPr>
          <p:cNvPr id="5" name="Footer Placeholder 4"/>
          <p:cNvSpPr>
            <a:spLocks noGrp="1"/>
          </p:cNvSpPr>
          <p:nvPr>
            <p:ph type="ftr" sz="quarter" idx="11"/>
          </p:nvPr>
        </p:nvSpPr>
        <p:spPr/>
        <p:txBody>
          <a:bodyPr/>
          <a:lstStyle/>
          <a:p>
            <a:endParaRPr lang="en-US">
              <a:solidFill>
                <a:srgbClr val="333329"/>
              </a:solidFill>
            </a:endParaRPr>
          </a:p>
        </p:txBody>
      </p:sp>
      <p:sp>
        <p:nvSpPr>
          <p:cNvPr id="6" name="Slide Number Placeholder 5"/>
          <p:cNvSpPr>
            <a:spLocks noGrp="1"/>
          </p:cNvSpPr>
          <p:nvPr>
            <p:ph type="sldNum" sz="quarter" idx="12"/>
          </p:nvPr>
        </p:nvSpPr>
        <p:spPr/>
        <p:txBody>
          <a:bodyPr/>
          <a:lstStyle/>
          <a:p>
            <a:fld id="{F19A18FE-F887-4C29-BBCE-BE5DF4D12B72}" type="slidenum">
              <a:rPr lang="en-US" smtClean="0">
                <a:solidFill>
                  <a:srgbClr val="333329"/>
                </a:solidFill>
              </a:rPr>
              <a:pPr/>
              <a:t>‹#›</a:t>
            </a:fld>
            <a:endParaRPr lang="en-US">
              <a:solidFill>
                <a:srgbClr val="333329"/>
              </a:solidFill>
            </a:endParaRPr>
          </a:p>
        </p:txBody>
      </p:sp>
    </p:spTree>
    <p:extLst>
      <p:ext uri="{BB962C8B-B14F-4D97-AF65-F5344CB8AC3E}">
        <p14:creationId xmlns:p14="http://schemas.microsoft.com/office/powerpoint/2010/main" val="241830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333329"/>
              </a:solidFill>
            </a:endParaRPr>
          </a:p>
        </p:txBody>
      </p:sp>
      <p:sp>
        <p:nvSpPr>
          <p:cNvPr id="5" name="Footer Placeholder 4"/>
          <p:cNvSpPr>
            <a:spLocks noGrp="1"/>
          </p:cNvSpPr>
          <p:nvPr>
            <p:ph type="ftr" sz="quarter" idx="11"/>
          </p:nvPr>
        </p:nvSpPr>
        <p:spPr/>
        <p:txBody>
          <a:bodyPr/>
          <a:lstStyle/>
          <a:p>
            <a:endParaRPr lang="en-US">
              <a:solidFill>
                <a:srgbClr val="333329"/>
              </a:solidFill>
            </a:endParaRPr>
          </a:p>
        </p:txBody>
      </p:sp>
      <p:sp>
        <p:nvSpPr>
          <p:cNvPr id="6" name="Slide Number Placeholder 5"/>
          <p:cNvSpPr>
            <a:spLocks noGrp="1"/>
          </p:cNvSpPr>
          <p:nvPr>
            <p:ph type="sldNum" sz="quarter" idx="12"/>
          </p:nvPr>
        </p:nvSpPr>
        <p:spPr/>
        <p:txBody>
          <a:bodyPr/>
          <a:lstStyle/>
          <a:p>
            <a:fld id="{B01D8D74-418B-47BD-B2FA-83B6BB76EFC5}" type="slidenum">
              <a:rPr lang="en-US" smtClean="0">
                <a:solidFill>
                  <a:srgbClr val="333329"/>
                </a:solidFill>
              </a:rPr>
              <a:pPr/>
              <a:t>‹#›</a:t>
            </a:fld>
            <a:endParaRPr lang="en-US">
              <a:solidFill>
                <a:srgbClr val="333329"/>
              </a:solidFill>
            </a:endParaRPr>
          </a:p>
        </p:txBody>
      </p:sp>
    </p:spTree>
    <p:extLst>
      <p:ext uri="{BB962C8B-B14F-4D97-AF65-F5344CB8AC3E}">
        <p14:creationId xmlns:p14="http://schemas.microsoft.com/office/powerpoint/2010/main" val="46712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1D8D54-6DA4-4C91-B598-F8EDBFA87356}" type="slidenum">
              <a:rPr lang="en-US"/>
              <a:pPr>
                <a:defRPr/>
              </a:pPr>
              <a:t>‹#›</a:t>
            </a:fld>
            <a:endParaRPr lang="en-US"/>
          </a:p>
        </p:txBody>
      </p:sp>
    </p:spTree>
    <p:extLst>
      <p:ext uri="{BB962C8B-B14F-4D97-AF65-F5344CB8AC3E}">
        <p14:creationId xmlns:p14="http://schemas.microsoft.com/office/powerpoint/2010/main" val="205765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675DDC-CD5E-49B1-B1A8-D06155231D20}" type="slidenum">
              <a:rPr lang="en-US"/>
              <a:pPr>
                <a:defRPr/>
              </a:pPr>
              <a:t>‹#›</a:t>
            </a:fld>
            <a:endParaRPr lang="en-US"/>
          </a:p>
        </p:txBody>
      </p:sp>
    </p:spTree>
    <p:extLst>
      <p:ext uri="{BB962C8B-B14F-4D97-AF65-F5344CB8AC3E}">
        <p14:creationId xmlns:p14="http://schemas.microsoft.com/office/powerpoint/2010/main" val="129753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CB2F69-92EC-4C68-B9D6-9B9A663B4515}" type="slidenum">
              <a:rPr lang="en-US"/>
              <a:pPr>
                <a:defRPr/>
              </a:pPr>
              <a:t>‹#›</a:t>
            </a:fld>
            <a:endParaRPr lang="en-US"/>
          </a:p>
        </p:txBody>
      </p:sp>
    </p:spTree>
    <p:extLst>
      <p:ext uri="{BB962C8B-B14F-4D97-AF65-F5344CB8AC3E}">
        <p14:creationId xmlns:p14="http://schemas.microsoft.com/office/powerpoint/2010/main" val="113054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B7143-BC82-427A-A084-03007ACE5AAE}" type="slidenum">
              <a:rPr lang="en-US"/>
              <a:pPr>
                <a:defRPr/>
              </a:pPr>
              <a:t>‹#›</a:t>
            </a:fld>
            <a:endParaRPr lang="en-US"/>
          </a:p>
        </p:txBody>
      </p:sp>
    </p:spTree>
    <p:extLst>
      <p:ext uri="{BB962C8B-B14F-4D97-AF65-F5344CB8AC3E}">
        <p14:creationId xmlns:p14="http://schemas.microsoft.com/office/powerpoint/2010/main" val="11467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50DC36-FBF6-42EC-9790-5300D91E5A2D}" type="slidenum">
              <a:rPr lang="en-US"/>
              <a:pPr>
                <a:defRPr/>
              </a:pPr>
              <a:t>‹#›</a:t>
            </a:fld>
            <a:endParaRPr lang="en-US"/>
          </a:p>
        </p:txBody>
      </p:sp>
    </p:spTree>
    <p:extLst>
      <p:ext uri="{BB962C8B-B14F-4D97-AF65-F5344CB8AC3E}">
        <p14:creationId xmlns:p14="http://schemas.microsoft.com/office/powerpoint/2010/main" val="411633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B8D9DA-4B95-4B60-8A4E-A36A3489B9EF}" type="slidenum">
              <a:rPr lang="en-US"/>
              <a:pPr>
                <a:defRPr/>
              </a:pPr>
              <a:t>‹#›</a:t>
            </a:fld>
            <a:endParaRPr lang="en-US"/>
          </a:p>
        </p:txBody>
      </p:sp>
    </p:spTree>
    <p:extLst>
      <p:ext uri="{BB962C8B-B14F-4D97-AF65-F5344CB8AC3E}">
        <p14:creationId xmlns:p14="http://schemas.microsoft.com/office/powerpoint/2010/main" val="10386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74B5A5-2F2D-486C-9563-A914E8C8519E}" type="slidenum">
              <a:rPr lang="en-US"/>
              <a:pPr>
                <a:defRPr/>
              </a:pPr>
              <a:t>‹#›</a:t>
            </a:fld>
            <a:endParaRPr lang="en-US"/>
          </a:p>
        </p:txBody>
      </p:sp>
    </p:spTree>
    <p:extLst>
      <p:ext uri="{BB962C8B-B14F-4D97-AF65-F5344CB8AC3E}">
        <p14:creationId xmlns:p14="http://schemas.microsoft.com/office/powerpoint/2010/main" val="394335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10363200" cy="990600"/>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495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F3D4EA-EE62-491F-90EC-3087E7A6E3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Papyrus" pitchFamily="66" charset="0"/>
          <a:cs typeface="Times New Roman" pitchFamily="18" charset="0"/>
        </a:defRPr>
      </a:lvl2pPr>
      <a:lvl3pPr algn="ctr" rtl="0" eaLnBrk="0" fontAlgn="base" hangingPunct="0">
        <a:spcBef>
          <a:spcPct val="0"/>
        </a:spcBef>
        <a:spcAft>
          <a:spcPct val="0"/>
        </a:spcAft>
        <a:defRPr sz="4400">
          <a:solidFill>
            <a:srgbClr val="800000"/>
          </a:solidFill>
          <a:latin typeface="Papyrus" pitchFamily="66" charset="0"/>
          <a:cs typeface="Times New Roman" pitchFamily="18" charset="0"/>
        </a:defRPr>
      </a:lvl3pPr>
      <a:lvl4pPr algn="ctr" rtl="0" eaLnBrk="0" fontAlgn="base" hangingPunct="0">
        <a:spcBef>
          <a:spcPct val="0"/>
        </a:spcBef>
        <a:spcAft>
          <a:spcPct val="0"/>
        </a:spcAft>
        <a:defRPr sz="4400">
          <a:solidFill>
            <a:srgbClr val="800000"/>
          </a:solidFill>
          <a:latin typeface="Papyrus" pitchFamily="66" charset="0"/>
          <a:cs typeface="Times New Roman" pitchFamily="18" charset="0"/>
        </a:defRPr>
      </a:lvl4pPr>
      <a:lvl5pPr algn="ctr" rtl="0" eaLnBrk="0" fontAlgn="base" hangingPunct="0">
        <a:spcBef>
          <a:spcPct val="0"/>
        </a:spcBef>
        <a:spcAft>
          <a:spcPct val="0"/>
        </a:spcAft>
        <a:defRPr sz="4400">
          <a:solidFill>
            <a:srgbClr val="800000"/>
          </a:solidFill>
          <a:latin typeface="Papyrus" pitchFamily="66" charset="0"/>
          <a:cs typeface="Times New Roman" pitchFamily="18" charset="0"/>
        </a:defRPr>
      </a:lvl5pPr>
      <a:lvl6pPr marL="457200" algn="ctr" rtl="0" fontAlgn="base">
        <a:spcBef>
          <a:spcPct val="0"/>
        </a:spcBef>
        <a:spcAft>
          <a:spcPct val="0"/>
        </a:spcAft>
        <a:defRPr sz="4400">
          <a:solidFill>
            <a:srgbClr val="800000"/>
          </a:solidFill>
          <a:latin typeface="Papyrus" pitchFamily="66" charset="0"/>
          <a:cs typeface="Times New Roman" pitchFamily="18" charset="0"/>
        </a:defRPr>
      </a:lvl6pPr>
      <a:lvl7pPr marL="914400" algn="ctr" rtl="0" fontAlgn="base">
        <a:spcBef>
          <a:spcPct val="0"/>
        </a:spcBef>
        <a:spcAft>
          <a:spcPct val="0"/>
        </a:spcAft>
        <a:defRPr sz="4400">
          <a:solidFill>
            <a:srgbClr val="800000"/>
          </a:solidFill>
          <a:latin typeface="Papyrus" pitchFamily="66" charset="0"/>
          <a:cs typeface="Times New Roman" pitchFamily="18" charset="0"/>
        </a:defRPr>
      </a:lvl7pPr>
      <a:lvl8pPr marL="1371600" algn="ctr" rtl="0" fontAlgn="base">
        <a:spcBef>
          <a:spcPct val="0"/>
        </a:spcBef>
        <a:spcAft>
          <a:spcPct val="0"/>
        </a:spcAft>
        <a:defRPr sz="4400">
          <a:solidFill>
            <a:srgbClr val="800000"/>
          </a:solidFill>
          <a:latin typeface="Papyrus" pitchFamily="66" charset="0"/>
          <a:cs typeface="Times New Roman" pitchFamily="18" charset="0"/>
        </a:defRPr>
      </a:lvl8pPr>
      <a:lvl9pPr marL="1828800" algn="ctr" rtl="0" fontAlgn="base">
        <a:spcBef>
          <a:spcPct val="0"/>
        </a:spcBef>
        <a:spcAft>
          <a:spcPct val="0"/>
        </a:spcAft>
        <a:defRPr sz="4400">
          <a:solidFill>
            <a:srgbClr val="800000"/>
          </a:solidFill>
          <a:latin typeface="Papyrus" pitchFamily="66"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99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cs typeface="+mn-cs"/>
        </a:defRPr>
      </a:lvl2pPr>
      <a:lvl3pPr marL="1143000" indent="-228600" algn="l" rtl="0" eaLnBrk="0" fontAlgn="base" hangingPunct="0">
        <a:spcBef>
          <a:spcPct val="20000"/>
        </a:spcBef>
        <a:spcAft>
          <a:spcPct val="0"/>
        </a:spcAft>
        <a:buChar char="•"/>
        <a:defRPr sz="2400">
          <a:solidFill>
            <a:srgbClr val="990000"/>
          </a:solidFill>
          <a:latin typeface="+mn-lt"/>
          <a:cs typeface="+mn-cs"/>
        </a:defRPr>
      </a:lvl3pPr>
      <a:lvl4pPr marL="1600200" indent="-228600" algn="l" rtl="0" eaLnBrk="0" fontAlgn="base" hangingPunct="0">
        <a:spcBef>
          <a:spcPct val="20000"/>
        </a:spcBef>
        <a:spcAft>
          <a:spcPct val="0"/>
        </a:spcAft>
        <a:buChar char="–"/>
        <a:defRPr sz="2000">
          <a:solidFill>
            <a:srgbClr val="990000"/>
          </a:solidFill>
          <a:latin typeface="+mn-lt"/>
          <a:cs typeface="+mn-cs"/>
        </a:defRPr>
      </a:lvl4pPr>
      <a:lvl5pPr marL="2057400" indent="-228600" algn="l" rtl="0" eaLnBrk="0" fontAlgn="base" hangingPunct="0">
        <a:spcBef>
          <a:spcPct val="20000"/>
        </a:spcBef>
        <a:spcAft>
          <a:spcPct val="0"/>
        </a:spcAft>
        <a:buChar char="»"/>
        <a:defRPr sz="2000">
          <a:solidFill>
            <a:srgbClr val="990000"/>
          </a:solidFill>
          <a:latin typeface="+mn-lt"/>
          <a:cs typeface="+mn-cs"/>
        </a:defRPr>
      </a:lvl5pPr>
      <a:lvl6pPr marL="2514600" indent="-228600" algn="l" rtl="0" fontAlgn="base">
        <a:spcBef>
          <a:spcPct val="20000"/>
        </a:spcBef>
        <a:spcAft>
          <a:spcPct val="0"/>
        </a:spcAft>
        <a:buChar char="»"/>
        <a:defRPr sz="2000">
          <a:solidFill>
            <a:srgbClr val="990000"/>
          </a:solidFill>
          <a:latin typeface="+mn-lt"/>
          <a:cs typeface="+mn-cs"/>
        </a:defRPr>
      </a:lvl6pPr>
      <a:lvl7pPr marL="2971800" indent="-228600" algn="l" rtl="0" fontAlgn="base">
        <a:spcBef>
          <a:spcPct val="20000"/>
        </a:spcBef>
        <a:spcAft>
          <a:spcPct val="0"/>
        </a:spcAft>
        <a:buChar char="»"/>
        <a:defRPr sz="2000">
          <a:solidFill>
            <a:srgbClr val="990000"/>
          </a:solidFill>
          <a:latin typeface="+mn-lt"/>
          <a:cs typeface="+mn-cs"/>
        </a:defRPr>
      </a:lvl7pPr>
      <a:lvl8pPr marL="3429000" indent="-228600" algn="l" rtl="0" fontAlgn="base">
        <a:spcBef>
          <a:spcPct val="20000"/>
        </a:spcBef>
        <a:spcAft>
          <a:spcPct val="0"/>
        </a:spcAft>
        <a:buChar char="»"/>
        <a:defRPr sz="2000">
          <a:solidFill>
            <a:srgbClr val="990000"/>
          </a:solidFill>
          <a:latin typeface="+mn-lt"/>
          <a:cs typeface="+mn-cs"/>
        </a:defRPr>
      </a:lvl8pPr>
      <a:lvl9pPr marL="3886200" indent="-228600" algn="l" rtl="0" fontAlgn="base">
        <a:spcBef>
          <a:spcPct val="20000"/>
        </a:spcBef>
        <a:spcAft>
          <a:spcPct val="0"/>
        </a:spcAft>
        <a:buChar char="»"/>
        <a:defRPr sz="2000">
          <a:solidFill>
            <a:srgbClr val="99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16" descr="C:\My Documents\My Webs\images\jewishstar.gif"/>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2646892" y="457200"/>
            <a:ext cx="6898216" cy="594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B69B0E2E-8070-44A0-AF11-D645F22EF606}" type="datetimeFigureOut">
              <a:rPr lang="en-US" smtClean="0"/>
              <a:t>11/10/2024</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7B990F7-CD1F-449A-A10B-B4EA1BC1A0B2}"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2179211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etracty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532641A-9758-4FCB-B1F5-883C4F315E12}"/>
                  </a:ext>
                </a:extLst>
              </p:cNvPr>
              <p:cNvSpPr>
                <a:spLocks noGrp="1"/>
              </p:cNvSpPr>
              <p:nvPr>
                <p:ph type="ctrTitle"/>
              </p:nvPr>
            </p:nvSpPr>
            <p:spPr/>
            <p:txBody>
              <a:bodyPr/>
              <a:lstStyle/>
              <a:p>
                <a:r>
                  <a:rPr lang="en-US" sz="4800" dirty="0"/>
                  <a:t>To </a:t>
                </a:r>
                <a14:m>
                  <m:oMath xmlns:m="http://schemas.openxmlformats.org/officeDocument/2006/math">
                    <m:sSub>
                      <m:sSubPr>
                        <m:ctrlPr>
                          <a:rPr lang="en-US" sz="6000" i="1" dirty="0">
                            <a:latin typeface="Cambria Math" panose="02040503050406030204" pitchFamily="18" charset="0"/>
                            <a:ea typeface="Cambria Math" panose="02040503050406030204" pitchFamily="18" charset="0"/>
                          </a:rPr>
                        </m:ctrlPr>
                      </m:sSubPr>
                      <m:e>
                        <m:r>
                          <a:rPr lang="en-US" sz="6000" i="1" dirty="0">
                            <a:latin typeface="Cambria Math" panose="02040503050406030204" pitchFamily="18" charset="0"/>
                            <a:ea typeface="Cambria Math" panose="02040503050406030204" pitchFamily="18" charset="0"/>
                          </a:rPr>
                          <m:t>ℵ</m:t>
                        </m:r>
                      </m:e>
                      <m:sub>
                        <m:r>
                          <a:rPr lang="en-US" sz="6000" i="1" dirty="0">
                            <a:latin typeface="Cambria Math" panose="02040503050406030204" pitchFamily="18" charset="0"/>
                            <a:ea typeface="Cambria Math" panose="02040503050406030204" pitchFamily="18" charset="0"/>
                          </a:rPr>
                          <m:t>0</m:t>
                        </m:r>
                      </m:sub>
                    </m:sSub>
                  </m:oMath>
                </a14:m>
                <a:r>
                  <a:rPr lang="en-US" sz="6000" dirty="0"/>
                  <a:t> </a:t>
                </a:r>
                <a:r>
                  <a:rPr lang="en-US" sz="4800" dirty="0"/>
                  <a:t>and Beyond...</a:t>
                </a:r>
              </a:p>
            </p:txBody>
          </p:sp>
        </mc:Choice>
        <mc:Fallback xmlns="">
          <p:sp>
            <p:nvSpPr>
              <p:cNvPr id="2" name="Title 1">
                <a:extLst>
                  <a:ext uri="{FF2B5EF4-FFF2-40B4-BE49-F238E27FC236}">
                    <a16:creationId xmlns:a16="http://schemas.microsoft.com/office/drawing/2014/main" id="{E532641A-9758-4FCB-B1F5-883C4F315E12}"/>
                  </a:ext>
                </a:extLst>
              </p:cNvPr>
              <p:cNvSpPr>
                <a:spLocks noGrp="1" noRot="1" noChangeAspect="1" noMove="1" noResize="1" noEditPoints="1" noAdjustHandles="1" noChangeArrowheads="1" noChangeShapeType="1" noTextEdit="1"/>
              </p:cNvSpPr>
              <p:nvPr>
                <p:ph type="ctrTitle"/>
              </p:nvPr>
            </p:nvSpPr>
            <p:spPr>
              <a:blipFill>
                <a:blip r:embed="rId2"/>
                <a:stretch>
                  <a:fillRect b="-4545"/>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9B90BB6B-5061-42C4-AD25-D16DB7B28810}"/>
              </a:ext>
            </a:extLst>
          </p:cNvPr>
          <p:cNvSpPr>
            <a:spLocks noGrp="1"/>
          </p:cNvSpPr>
          <p:nvPr>
            <p:ph type="subTitle" idx="1"/>
          </p:nvPr>
        </p:nvSpPr>
        <p:spPr>
          <a:xfrm>
            <a:off x="5029200" y="3886200"/>
            <a:ext cx="2133600" cy="533400"/>
          </a:xfrm>
        </p:spPr>
        <p:txBody>
          <a:bodyPr/>
          <a:lstStyle/>
          <a:p>
            <a:r>
              <a:rPr lang="en-US" dirty="0"/>
              <a:t>FYS 1023</a:t>
            </a:r>
          </a:p>
        </p:txBody>
      </p:sp>
    </p:spTree>
    <p:extLst>
      <p:ext uri="{BB962C8B-B14F-4D97-AF65-F5344CB8AC3E}">
        <p14:creationId xmlns:p14="http://schemas.microsoft.com/office/powerpoint/2010/main" val="9478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Tree of Life</a:t>
            </a:r>
          </a:p>
        </p:txBody>
      </p:sp>
      <p:pic>
        <p:nvPicPr>
          <p:cNvPr id="10" name="Picture 9"/>
          <p:cNvPicPr/>
          <p:nvPr/>
        </p:nvPicPr>
        <p:blipFill rotWithShape="1">
          <a:blip r:embed="rId2"/>
          <a:srcRect l="3045" t="13390" r="74519" b="11966"/>
          <a:stretch/>
        </p:blipFill>
        <p:spPr bwMode="auto">
          <a:xfrm>
            <a:off x="4724400" y="57151"/>
            <a:ext cx="3620372" cy="67752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000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54E5-2E25-4FB1-BEDA-F53ACDCD8D8C}"/>
              </a:ext>
            </a:extLst>
          </p:cNvPr>
          <p:cNvSpPr>
            <a:spLocks noGrp="1"/>
          </p:cNvSpPr>
          <p:nvPr>
            <p:ph type="title"/>
          </p:nvPr>
        </p:nvSpPr>
        <p:spPr>
          <a:xfrm>
            <a:off x="2209800" y="228600"/>
            <a:ext cx="7772400" cy="1447800"/>
          </a:xfrm>
        </p:spPr>
        <p:txBody>
          <a:bodyPr/>
          <a:lstStyle/>
          <a:p>
            <a:r>
              <a:rPr lang="en-US" dirty="0"/>
              <a:t>Georg Cantor</a:t>
            </a:r>
          </a:p>
        </p:txBody>
      </p:sp>
      <p:sp>
        <p:nvSpPr>
          <p:cNvPr id="3" name="Content Placeholder 2">
            <a:extLst>
              <a:ext uri="{FF2B5EF4-FFF2-40B4-BE49-F238E27FC236}">
                <a16:creationId xmlns:a16="http://schemas.microsoft.com/office/drawing/2014/main" id="{5E8BE7F2-68CD-433C-8BE4-13EBA092BC70}"/>
              </a:ext>
            </a:extLst>
          </p:cNvPr>
          <p:cNvSpPr>
            <a:spLocks noGrp="1"/>
          </p:cNvSpPr>
          <p:nvPr>
            <p:ph idx="1"/>
          </p:nvPr>
        </p:nvSpPr>
        <p:spPr>
          <a:xfrm>
            <a:off x="2057400" y="2514600"/>
            <a:ext cx="8153400" cy="3962400"/>
          </a:xfrm>
        </p:spPr>
        <p:txBody>
          <a:bodyPr/>
          <a:lstStyle/>
          <a:p>
            <a:pPr marL="0" indent="0" algn="ctr">
              <a:spcBef>
                <a:spcPts val="2400"/>
              </a:spcBef>
              <a:buNone/>
            </a:pPr>
            <a:r>
              <a:rPr lang="en-US" sz="4000" dirty="0">
                <a:solidFill>
                  <a:schemeClr val="accent2"/>
                </a:solidFill>
              </a:rPr>
              <a:t>The fear of </a:t>
            </a:r>
            <a:r>
              <a:rPr lang="en-US" sz="4000" dirty="0">
                <a:solidFill>
                  <a:schemeClr val="accent1"/>
                </a:solidFill>
              </a:rPr>
              <a:t>infinity</a:t>
            </a:r>
            <a:r>
              <a:rPr lang="en-US" sz="4000" dirty="0">
                <a:solidFill>
                  <a:schemeClr val="accent2"/>
                </a:solidFill>
              </a:rPr>
              <a:t> is a form of myopia that destroys the possibility of seeing the </a:t>
            </a:r>
            <a:r>
              <a:rPr lang="en-US" sz="4000" dirty="0">
                <a:solidFill>
                  <a:schemeClr val="accent1"/>
                </a:solidFill>
              </a:rPr>
              <a:t>actual infinite</a:t>
            </a:r>
            <a:r>
              <a:rPr lang="en-US" sz="4000" dirty="0">
                <a:solidFill>
                  <a:schemeClr val="accent2"/>
                </a:solidFill>
              </a:rPr>
              <a:t>, even though it in its highest form has created and sustains us, and in its secondary </a:t>
            </a:r>
            <a:r>
              <a:rPr lang="en-US" sz="4000" dirty="0">
                <a:solidFill>
                  <a:schemeClr val="accent6">
                    <a:lumMod val="50000"/>
                  </a:schemeClr>
                </a:solidFill>
              </a:rPr>
              <a:t>transfinite</a:t>
            </a:r>
            <a:r>
              <a:rPr lang="en-US" sz="4000" dirty="0">
                <a:solidFill>
                  <a:schemeClr val="accent2"/>
                </a:solidFill>
              </a:rPr>
              <a:t> forms occurs all around us and even inhabits our minds.</a:t>
            </a:r>
            <a:endParaRPr lang="en-US" sz="4400" dirty="0">
              <a:solidFill>
                <a:schemeClr val="accent6">
                  <a:lumMod val="75000"/>
                </a:schemeClr>
              </a:solidFill>
            </a:endParaRPr>
          </a:p>
        </p:txBody>
      </p:sp>
    </p:spTree>
    <p:extLst>
      <p:ext uri="{BB962C8B-B14F-4D97-AF65-F5344CB8AC3E}">
        <p14:creationId xmlns:p14="http://schemas.microsoft.com/office/powerpoint/2010/main" val="9996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chemeClr val="accent6">
                    <a:lumMod val="75000"/>
                  </a:schemeClr>
                </a:solidFill>
              </a:rPr>
              <a:t>FYS 1023</a:t>
            </a:r>
          </a:p>
          <a:p>
            <a:r>
              <a:rPr lang="en-US" dirty="0">
                <a:solidFill>
                  <a:schemeClr val="accent6">
                    <a:lumMod val="75000"/>
                  </a:schemeClr>
                </a:solidFill>
              </a:rPr>
              <a:t>David J. Stucki</a:t>
            </a:r>
          </a:p>
        </p:txBody>
      </p:sp>
      <p:sp>
        <p:nvSpPr>
          <p:cNvPr id="3" name="Title 2"/>
          <p:cNvSpPr>
            <a:spLocks noGrp="1"/>
          </p:cNvSpPr>
          <p:nvPr>
            <p:ph type="ctrTitle"/>
          </p:nvPr>
        </p:nvSpPr>
        <p:spPr/>
        <p:txBody>
          <a:bodyPr/>
          <a:lstStyle/>
          <a:p>
            <a:r>
              <a:rPr lang="en-US" dirty="0">
                <a:solidFill>
                  <a:schemeClr val="accent6">
                    <a:lumMod val="75000"/>
                    <a:alpha val="70000"/>
                  </a:schemeClr>
                </a:solidFill>
                <a:effectLst>
                  <a:innerShdw blurRad="50800" dist="25400" dir="13500000">
                    <a:schemeClr val="tx2">
                      <a:lumMod val="60000"/>
                      <a:lumOff val="40000"/>
                      <a:alpha val="70000"/>
                    </a:schemeClr>
                  </a:innerShdw>
                </a:effectLst>
              </a:rPr>
              <a:t>Kabbalah</a:t>
            </a:r>
            <a:br>
              <a:rPr lang="en-US" dirty="0">
                <a:solidFill>
                  <a:schemeClr val="accent6">
                    <a:lumMod val="75000"/>
                    <a:alpha val="70000"/>
                  </a:schemeClr>
                </a:solidFill>
                <a:effectLst>
                  <a:innerShdw blurRad="50800" dist="25400" dir="13500000">
                    <a:schemeClr val="tx2">
                      <a:lumMod val="60000"/>
                      <a:lumOff val="40000"/>
                      <a:alpha val="70000"/>
                    </a:schemeClr>
                  </a:innerShdw>
                </a:effectLst>
              </a:rPr>
            </a:br>
            <a:endParaRPr lang="en-US" sz="2000" dirty="0">
              <a:solidFill>
                <a:schemeClr val="accent6">
                  <a:lumMod val="75000"/>
                  <a:alpha val="70000"/>
                </a:schemeClr>
              </a:solidFill>
              <a:effectLst>
                <a:innerShdw blurRad="50800" dist="25400" dir="13500000">
                  <a:schemeClr val="tx2">
                    <a:lumMod val="60000"/>
                    <a:lumOff val="40000"/>
                    <a:alpha val="70000"/>
                  </a:schemeClr>
                </a:innerShdw>
              </a:effectLst>
            </a:endParaRPr>
          </a:p>
        </p:txBody>
      </p:sp>
    </p:spTree>
    <p:extLst>
      <p:ext uri="{BB962C8B-B14F-4D97-AF65-F5344CB8AC3E}">
        <p14:creationId xmlns:p14="http://schemas.microsoft.com/office/powerpoint/2010/main" val="89589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524000"/>
            <a:ext cx="10287000" cy="4800600"/>
          </a:xfrm>
        </p:spPr>
        <p:txBody>
          <a:bodyPr>
            <a:normAutofit/>
          </a:bodyPr>
          <a:lstStyle/>
          <a:p>
            <a:r>
              <a:rPr lang="en-US" sz="2400" dirty="0">
                <a:solidFill>
                  <a:schemeClr val="accent6">
                    <a:lumMod val="50000"/>
                  </a:schemeClr>
                </a:solidFill>
              </a:rPr>
              <a:t>Jewish Scripture is hierarchical</a:t>
            </a:r>
          </a:p>
          <a:p>
            <a:pPr lvl="1"/>
            <a:r>
              <a:rPr lang="en-US" sz="2000" dirty="0"/>
              <a:t>Torah: The Law, the five books of Moses</a:t>
            </a:r>
          </a:p>
          <a:p>
            <a:pPr lvl="2"/>
            <a:r>
              <a:rPr lang="en-US" sz="2000" dirty="0" err="1">
                <a:solidFill>
                  <a:schemeClr val="accent3">
                    <a:lumMod val="50000"/>
                  </a:schemeClr>
                </a:solidFill>
              </a:rPr>
              <a:t>Nevi’im</a:t>
            </a:r>
            <a:r>
              <a:rPr lang="en-US" sz="2000" dirty="0">
                <a:solidFill>
                  <a:schemeClr val="accent3">
                    <a:lumMod val="50000"/>
                  </a:schemeClr>
                </a:solidFill>
              </a:rPr>
              <a:t>: The Prophets</a:t>
            </a:r>
          </a:p>
          <a:p>
            <a:pPr lvl="3"/>
            <a:r>
              <a:rPr lang="en-US" sz="2000" dirty="0" err="1">
                <a:solidFill>
                  <a:schemeClr val="accent4">
                    <a:lumMod val="50000"/>
                  </a:schemeClr>
                </a:solidFill>
              </a:rPr>
              <a:t>Ketuvim</a:t>
            </a:r>
            <a:r>
              <a:rPr lang="en-US" sz="2000" dirty="0">
                <a:solidFill>
                  <a:schemeClr val="accent4">
                    <a:lumMod val="50000"/>
                  </a:schemeClr>
                </a:solidFill>
              </a:rPr>
              <a:t>: The Writings</a:t>
            </a:r>
          </a:p>
          <a:p>
            <a:pPr marL="365760" lvl="1" indent="0">
              <a:buNone/>
            </a:pPr>
            <a:r>
              <a:rPr lang="en-US" sz="2000" dirty="0">
                <a:solidFill>
                  <a:schemeClr val="accent1">
                    <a:lumMod val="50000"/>
                  </a:schemeClr>
                </a:solidFill>
              </a:rPr>
              <a:t>(These three are often referred to as the Tanakh, or simply Torah)</a:t>
            </a:r>
          </a:p>
          <a:p>
            <a:pPr marL="1481138" lvl="4"/>
            <a:r>
              <a:rPr lang="en-US" sz="2000" dirty="0">
                <a:solidFill>
                  <a:schemeClr val="accent2">
                    <a:lumMod val="50000"/>
                  </a:schemeClr>
                </a:solidFill>
              </a:rPr>
              <a:t>Talmud: Oral law, eventually written down as the Mishnah, and </a:t>
            </a:r>
            <a:r>
              <a:rPr lang="en-US" sz="2000" dirty="0" err="1">
                <a:solidFill>
                  <a:schemeClr val="accent2">
                    <a:lumMod val="50000"/>
                  </a:schemeClr>
                </a:solidFill>
              </a:rPr>
              <a:t>Gemara</a:t>
            </a:r>
            <a:r>
              <a:rPr lang="en-US" sz="2000" dirty="0">
                <a:solidFill>
                  <a:schemeClr val="accent2">
                    <a:lumMod val="50000"/>
                  </a:schemeClr>
                </a:solidFill>
              </a:rPr>
              <a:t>, rabbinic commentaries on Torah and Mishnah</a:t>
            </a:r>
          </a:p>
          <a:p>
            <a:r>
              <a:rPr lang="en-US" sz="2400" dirty="0">
                <a:solidFill>
                  <a:schemeClr val="accent6">
                    <a:lumMod val="50000"/>
                  </a:schemeClr>
                </a:solidFill>
              </a:rPr>
              <a:t>Jewish tradition is that Torah was given to Moses in written form with oral commentary.</a:t>
            </a:r>
          </a:p>
          <a:p>
            <a:r>
              <a:rPr lang="en-US" sz="2400" dirty="0">
                <a:solidFill>
                  <a:schemeClr val="accent6">
                    <a:lumMod val="50000"/>
                  </a:schemeClr>
                </a:solidFill>
              </a:rPr>
              <a:t>The Tanakh was completed around 400 </a:t>
            </a:r>
            <a:r>
              <a:rPr lang="en-US" sz="2000" dirty="0">
                <a:solidFill>
                  <a:schemeClr val="accent6">
                    <a:lumMod val="50000"/>
                  </a:schemeClr>
                </a:solidFill>
              </a:rPr>
              <a:t>BCE.</a:t>
            </a:r>
            <a:r>
              <a:rPr lang="en-US" sz="2400" dirty="0">
                <a:solidFill>
                  <a:schemeClr val="accent6">
                    <a:lumMod val="50000"/>
                  </a:schemeClr>
                </a:solidFill>
              </a:rPr>
              <a:t> The Mishnah was compiled in written form around 200 </a:t>
            </a:r>
            <a:r>
              <a:rPr lang="en-US" sz="2000" dirty="0">
                <a:solidFill>
                  <a:schemeClr val="accent6">
                    <a:lumMod val="50000"/>
                  </a:schemeClr>
                </a:solidFill>
              </a:rPr>
              <a:t>CE</a:t>
            </a:r>
            <a:r>
              <a:rPr lang="en-US" sz="2400" dirty="0">
                <a:solidFill>
                  <a:schemeClr val="accent6">
                    <a:lumMod val="50000"/>
                  </a:schemeClr>
                </a:solidFill>
              </a:rPr>
              <a:t>.</a:t>
            </a:r>
            <a:endParaRPr lang="en-US" dirty="0">
              <a:solidFill>
                <a:schemeClr val="accent6">
                  <a:lumMod val="50000"/>
                </a:schemeClr>
              </a:solidFill>
            </a:endParaRPr>
          </a:p>
          <a:p>
            <a:r>
              <a:rPr lang="en-US" sz="2400" dirty="0">
                <a:solidFill>
                  <a:schemeClr val="accent6">
                    <a:lumMod val="50000"/>
                  </a:schemeClr>
                </a:solidFill>
              </a:rPr>
              <a:t>There are many additional writings incorporated into modern Judaism.</a:t>
            </a:r>
          </a:p>
        </p:txBody>
      </p:sp>
      <p:sp>
        <p:nvSpPr>
          <p:cNvPr id="3" name="Title 2"/>
          <p:cNvSpPr>
            <a:spLocks noGrp="1"/>
          </p:cNvSpPr>
          <p:nvPr>
            <p:ph type="title"/>
          </p:nvPr>
        </p:nvSpPr>
        <p:spPr/>
        <p:txBody>
          <a:bodyPr/>
          <a:lstStyle/>
          <a:p>
            <a:r>
              <a:rPr lang="en-US" dirty="0"/>
              <a:t>Judaism 101 – Scripture</a:t>
            </a:r>
          </a:p>
        </p:txBody>
      </p:sp>
    </p:spTree>
    <p:extLst>
      <p:ext uri="{BB962C8B-B14F-4D97-AF65-F5344CB8AC3E}">
        <p14:creationId xmlns:p14="http://schemas.microsoft.com/office/powerpoint/2010/main" val="1013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24000"/>
            <a:ext cx="10439400" cy="4953000"/>
          </a:xfrm>
        </p:spPr>
        <p:txBody>
          <a:bodyPr>
            <a:normAutofit/>
          </a:bodyPr>
          <a:lstStyle/>
          <a:p>
            <a:r>
              <a:rPr lang="en-US" sz="2400" dirty="0">
                <a:solidFill>
                  <a:schemeClr val="accent6">
                    <a:lumMod val="50000"/>
                  </a:schemeClr>
                </a:solidFill>
              </a:rPr>
              <a:t>Bird’s-Eye view of Jewish History</a:t>
            </a:r>
          </a:p>
          <a:p>
            <a:pPr lvl="1"/>
            <a:r>
              <a:rPr lang="en-US" sz="2000" dirty="0"/>
              <a:t>2000 </a:t>
            </a:r>
            <a:r>
              <a:rPr lang="en-US" sz="1800" dirty="0"/>
              <a:t>BCE</a:t>
            </a:r>
            <a:r>
              <a:rPr lang="en-US" sz="2000" dirty="0"/>
              <a:t>: Abram called by G-d</a:t>
            </a:r>
          </a:p>
          <a:p>
            <a:pPr lvl="1"/>
            <a:r>
              <a:rPr lang="en-US" sz="2000" dirty="0"/>
              <a:t>1500 BCE : Moses leads Israelites out of Egypt (The Exodus)</a:t>
            </a:r>
          </a:p>
          <a:p>
            <a:pPr lvl="1"/>
            <a:r>
              <a:rPr lang="en-US" sz="2000" dirty="0"/>
              <a:t>1000 BCE : David/Solomon, Kings of Israel</a:t>
            </a:r>
          </a:p>
          <a:p>
            <a:pPr lvl="2"/>
            <a:r>
              <a:rPr lang="en-US" sz="1700" dirty="0">
                <a:solidFill>
                  <a:schemeClr val="accent3">
                    <a:lumMod val="50000"/>
                  </a:schemeClr>
                </a:solidFill>
              </a:rPr>
              <a:t>Wisdom of Solomon</a:t>
            </a:r>
          </a:p>
          <a:p>
            <a:pPr lvl="2"/>
            <a:r>
              <a:rPr lang="en-US" sz="1700" dirty="0">
                <a:solidFill>
                  <a:schemeClr val="accent3">
                    <a:lumMod val="50000"/>
                  </a:schemeClr>
                </a:solidFill>
              </a:rPr>
              <a:t>Solomon built 1</a:t>
            </a:r>
            <a:r>
              <a:rPr lang="en-US" sz="1700" baseline="30000" dirty="0">
                <a:solidFill>
                  <a:schemeClr val="accent3">
                    <a:lumMod val="50000"/>
                  </a:schemeClr>
                </a:solidFill>
              </a:rPr>
              <a:t>st</a:t>
            </a:r>
            <a:r>
              <a:rPr lang="en-US" sz="1700" dirty="0">
                <a:solidFill>
                  <a:schemeClr val="accent3">
                    <a:lumMod val="50000"/>
                  </a:schemeClr>
                </a:solidFill>
              </a:rPr>
              <a:t> Temple</a:t>
            </a:r>
          </a:p>
          <a:p>
            <a:pPr lvl="1"/>
            <a:r>
              <a:rPr lang="en-US" sz="2000" dirty="0"/>
              <a:t>586 BCE : Israel conquered &amp; exiled to Babylon (Temple destroyed)</a:t>
            </a:r>
          </a:p>
          <a:p>
            <a:pPr lvl="2"/>
            <a:r>
              <a:rPr lang="en-US" sz="1700" dirty="0">
                <a:solidFill>
                  <a:schemeClr val="accent3">
                    <a:lumMod val="50000"/>
                  </a:schemeClr>
                </a:solidFill>
              </a:rPr>
              <a:t>2nd Temple finished in 516 </a:t>
            </a:r>
            <a:r>
              <a:rPr lang="en-US" sz="1600" dirty="0">
                <a:solidFill>
                  <a:schemeClr val="accent3">
                    <a:lumMod val="50000"/>
                  </a:schemeClr>
                </a:solidFill>
              </a:rPr>
              <a:t>BCE</a:t>
            </a:r>
            <a:endParaRPr lang="en-US" sz="1700" dirty="0">
              <a:solidFill>
                <a:schemeClr val="accent3">
                  <a:lumMod val="50000"/>
                </a:schemeClr>
              </a:solidFill>
            </a:endParaRPr>
          </a:p>
          <a:p>
            <a:pPr lvl="1"/>
            <a:r>
              <a:rPr lang="en-US" sz="2000" dirty="0"/>
              <a:t>70 CE : Romans destroy Jerusalem, including the Temple; diaspora</a:t>
            </a:r>
          </a:p>
          <a:p>
            <a:pPr lvl="1"/>
            <a:r>
              <a:rPr lang="en-US" sz="2000" dirty="0"/>
              <a:t>312-1945: Persecution (Crusades, Spanish Inquisition</a:t>
            </a:r>
            <a:r>
              <a:rPr lang="en-US" sz="2000"/>
              <a:t>, Holocaust, Anti-Semitism)</a:t>
            </a:r>
            <a:endParaRPr lang="en-US" sz="2000" dirty="0"/>
          </a:p>
          <a:p>
            <a:pPr lvl="1"/>
            <a:r>
              <a:rPr lang="en-US" sz="2000" dirty="0"/>
              <a:t>1882: Jewish people begin to return to Israel</a:t>
            </a:r>
          </a:p>
          <a:p>
            <a:pPr lvl="1"/>
            <a:r>
              <a:rPr lang="en-US" sz="2000" dirty="0"/>
              <a:t>1948: Modern State of Israel established</a:t>
            </a:r>
          </a:p>
          <a:p>
            <a:r>
              <a:rPr lang="en-US" sz="2400" dirty="0">
                <a:solidFill>
                  <a:schemeClr val="accent6">
                    <a:lumMod val="50000"/>
                  </a:schemeClr>
                </a:solidFill>
              </a:rPr>
              <a:t>Since 70 A.D. Biblical Judaism has been replaced with Rabbinical Judaism.</a:t>
            </a:r>
          </a:p>
        </p:txBody>
      </p:sp>
      <p:sp>
        <p:nvSpPr>
          <p:cNvPr id="3" name="Title 2"/>
          <p:cNvSpPr>
            <a:spLocks noGrp="1"/>
          </p:cNvSpPr>
          <p:nvPr>
            <p:ph type="title"/>
          </p:nvPr>
        </p:nvSpPr>
        <p:spPr/>
        <p:txBody>
          <a:bodyPr/>
          <a:lstStyle/>
          <a:p>
            <a:r>
              <a:rPr lang="en-US" dirty="0"/>
              <a:t>Judaism 101 – History</a:t>
            </a:r>
          </a:p>
        </p:txBody>
      </p:sp>
    </p:spTree>
    <p:extLst>
      <p:ext uri="{BB962C8B-B14F-4D97-AF65-F5344CB8AC3E}">
        <p14:creationId xmlns:p14="http://schemas.microsoft.com/office/powerpoint/2010/main" val="25251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accent6">
                    <a:lumMod val="50000"/>
                  </a:schemeClr>
                </a:solidFill>
              </a:rPr>
              <a:t>Judaism has ancient mystical teachings (How far back?)</a:t>
            </a:r>
          </a:p>
          <a:p>
            <a:r>
              <a:rPr lang="en-US" sz="2400" dirty="0">
                <a:solidFill>
                  <a:schemeClr val="accent6">
                    <a:lumMod val="50000"/>
                  </a:schemeClr>
                </a:solidFill>
              </a:rPr>
              <a:t>This mysticism is called Kabbalah, some of which was written in the 13</a:t>
            </a:r>
            <a:r>
              <a:rPr lang="en-US" sz="2400" baseline="30000" dirty="0">
                <a:solidFill>
                  <a:schemeClr val="accent6">
                    <a:lumMod val="50000"/>
                  </a:schemeClr>
                </a:solidFill>
              </a:rPr>
              <a:t>th</a:t>
            </a:r>
            <a:r>
              <a:rPr lang="en-US" sz="2400" dirty="0">
                <a:solidFill>
                  <a:schemeClr val="accent6">
                    <a:lumMod val="50000"/>
                  </a:schemeClr>
                </a:solidFill>
              </a:rPr>
              <a:t> century in a book called the Zohar.</a:t>
            </a:r>
          </a:p>
          <a:p>
            <a:r>
              <a:rPr lang="en-US" sz="2400" dirty="0">
                <a:solidFill>
                  <a:schemeClr val="accent6">
                    <a:lumMod val="50000"/>
                  </a:schemeClr>
                </a:solidFill>
              </a:rPr>
              <a:t>Kabbalah has been the victim of distortions and abuse from occultists and new age mystics, so beware. </a:t>
            </a:r>
            <a:r>
              <a:rPr lang="en-US" sz="1800" dirty="0">
                <a:solidFill>
                  <a:schemeClr val="accent6">
                    <a:lumMod val="50000"/>
                  </a:schemeClr>
                </a:solidFill>
              </a:rPr>
              <a:t>[quote]</a:t>
            </a:r>
            <a:endParaRPr lang="en-US" dirty="0"/>
          </a:p>
          <a:p>
            <a:r>
              <a:rPr lang="en-US" sz="2400" dirty="0">
                <a:solidFill>
                  <a:schemeClr val="accent6">
                    <a:lumMod val="50000"/>
                  </a:schemeClr>
                </a:solidFill>
              </a:rPr>
              <a:t>Traditionally Kabbalah is only taught to Jewish men thoroughly schooled in Torah and Talmud, after they attain the age of 40. (Why?)</a:t>
            </a:r>
          </a:p>
          <a:p>
            <a:r>
              <a:rPr lang="en-US" sz="2400" dirty="0">
                <a:solidFill>
                  <a:schemeClr val="accent6">
                    <a:lumMod val="50000"/>
                  </a:schemeClr>
                </a:solidFill>
              </a:rPr>
              <a:t>The Chasidic branch of Orthodox Judaism today is based on Kabbalah. It was founded in Eastern Europe in the 18</a:t>
            </a:r>
            <a:r>
              <a:rPr lang="en-US" sz="2400" baseline="30000" dirty="0">
                <a:solidFill>
                  <a:schemeClr val="accent6">
                    <a:lumMod val="50000"/>
                  </a:schemeClr>
                </a:solidFill>
              </a:rPr>
              <a:t>th</a:t>
            </a:r>
            <a:r>
              <a:rPr lang="en-US" sz="2400" dirty="0">
                <a:solidFill>
                  <a:schemeClr val="accent6">
                    <a:lumMod val="50000"/>
                  </a:schemeClr>
                </a:solidFill>
              </a:rPr>
              <a:t> century.</a:t>
            </a:r>
          </a:p>
        </p:txBody>
      </p:sp>
      <p:sp>
        <p:nvSpPr>
          <p:cNvPr id="3" name="Title 2"/>
          <p:cNvSpPr>
            <a:spLocks noGrp="1"/>
          </p:cNvSpPr>
          <p:nvPr>
            <p:ph type="title"/>
          </p:nvPr>
        </p:nvSpPr>
        <p:spPr/>
        <p:txBody>
          <a:bodyPr/>
          <a:lstStyle/>
          <a:p>
            <a:r>
              <a:rPr lang="en-US" dirty="0"/>
              <a:t>Kabbalah </a:t>
            </a:r>
            <a:r>
              <a:rPr lang="en-US" sz="2400" dirty="0"/>
              <a:t>(Cabbala, </a:t>
            </a:r>
            <a:r>
              <a:rPr lang="en-US" sz="2400" dirty="0" err="1"/>
              <a:t>Qabala</a:t>
            </a:r>
            <a:r>
              <a:rPr lang="en-US" sz="2400" dirty="0"/>
              <a:t>)</a:t>
            </a:r>
            <a:endParaRPr lang="en-US" dirty="0"/>
          </a:p>
        </p:txBody>
      </p:sp>
    </p:spTree>
    <p:extLst>
      <p:ext uri="{BB962C8B-B14F-4D97-AF65-F5344CB8AC3E}">
        <p14:creationId xmlns:p14="http://schemas.microsoft.com/office/powerpoint/2010/main" val="108814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accent6">
                    <a:lumMod val="50000"/>
                  </a:schemeClr>
                </a:solidFill>
              </a:rPr>
              <a:t>The Way of the Chariot</a:t>
            </a:r>
          </a:p>
          <a:p>
            <a:pPr lvl="1">
              <a:spcBef>
                <a:spcPts val="600"/>
              </a:spcBef>
            </a:pPr>
            <a:r>
              <a:rPr lang="en-US" dirty="0">
                <a:solidFill>
                  <a:schemeClr val="accent1">
                    <a:lumMod val="50000"/>
                  </a:schemeClr>
                </a:solidFill>
              </a:rPr>
              <a:t>A practice of meditation through visual imagination</a:t>
            </a:r>
          </a:p>
          <a:p>
            <a:pPr lvl="1">
              <a:spcBef>
                <a:spcPts val="600"/>
              </a:spcBef>
            </a:pPr>
            <a:r>
              <a:rPr lang="en-US" dirty="0">
                <a:solidFill>
                  <a:schemeClr val="accent1">
                    <a:lumMod val="50000"/>
                  </a:schemeClr>
                </a:solidFill>
              </a:rPr>
              <a:t>Recitation of scripture &amp; Chanting</a:t>
            </a:r>
          </a:p>
          <a:p>
            <a:pPr lvl="1">
              <a:spcBef>
                <a:spcPts val="600"/>
              </a:spcBef>
            </a:pPr>
            <a:r>
              <a:rPr lang="en-US" dirty="0">
                <a:solidFill>
                  <a:schemeClr val="accent1">
                    <a:lumMod val="50000"/>
                  </a:schemeClr>
                </a:solidFill>
              </a:rPr>
              <a:t>A way to achieve closeness to the Divine</a:t>
            </a:r>
          </a:p>
          <a:p>
            <a:r>
              <a:rPr lang="en-US" dirty="0">
                <a:solidFill>
                  <a:schemeClr val="accent6">
                    <a:lumMod val="50000"/>
                  </a:schemeClr>
                </a:solidFill>
              </a:rPr>
              <a:t>Followers claimed to see an </a:t>
            </a:r>
            <a:r>
              <a:rPr lang="en-US" i="1" dirty="0">
                <a:solidFill>
                  <a:schemeClr val="accent6">
                    <a:lumMod val="50000"/>
                  </a:schemeClr>
                </a:solidFill>
              </a:rPr>
              <a:t>infinitely</a:t>
            </a:r>
            <a:r>
              <a:rPr lang="en-US" dirty="0">
                <a:solidFill>
                  <a:schemeClr val="accent6">
                    <a:lumMod val="50000"/>
                  </a:schemeClr>
                </a:solidFill>
              </a:rPr>
              <a:t> bright light that symbolized G-d; had out-of-body experiences; experienced altered mental states; etc.</a:t>
            </a:r>
          </a:p>
          <a:p>
            <a:r>
              <a:rPr lang="en-US" dirty="0">
                <a:solidFill>
                  <a:schemeClr val="accent6">
                    <a:lumMod val="50000"/>
                  </a:schemeClr>
                </a:solidFill>
              </a:rPr>
              <a:t>Kept as a secret knowledge</a:t>
            </a:r>
          </a:p>
          <a:p>
            <a:pPr lvl="1">
              <a:spcBef>
                <a:spcPts val="600"/>
              </a:spcBef>
            </a:pPr>
            <a:r>
              <a:rPr lang="en-US" dirty="0">
                <a:solidFill>
                  <a:schemeClr val="accent1">
                    <a:lumMod val="50000"/>
                  </a:schemeClr>
                </a:solidFill>
              </a:rPr>
              <a:t>Viewed as dangerous due to the intensity of the experience</a:t>
            </a:r>
          </a:p>
          <a:p>
            <a:pPr lvl="1">
              <a:spcBef>
                <a:spcPts val="600"/>
              </a:spcBef>
            </a:pPr>
            <a:r>
              <a:rPr lang="en-US" dirty="0">
                <a:solidFill>
                  <a:schemeClr val="accent1">
                    <a:lumMod val="50000"/>
                  </a:schemeClr>
                </a:solidFill>
              </a:rPr>
              <a:t>To avoid persecution</a:t>
            </a:r>
            <a:endParaRPr lang="en-US" dirty="0">
              <a:solidFill>
                <a:schemeClr val="accent6">
                  <a:lumMod val="50000"/>
                </a:schemeClr>
              </a:solidFill>
            </a:endParaRPr>
          </a:p>
        </p:txBody>
      </p:sp>
      <p:sp>
        <p:nvSpPr>
          <p:cNvPr id="3" name="Title 2"/>
          <p:cNvSpPr>
            <a:spLocks noGrp="1"/>
          </p:cNvSpPr>
          <p:nvPr>
            <p:ph type="title"/>
          </p:nvPr>
        </p:nvSpPr>
        <p:spPr/>
        <p:txBody>
          <a:bodyPr/>
          <a:lstStyle/>
          <a:p>
            <a:r>
              <a:rPr lang="en-US" dirty="0"/>
              <a:t>Rabbi Joseph ben Akiva </a:t>
            </a:r>
            <a:r>
              <a:rPr lang="en-US" sz="2800" dirty="0"/>
              <a:t>(50-132 </a:t>
            </a:r>
            <a:r>
              <a:rPr lang="en-US" sz="2000" dirty="0"/>
              <a:t>CE</a:t>
            </a:r>
            <a:r>
              <a:rPr lang="en-US" sz="2800" dirty="0"/>
              <a:t>)</a:t>
            </a:r>
            <a:endParaRPr lang="en-US" dirty="0"/>
          </a:p>
        </p:txBody>
      </p:sp>
    </p:spTree>
    <p:extLst>
      <p:ext uri="{BB962C8B-B14F-4D97-AF65-F5344CB8AC3E}">
        <p14:creationId xmlns:p14="http://schemas.microsoft.com/office/powerpoint/2010/main" val="126747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err="1">
                <a:solidFill>
                  <a:schemeClr val="accent6">
                    <a:lumMod val="50000"/>
                  </a:schemeClr>
                </a:solidFill>
              </a:rPr>
              <a:t>Gematria</a:t>
            </a:r>
            <a:endParaRPr lang="en-US" sz="2400" dirty="0">
              <a:solidFill>
                <a:schemeClr val="accent6">
                  <a:lumMod val="50000"/>
                </a:schemeClr>
              </a:solidFill>
            </a:endParaRPr>
          </a:p>
          <a:p>
            <a:pPr lvl="1"/>
            <a:r>
              <a:rPr lang="en-US" sz="2000" dirty="0"/>
              <a:t>A </a:t>
            </a:r>
            <a:r>
              <a:rPr lang="en-US" sz="2000"/>
              <a:t>practice adopted </a:t>
            </a:r>
            <a:r>
              <a:rPr lang="en-US" sz="2000" dirty="0"/>
              <a:t>by Kabbalists where letters of the alphabet are given numerical values</a:t>
            </a:r>
          </a:p>
          <a:p>
            <a:pPr lvl="1"/>
            <a:r>
              <a:rPr lang="en-US" sz="2000" dirty="0"/>
              <a:t>Words or names that had the same numerical value (via addition) had mystical connections</a:t>
            </a:r>
          </a:p>
          <a:p>
            <a:pPr lvl="1"/>
            <a:endParaRPr lang="en-US" sz="2000" dirty="0"/>
          </a:p>
          <a:p>
            <a:r>
              <a:rPr lang="en-US" sz="2400" dirty="0">
                <a:solidFill>
                  <a:schemeClr val="accent6">
                    <a:lumMod val="50000"/>
                  </a:schemeClr>
                </a:solidFill>
              </a:rPr>
              <a:t>YHWH – the name of God</a:t>
            </a:r>
          </a:p>
          <a:p>
            <a:pPr lvl="1"/>
            <a:r>
              <a:rPr lang="en-US" sz="2000" dirty="0" err="1"/>
              <a:t>Tetragrammaton</a:t>
            </a:r>
            <a:r>
              <a:rPr lang="en-US" sz="2000" dirty="0"/>
              <a:t> (</a:t>
            </a:r>
            <a:r>
              <a:rPr lang="en-US" sz="2000" dirty="0" err="1"/>
              <a:t>Yodh</a:t>
            </a:r>
            <a:r>
              <a:rPr lang="en-US" sz="2000" dirty="0"/>
              <a:t> / He / </a:t>
            </a:r>
            <a:r>
              <a:rPr lang="en-US" sz="2000" dirty="0" err="1"/>
              <a:t>Waw</a:t>
            </a:r>
            <a:r>
              <a:rPr lang="en-US" sz="2000" dirty="0"/>
              <a:t> / He)</a:t>
            </a:r>
          </a:p>
          <a:p>
            <a:pPr lvl="1"/>
            <a:r>
              <a:rPr lang="en-US" sz="2000"/>
              <a:t>Written Hebrew often </a:t>
            </a:r>
            <a:r>
              <a:rPr lang="en-US" sz="2000" dirty="0"/>
              <a:t>lacks vowels, so the pronunciation is uncertain</a:t>
            </a:r>
          </a:p>
          <a:p>
            <a:pPr lvl="1"/>
            <a:r>
              <a:rPr lang="en-US" sz="2000" dirty="0"/>
              <a:t>The 12 (or 24) permutations of the letters are recited</a:t>
            </a:r>
          </a:p>
          <a:p>
            <a:pPr lvl="1"/>
            <a:r>
              <a:rPr lang="en-US" sz="2000" dirty="0"/>
              <a:t>Meditation with chanting, body movement, and breathing</a:t>
            </a:r>
            <a:endParaRPr lang="en-US" dirty="0">
              <a:solidFill>
                <a:schemeClr val="accent6">
                  <a:lumMod val="50000"/>
                </a:schemeClr>
              </a:solidFill>
            </a:endParaRPr>
          </a:p>
          <a:p>
            <a:r>
              <a:rPr lang="en-US" sz="2000" dirty="0">
                <a:solidFill>
                  <a:schemeClr val="accent6">
                    <a:lumMod val="50000"/>
                  </a:schemeClr>
                </a:solidFill>
              </a:rPr>
              <a:t>The </a:t>
            </a:r>
            <a:r>
              <a:rPr lang="en-US" sz="2000" dirty="0">
                <a:solidFill>
                  <a:schemeClr val="accent6">
                    <a:lumMod val="50000"/>
                  </a:schemeClr>
                </a:solidFill>
                <a:hlinkClick r:id="rId3"/>
              </a:rPr>
              <a:t>Tetractys</a:t>
            </a:r>
            <a:endParaRPr lang="en-US" sz="2200" dirty="0"/>
          </a:p>
          <a:p>
            <a:pPr lvl="1"/>
            <a:endParaRPr lang="en-US" sz="2000" dirty="0"/>
          </a:p>
        </p:txBody>
      </p:sp>
      <p:sp>
        <p:nvSpPr>
          <p:cNvPr id="3" name="Title 2"/>
          <p:cNvSpPr>
            <a:spLocks noGrp="1"/>
          </p:cNvSpPr>
          <p:nvPr>
            <p:ph type="title"/>
          </p:nvPr>
        </p:nvSpPr>
        <p:spPr/>
        <p:txBody>
          <a:bodyPr/>
          <a:lstStyle/>
          <a:p>
            <a:r>
              <a:rPr lang="en-US" dirty="0"/>
              <a:t>The Middle Ages</a:t>
            </a:r>
          </a:p>
        </p:txBody>
      </p:sp>
      <p:pic>
        <p:nvPicPr>
          <p:cNvPr id="1030" name="Picture 6" descr="Elder Don Esposito (CoYHWH), teaches about &quot;The Name of Yahweh&quot; at the 2018  SN-Unity Conference at Assembly of Yahweh in Eat… | Jehovah, Names of god,  Jehovah names">
            <a:extLst>
              <a:ext uri="{FF2B5EF4-FFF2-40B4-BE49-F238E27FC236}">
                <a16:creationId xmlns:a16="http://schemas.microsoft.com/office/drawing/2014/main" id="{141E7512-3297-4F2A-899C-E2EF95ABF2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276600"/>
            <a:ext cx="1164882" cy="5055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AD04B1C-C456-4F64-BF5B-A32416DE5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223839"/>
            <a:ext cx="4286250" cy="641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CA2832-4210-40F6-9A7F-82D0BEBD7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975" y="571500"/>
            <a:ext cx="57340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14400" y="1524000"/>
                <a:ext cx="10439400" cy="4876800"/>
              </a:xfrm>
            </p:spPr>
            <p:txBody>
              <a:bodyPr>
                <a:normAutofit/>
              </a:bodyPr>
              <a:lstStyle/>
              <a:p>
                <a:r>
                  <a:rPr lang="en-US" sz="2400" dirty="0">
                    <a:solidFill>
                      <a:schemeClr val="accent6">
                        <a:lumMod val="50000"/>
                      </a:schemeClr>
                    </a:solidFill>
                  </a:rPr>
                  <a:t>The transcendent essence of G-d is beyond description</a:t>
                </a:r>
              </a:p>
              <a:p>
                <a:pPr lvl="1"/>
                <a:r>
                  <a:rPr lang="en-US" sz="2000" dirty="0" err="1"/>
                  <a:t>Ein</a:t>
                </a:r>
                <a:r>
                  <a:rPr lang="en-US" sz="2000" dirty="0"/>
                  <a:t> </a:t>
                </a:r>
                <a:r>
                  <a:rPr lang="en-US" sz="2000" dirty="0" err="1"/>
                  <a:t>Sof</a:t>
                </a:r>
                <a:r>
                  <a:rPr lang="en-US" sz="2000" dirty="0"/>
                  <a:t> – “without end”; “infinite”; “without limit”</a:t>
                </a:r>
              </a:p>
              <a:p>
                <a:pPr lvl="1"/>
                <a14:m>
                  <m:oMath xmlns:m="http://schemas.openxmlformats.org/officeDocument/2006/math">
                    <m:r>
                      <a:rPr lang="en-US" sz="2000">
                        <a:latin typeface="Cambria Math"/>
                      </a:rPr>
                      <m:t>ℵ</m:t>
                    </m:r>
                  </m:oMath>
                </a14:m>
                <a:r>
                  <a:rPr lang="en-US" sz="2000" dirty="0"/>
                  <a:t> is the first letter of the Hebrew alphabet</a:t>
                </a:r>
              </a:p>
              <a:p>
                <a:pPr lvl="2"/>
                <a:r>
                  <a:rPr lang="en-US" sz="1700" dirty="0" err="1">
                    <a:solidFill>
                      <a:schemeClr val="accent3">
                        <a:lumMod val="50000"/>
                      </a:schemeClr>
                    </a:solidFill>
                  </a:rPr>
                  <a:t>Ein</a:t>
                </a:r>
                <a:r>
                  <a:rPr lang="en-US" sz="1700" dirty="0">
                    <a:solidFill>
                      <a:schemeClr val="accent3">
                        <a:lumMod val="50000"/>
                      </a:schemeClr>
                    </a:solidFill>
                  </a:rPr>
                  <a:t> </a:t>
                </a:r>
                <a:r>
                  <a:rPr lang="en-US" sz="1700" dirty="0" err="1">
                    <a:solidFill>
                      <a:schemeClr val="accent3">
                        <a:lumMod val="50000"/>
                      </a:schemeClr>
                    </a:solidFill>
                  </a:rPr>
                  <a:t>Sof</a:t>
                </a:r>
                <a:r>
                  <a:rPr lang="en-US" sz="1700" dirty="0">
                    <a:solidFill>
                      <a:schemeClr val="accent3">
                        <a:lumMod val="50000"/>
                      </a:schemeClr>
                    </a:solidFill>
                  </a:rPr>
                  <a:t> begins with </a:t>
                </a:r>
                <a14:m>
                  <m:oMath xmlns:m="http://schemas.openxmlformats.org/officeDocument/2006/math">
                    <m:r>
                      <a:rPr lang="en-US" sz="1700">
                        <a:solidFill>
                          <a:schemeClr val="accent3">
                            <a:lumMod val="50000"/>
                          </a:schemeClr>
                        </a:solidFill>
                        <a:latin typeface="Cambria Math"/>
                      </a:rPr>
                      <m:t>ℵ</m:t>
                    </m:r>
                  </m:oMath>
                </a14:m>
                <a:endParaRPr lang="en-US" sz="1700" dirty="0">
                  <a:solidFill>
                    <a:schemeClr val="accent3">
                      <a:lumMod val="50000"/>
                    </a:schemeClr>
                  </a:solidFill>
                </a:endParaRPr>
              </a:p>
              <a:p>
                <a:pPr lvl="2"/>
                <a:r>
                  <a:rPr lang="en-US" sz="1700">
                    <a:solidFill>
                      <a:schemeClr val="accent3">
                        <a:lumMod val="50000"/>
                      </a:schemeClr>
                    </a:solidFill>
                  </a:rPr>
                  <a:t>Eloheinu, </a:t>
                </a:r>
                <a:r>
                  <a:rPr lang="en-US" sz="1700" dirty="0">
                    <a:solidFill>
                      <a:schemeClr val="accent3">
                        <a:lumMod val="50000"/>
                      </a:schemeClr>
                    </a:solidFill>
                  </a:rPr>
                  <a:t>a Hebrew name for G-d, begins with </a:t>
                </a:r>
                <a14:m>
                  <m:oMath xmlns:m="http://schemas.openxmlformats.org/officeDocument/2006/math">
                    <m:r>
                      <a:rPr lang="en-US" sz="1700">
                        <a:solidFill>
                          <a:schemeClr val="accent3">
                            <a:lumMod val="50000"/>
                          </a:schemeClr>
                        </a:solidFill>
                        <a:latin typeface="Cambria Math"/>
                      </a:rPr>
                      <m:t>ℵ</m:t>
                    </m:r>
                  </m:oMath>
                </a14:m>
                <a:endParaRPr lang="en-US" sz="1700" dirty="0">
                  <a:solidFill>
                    <a:schemeClr val="accent3">
                      <a:lumMod val="50000"/>
                    </a:schemeClr>
                  </a:solidFill>
                </a:endParaRPr>
              </a:p>
              <a:p>
                <a:pPr lvl="2"/>
                <a:r>
                  <a:rPr lang="en-US" sz="1700" dirty="0" err="1">
                    <a:solidFill>
                      <a:schemeClr val="accent3">
                        <a:lumMod val="50000"/>
                      </a:schemeClr>
                    </a:solidFill>
                  </a:rPr>
                  <a:t>Echad</a:t>
                </a:r>
                <a:r>
                  <a:rPr lang="en-US" sz="1700" dirty="0">
                    <a:solidFill>
                      <a:schemeClr val="accent3">
                        <a:lumMod val="50000"/>
                      </a:schemeClr>
                    </a:solidFill>
                  </a:rPr>
                  <a:t>, the Hebrew word for “one”, begins with </a:t>
                </a:r>
                <a14:m>
                  <m:oMath xmlns:m="http://schemas.openxmlformats.org/officeDocument/2006/math">
                    <m:r>
                      <a:rPr lang="en-US" sz="1700">
                        <a:solidFill>
                          <a:schemeClr val="accent3">
                            <a:lumMod val="50000"/>
                          </a:schemeClr>
                        </a:solidFill>
                        <a:latin typeface="Cambria Math"/>
                      </a:rPr>
                      <m:t>ℵ</m:t>
                    </m:r>
                  </m:oMath>
                </a14:m>
                <a:endParaRPr lang="en-US" sz="1700" dirty="0">
                  <a:solidFill>
                    <a:schemeClr val="accent3">
                      <a:lumMod val="50000"/>
                    </a:schemeClr>
                  </a:solidFill>
                </a:endParaRPr>
              </a:p>
              <a:p>
                <a:r>
                  <a:rPr lang="en-US" sz="2400" dirty="0" err="1">
                    <a:solidFill>
                      <a:schemeClr val="accent6">
                        <a:lumMod val="50000"/>
                      </a:schemeClr>
                    </a:solidFill>
                  </a:rPr>
                  <a:t>Sephirot</a:t>
                </a:r>
                <a:endParaRPr lang="en-US" sz="2400" dirty="0">
                  <a:solidFill>
                    <a:schemeClr val="accent6">
                      <a:lumMod val="50000"/>
                    </a:schemeClr>
                  </a:solidFill>
                </a:endParaRPr>
              </a:p>
              <a:p>
                <a:pPr lvl="1"/>
                <a:r>
                  <a:rPr lang="en-US" sz="2000" dirty="0"/>
                  <a:t>The 10 Divine emanations of G-d through which all of creation exists and is sustained.</a:t>
                </a:r>
              </a:p>
              <a:p>
                <a:pPr lvl="2">
                  <a:tabLst>
                    <a:tab pos="4057650" algn="l"/>
                    <a:tab pos="4286250" algn="l"/>
                  </a:tabLst>
                </a:pPr>
                <a:r>
                  <a:rPr lang="en-US" sz="1700" dirty="0" err="1">
                    <a:solidFill>
                      <a:schemeClr val="accent3">
                        <a:lumMod val="50000"/>
                      </a:schemeClr>
                    </a:solidFill>
                  </a:rPr>
                  <a:t>Keter</a:t>
                </a:r>
                <a:r>
                  <a:rPr lang="en-US" sz="1700" dirty="0">
                    <a:solidFill>
                      <a:schemeClr val="accent3">
                        <a:lumMod val="50000"/>
                      </a:schemeClr>
                    </a:solidFill>
                  </a:rPr>
                  <a:t> (crown) [</a:t>
                </a:r>
                <a:r>
                  <a:rPr lang="en-US" sz="1700" dirty="0" err="1">
                    <a:solidFill>
                      <a:schemeClr val="accent3">
                        <a:lumMod val="50000"/>
                      </a:schemeClr>
                    </a:solidFill>
                  </a:rPr>
                  <a:t>Daat</a:t>
                </a:r>
                <a:r>
                  <a:rPr lang="en-US" sz="1700" dirty="0">
                    <a:solidFill>
                      <a:schemeClr val="accent3">
                        <a:lumMod val="50000"/>
                      </a:schemeClr>
                    </a:solidFill>
                  </a:rPr>
                  <a:t> (intellect)]	</a:t>
                </a:r>
                <a:r>
                  <a:rPr lang="en-US" sz="2400" dirty="0">
                    <a:solidFill>
                      <a:schemeClr val="accent3">
                        <a:lumMod val="50000"/>
                      </a:schemeClr>
                    </a:solidFill>
                    <a:latin typeface="Constantia"/>
                  </a:rPr>
                  <a:t>•</a:t>
                </a:r>
                <a:r>
                  <a:rPr lang="en-US" sz="1700" dirty="0">
                    <a:solidFill>
                      <a:schemeClr val="accent3">
                        <a:lumMod val="50000"/>
                      </a:schemeClr>
                    </a:solidFill>
                    <a:latin typeface="Constantia"/>
                  </a:rPr>
                  <a:t>	</a:t>
                </a:r>
                <a:r>
                  <a:rPr lang="en-US" sz="1700" dirty="0" err="1">
                    <a:solidFill>
                      <a:schemeClr val="accent3">
                        <a:lumMod val="50000"/>
                      </a:schemeClr>
                    </a:solidFill>
                    <a:latin typeface="Constantia"/>
                  </a:rPr>
                  <a:t>Tiferet</a:t>
                </a:r>
                <a:r>
                  <a:rPr lang="en-US" sz="1700" dirty="0">
                    <a:solidFill>
                      <a:schemeClr val="accent3">
                        <a:lumMod val="50000"/>
                      </a:schemeClr>
                    </a:solidFill>
                    <a:latin typeface="Constantia"/>
                  </a:rPr>
                  <a:t> (glory)</a:t>
                </a:r>
                <a:endParaRPr lang="en-US" sz="1700" dirty="0">
                  <a:solidFill>
                    <a:schemeClr val="accent3">
                      <a:lumMod val="50000"/>
                    </a:schemeClr>
                  </a:solidFill>
                </a:endParaRPr>
              </a:p>
              <a:p>
                <a:pPr lvl="2">
                  <a:tabLst>
                    <a:tab pos="4057650" algn="l"/>
                    <a:tab pos="4286250" algn="l"/>
                  </a:tabLst>
                </a:pPr>
                <a:r>
                  <a:rPr lang="en-US" sz="1700" dirty="0" err="1">
                    <a:solidFill>
                      <a:schemeClr val="accent3">
                        <a:lumMod val="50000"/>
                      </a:schemeClr>
                    </a:solidFill>
                  </a:rPr>
                  <a:t>Chokhmah</a:t>
                </a:r>
                <a:r>
                  <a:rPr lang="en-US" sz="1700" dirty="0">
                    <a:solidFill>
                      <a:schemeClr val="accent3">
                        <a:lumMod val="50000"/>
                      </a:schemeClr>
                    </a:solidFill>
                  </a:rPr>
                  <a:t> (wisdom) 	</a:t>
                </a:r>
                <a:r>
                  <a:rPr lang="en-US" sz="2400" dirty="0">
                    <a:solidFill>
                      <a:schemeClr val="accent3">
                        <a:lumMod val="50000"/>
                      </a:schemeClr>
                    </a:solidFill>
                  </a:rPr>
                  <a:t>•</a:t>
                </a:r>
                <a:r>
                  <a:rPr lang="en-US" sz="1700" dirty="0">
                    <a:solidFill>
                      <a:schemeClr val="accent3">
                        <a:lumMod val="50000"/>
                      </a:schemeClr>
                    </a:solidFill>
                  </a:rPr>
                  <a:t>	</a:t>
                </a:r>
                <a:r>
                  <a:rPr lang="en-US" sz="1700" dirty="0" err="1">
                    <a:solidFill>
                      <a:schemeClr val="accent3">
                        <a:lumMod val="50000"/>
                      </a:schemeClr>
                    </a:solidFill>
                  </a:rPr>
                  <a:t>Netzach</a:t>
                </a:r>
                <a:r>
                  <a:rPr lang="en-US" sz="1700" dirty="0">
                    <a:solidFill>
                      <a:schemeClr val="accent3">
                        <a:lumMod val="50000"/>
                      </a:schemeClr>
                    </a:solidFill>
                  </a:rPr>
                  <a:t> (victory)</a:t>
                </a:r>
              </a:p>
              <a:p>
                <a:pPr lvl="2">
                  <a:tabLst>
                    <a:tab pos="4057650" algn="l"/>
                    <a:tab pos="4286250" algn="l"/>
                  </a:tabLst>
                </a:pPr>
                <a:r>
                  <a:rPr lang="en-US" sz="1700" dirty="0" err="1">
                    <a:solidFill>
                      <a:schemeClr val="accent3">
                        <a:lumMod val="50000"/>
                      </a:schemeClr>
                    </a:solidFill>
                  </a:rPr>
                  <a:t>Binah</a:t>
                </a:r>
                <a:r>
                  <a:rPr lang="en-US" sz="1700" dirty="0">
                    <a:solidFill>
                      <a:schemeClr val="accent3">
                        <a:lumMod val="50000"/>
                      </a:schemeClr>
                    </a:solidFill>
                  </a:rPr>
                  <a:t> (understanding) 	</a:t>
                </a:r>
                <a:r>
                  <a:rPr lang="en-US" sz="2400" dirty="0">
                    <a:solidFill>
                      <a:schemeClr val="accent3">
                        <a:lumMod val="50000"/>
                      </a:schemeClr>
                    </a:solidFill>
                  </a:rPr>
                  <a:t>•</a:t>
                </a:r>
                <a:r>
                  <a:rPr lang="en-US" sz="1700" dirty="0">
                    <a:solidFill>
                      <a:schemeClr val="accent3">
                        <a:lumMod val="50000"/>
                      </a:schemeClr>
                    </a:solidFill>
                  </a:rPr>
                  <a:t>	</a:t>
                </a:r>
                <a:r>
                  <a:rPr lang="en-US" sz="1700" dirty="0" err="1">
                    <a:solidFill>
                      <a:schemeClr val="accent3">
                        <a:lumMod val="50000"/>
                      </a:schemeClr>
                    </a:solidFill>
                  </a:rPr>
                  <a:t>Hod</a:t>
                </a:r>
                <a:r>
                  <a:rPr lang="en-US" sz="1700" dirty="0">
                    <a:solidFill>
                      <a:schemeClr val="accent3">
                        <a:lumMod val="50000"/>
                      </a:schemeClr>
                    </a:solidFill>
                  </a:rPr>
                  <a:t> (majesty)</a:t>
                </a:r>
              </a:p>
              <a:p>
                <a:pPr lvl="2">
                  <a:tabLst>
                    <a:tab pos="4057650" algn="l"/>
                    <a:tab pos="4286250" algn="l"/>
                  </a:tabLst>
                </a:pPr>
                <a:r>
                  <a:rPr lang="en-US" sz="1700" dirty="0" err="1">
                    <a:solidFill>
                      <a:schemeClr val="accent3">
                        <a:lumMod val="50000"/>
                      </a:schemeClr>
                    </a:solidFill>
                  </a:rPr>
                  <a:t>Chesed</a:t>
                </a:r>
                <a:r>
                  <a:rPr lang="en-US" sz="1700" dirty="0">
                    <a:solidFill>
                      <a:schemeClr val="accent3">
                        <a:lumMod val="50000"/>
                      </a:schemeClr>
                    </a:solidFill>
                  </a:rPr>
                  <a:t> (mercy) 	</a:t>
                </a:r>
                <a:r>
                  <a:rPr lang="en-US" sz="2400" dirty="0">
                    <a:solidFill>
                      <a:schemeClr val="accent3">
                        <a:lumMod val="50000"/>
                      </a:schemeClr>
                    </a:solidFill>
                  </a:rPr>
                  <a:t>•</a:t>
                </a:r>
                <a:r>
                  <a:rPr lang="en-US" sz="1700" dirty="0">
                    <a:solidFill>
                      <a:schemeClr val="accent3">
                        <a:lumMod val="50000"/>
                      </a:schemeClr>
                    </a:solidFill>
                  </a:rPr>
                  <a:t>	</a:t>
                </a:r>
                <a:r>
                  <a:rPr lang="en-US" sz="1700" dirty="0" err="1">
                    <a:solidFill>
                      <a:schemeClr val="accent3">
                        <a:lumMod val="50000"/>
                      </a:schemeClr>
                    </a:solidFill>
                  </a:rPr>
                  <a:t>Yesod</a:t>
                </a:r>
                <a:r>
                  <a:rPr lang="en-US" sz="1700" dirty="0">
                    <a:solidFill>
                      <a:schemeClr val="accent3">
                        <a:lumMod val="50000"/>
                      </a:schemeClr>
                    </a:solidFill>
                  </a:rPr>
                  <a:t> (foundation)</a:t>
                </a:r>
              </a:p>
              <a:p>
                <a:pPr lvl="2">
                  <a:tabLst>
                    <a:tab pos="4057650" algn="l"/>
                    <a:tab pos="4286250" algn="l"/>
                  </a:tabLst>
                </a:pPr>
                <a:r>
                  <a:rPr lang="en-US" sz="1700" dirty="0" err="1">
                    <a:solidFill>
                      <a:schemeClr val="accent3">
                        <a:lumMod val="50000"/>
                      </a:schemeClr>
                    </a:solidFill>
                  </a:rPr>
                  <a:t>Gedulah</a:t>
                </a:r>
                <a:r>
                  <a:rPr lang="en-US" sz="1700" dirty="0">
                    <a:solidFill>
                      <a:schemeClr val="accent3">
                        <a:lumMod val="50000"/>
                      </a:schemeClr>
                    </a:solidFill>
                  </a:rPr>
                  <a:t> (greatness) 	</a:t>
                </a:r>
                <a:r>
                  <a:rPr lang="en-US" sz="2400" dirty="0">
                    <a:solidFill>
                      <a:schemeClr val="accent3">
                        <a:lumMod val="50000"/>
                      </a:schemeClr>
                    </a:solidFill>
                  </a:rPr>
                  <a:t>•</a:t>
                </a:r>
                <a:r>
                  <a:rPr lang="en-US" sz="1700" dirty="0">
                    <a:solidFill>
                      <a:schemeClr val="accent3">
                        <a:lumMod val="50000"/>
                      </a:schemeClr>
                    </a:solidFill>
                  </a:rPr>
                  <a:t>	</a:t>
                </a:r>
                <a:r>
                  <a:rPr lang="en-US" sz="1700" dirty="0" err="1">
                    <a:solidFill>
                      <a:schemeClr val="accent3">
                        <a:lumMod val="50000"/>
                      </a:schemeClr>
                    </a:solidFill>
                  </a:rPr>
                  <a:t>Malkut</a:t>
                </a:r>
                <a:r>
                  <a:rPr lang="en-US" sz="1700" dirty="0">
                    <a:solidFill>
                      <a:schemeClr val="accent3">
                        <a:lumMod val="50000"/>
                      </a:schemeClr>
                    </a:solidFill>
                  </a:rPr>
                  <a:t> (sovereignty)</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14400" y="1524000"/>
                <a:ext cx="10439400" cy="4876800"/>
              </a:xfrm>
              <a:blipFill>
                <a:blip r:embed="rId3"/>
                <a:stretch>
                  <a:fillRect l="-409" t="-1000" b="-212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err="1"/>
              <a:t>Ein</a:t>
            </a:r>
            <a:r>
              <a:rPr lang="en-US" dirty="0"/>
              <a:t> </a:t>
            </a:r>
            <a:r>
              <a:rPr lang="en-US" dirty="0" err="1"/>
              <a:t>Sof</a:t>
            </a:r>
            <a:endParaRPr lang="en-US" dirty="0"/>
          </a:p>
        </p:txBody>
      </p:sp>
      <p:sp>
        <p:nvSpPr>
          <p:cNvPr id="4" name="TextBox 3">
            <a:extLst>
              <a:ext uri="{FF2B5EF4-FFF2-40B4-BE49-F238E27FC236}">
                <a16:creationId xmlns:a16="http://schemas.microsoft.com/office/drawing/2014/main" id="{A79F10E9-5BC2-C573-D138-9678A5B5D4FB}"/>
              </a:ext>
            </a:extLst>
          </p:cNvPr>
          <p:cNvSpPr txBox="1"/>
          <p:nvPr/>
        </p:nvSpPr>
        <p:spPr>
          <a:xfrm>
            <a:off x="6705601" y="2438400"/>
            <a:ext cx="4876799" cy="1384995"/>
          </a:xfrm>
          <a:prstGeom prst="rect">
            <a:avLst/>
          </a:prstGeom>
          <a:solidFill>
            <a:srgbClr val="C9D3BE">
              <a:alpha val="50196"/>
            </a:srgbClr>
          </a:solidFill>
          <a:ln>
            <a:solidFill>
              <a:schemeClr val="accent1">
                <a:lumMod val="75000"/>
              </a:schemeClr>
            </a:solidFill>
          </a:ln>
        </p:spPr>
        <p:txBody>
          <a:bodyPr wrap="square" rtlCol="0">
            <a:spAutoFit/>
          </a:bodyPr>
          <a:lstStyle/>
          <a:p>
            <a:r>
              <a:rPr lang="en-US"/>
              <a:t>Shema</a:t>
            </a:r>
          </a:p>
          <a:p>
            <a:pPr algn="r"/>
            <a:r>
              <a:rPr lang="he-IL" b="0" i="0">
                <a:solidFill>
                  <a:srgbClr val="1D2936"/>
                </a:solidFill>
                <a:effectLst/>
                <a:latin typeface="chaparral-pro"/>
              </a:rPr>
              <a:t>שְׁמַע יִשְׂרָאֵל יְהוָה אֱלֹהֵינוּ יְהוָה אֶחָֽד</a:t>
            </a:r>
          </a:p>
          <a:p>
            <a:pPr algn="l"/>
            <a:r>
              <a:rPr lang="en-US" sz="1800" b="0" i="0">
                <a:solidFill>
                  <a:srgbClr val="1D2936"/>
                </a:solidFill>
                <a:effectLst/>
                <a:latin typeface="chaparral-pro"/>
              </a:rPr>
              <a:t>She-ma yisrael, adonai eloheinu, adonai echad</a:t>
            </a:r>
          </a:p>
          <a:p>
            <a:pPr algn="l"/>
            <a:r>
              <a:rPr lang="en-US" sz="1800" b="0" i="0">
                <a:solidFill>
                  <a:srgbClr val="1D2936"/>
                </a:solidFill>
                <a:effectLst/>
                <a:latin typeface="chaparral-pro"/>
              </a:rPr>
              <a:t>Hear O’ Israel, the Lord is our G-d, the Lord is One</a:t>
            </a:r>
          </a:p>
        </p:txBody>
      </p:sp>
    </p:spTree>
    <p:extLst>
      <p:ext uri="{BB962C8B-B14F-4D97-AF65-F5344CB8AC3E}">
        <p14:creationId xmlns:p14="http://schemas.microsoft.com/office/powerpoint/2010/main" val="25499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4"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Papyrus"/>
        <a:ea typeface=""/>
        <a:cs typeface="Times New Roman"/>
      </a:majorFont>
      <a:minorFont>
        <a:latin typeface="CasablancaAntique"/>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14670</TotalTime>
  <Words>1088</Words>
  <Application>Microsoft Office PowerPoint</Application>
  <PresentationFormat>Widescreen</PresentationFormat>
  <Paragraphs>96</Paragraphs>
  <Slides>10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Cambria Math</vt:lpstr>
      <vt:lpstr>Times New Roman</vt:lpstr>
      <vt:lpstr>Constantia</vt:lpstr>
      <vt:lpstr>chaparral-pro</vt:lpstr>
      <vt:lpstr>Calibri</vt:lpstr>
      <vt:lpstr>CasablancaAntique</vt:lpstr>
      <vt:lpstr>Papyrus</vt:lpstr>
      <vt:lpstr>Wingdings 2</vt:lpstr>
      <vt:lpstr>Default Design</vt:lpstr>
      <vt:lpstr>Paper</vt:lpstr>
      <vt:lpstr>To ℵ_0 and Beyond...</vt:lpstr>
      <vt:lpstr>Georg Cantor</vt:lpstr>
      <vt:lpstr>Kabbalah </vt:lpstr>
      <vt:lpstr>Judaism 101 – Scripture</vt:lpstr>
      <vt:lpstr>Judaism 101 – History</vt:lpstr>
      <vt:lpstr>Kabbalah (Cabbala, Qabala)</vt:lpstr>
      <vt:lpstr>Rabbi Joseph ben Akiva (50-132 CE)</vt:lpstr>
      <vt:lpstr>The Middle Ages</vt:lpstr>
      <vt:lpstr>Ein Sof</vt:lpstr>
      <vt:lpstr>Tree of Life</vt:lpstr>
    </vt:vector>
  </TitlesOfParts>
  <Company>Otterbein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Greek Age  to the Christian Era</dc:title>
  <dc:creator>DStucki</dc:creator>
  <cp:lastModifiedBy>Stucki, David</cp:lastModifiedBy>
  <cp:revision>94</cp:revision>
  <dcterms:created xsi:type="dcterms:W3CDTF">2004-04-27T14:01:38Z</dcterms:created>
  <dcterms:modified xsi:type="dcterms:W3CDTF">2024-11-11T00:04:47Z</dcterms:modified>
</cp:coreProperties>
</file>