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4" r:id="rId2"/>
    <p:sldId id="267" r:id="rId3"/>
    <p:sldId id="276" r:id="rId4"/>
    <p:sldId id="259" r:id="rId5"/>
    <p:sldId id="277" r:id="rId6"/>
    <p:sldId id="260" r:id="rId7"/>
    <p:sldId id="268" r:id="rId8"/>
    <p:sldId id="269" r:id="rId9"/>
    <p:sldId id="261" r:id="rId10"/>
    <p:sldId id="266" r:id="rId11"/>
    <p:sldId id="262" r:id="rId12"/>
    <p:sldId id="258" r:id="rId13"/>
    <p:sldId id="263" r:id="rId14"/>
    <p:sldId id="271" r:id="rId15"/>
    <p:sldId id="272" r:id="rId16"/>
    <p:sldId id="273" r:id="rId17"/>
    <p:sldId id="274" r:id="rId18"/>
    <p:sldId id="275" r:id="rId19"/>
  </p:sldIdLst>
  <p:sldSz cx="12192000" cy="6858000"/>
  <p:notesSz cx="7010400" cy="9296400"/>
  <p:embeddedFontLst>
    <p:embeddedFont>
      <p:font typeface="Bookman Old Style" panose="02050604050505020204" pitchFamily="18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Papyrus" panose="03070502060502030205" pitchFamily="66" charset="0"/>
      <p:regular r:id="rId2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3DAB6"/>
    <a:srgbClr val="D7B5A9"/>
    <a:srgbClr val="E0BC6C"/>
    <a:srgbClr val="000099"/>
    <a:srgbClr val="5C0000"/>
    <a:srgbClr val="CCECFF"/>
    <a:srgbClr val="66CCFF"/>
    <a:srgbClr val="99CC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83303" autoAdjust="0"/>
  </p:normalViewPr>
  <p:slideViewPr>
    <p:cSldViewPr>
      <p:cViewPr varScale="1">
        <p:scale>
          <a:sx n="90" d="100"/>
          <a:sy n="90" d="100"/>
        </p:scale>
        <p:origin x="127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871DF97B-4572-49FD-914C-0D661ACCF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81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564F2590-61BF-48F2-9550-AE904F42B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50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60D78-FC78-4486-ABDC-955529CF2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7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EB1B-4247-4A10-93E0-2057B1237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81000"/>
            <a:ext cx="25908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75692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DC0EB-24F7-4F78-9990-ABE88DFCE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2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0B36F-E19E-468C-880A-CA6DFE311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3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D8D54-6DA4-4C91-B598-F8EDBFA87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5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75DDC-CD5E-49B1-B1A8-D06155231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3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B2F69-92EC-4C68-B9D6-9B9A663B4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4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7143-BC82-427A-A084-03007ACE5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9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0DC36-FBF6-42EC-9790-5300D91E5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3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8D9DA-4B95-4B60-8A4E-A36A3489B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4B5A5-2F2D-486C-9563-A914E8C85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5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10363200" cy="9906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10363200" cy="4495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3F3D4EA-EE62-491F-90EC-3087E7A6E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Papyrus" pitchFamily="66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9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9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532641A-9758-4FCB-B1F5-883C4F315E12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r>
                  <a:rPr lang="en-US" sz="4800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sz="6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6000" dirty="0"/>
                  <a:t> </a:t>
                </a:r>
                <a:r>
                  <a:rPr lang="en-US" sz="4800" dirty="0"/>
                  <a:t>and Beyond...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532641A-9758-4FCB-B1F5-883C4F315E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9B90BB6B-5061-42C4-AD25-D16DB7B28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9700" y="3886200"/>
            <a:ext cx="1752600" cy="609600"/>
          </a:xfrm>
        </p:spPr>
        <p:txBody>
          <a:bodyPr/>
          <a:lstStyle/>
          <a:p>
            <a:r>
              <a:rPr lang="en-US" dirty="0"/>
              <a:t>FYS 1023</a:t>
            </a:r>
          </a:p>
        </p:txBody>
      </p:sp>
    </p:spTree>
    <p:extLst>
      <p:ext uri="{BB962C8B-B14F-4D97-AF65-F5344CB8AC3E}">
        <p14:creationId xmlns:p14="http://schemas.microsoft.com/office/powerpoint/2010/main" val="94784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254E5-2E25-4FB1-BEDA-F53ACDCD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81000"/>
            <a:ext cx="6362700" cy="990600"/>
          </a:xfrm>
        </p:spPr>
        <p:txBody>
          <a:bodyPr/>
          <a:lstStyle/>
          <a:p>
            <a:r>
              <a:rPr lang="en-US" dirty="0"/>
              <a:t>Georg Cantor </a:t>
            </a:r>
            <a:r>
              <a:rPr lang="en-US" sz="3200" dirty="0"/>
              <a:t>(1845-1918)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E7F2-68CD-433C-8BE4-13EBA092B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2400"/>
              </a:spcBef>
              <a:buNone/>
            </a:pPr>
            <a:r>
              <a:rPr lang="en-US" sz="6000" dirty="0"/>
              <a:t>A set is a Many</a:t>
            </a:r>
            <a:br>
              <a:rPr lang="en-US" sz="6000" dirty="0"/>
            </a:br>
            <a:r>
              <a:rPr lang="en-US" sz="6000" dirty="0"/>
              <a:t>that allows itself</a:t>
            </a:r>
            <a:br>
              <a:rPr lang="en-US" sz="6000" dirty="0"/>
            </a:br>
            <a:r>
              <a:rPr lang="en-US" sz="6000" dirty="0"/>
              <a:t>to be thought of</a:t>
            </a:r>
            <a:br>
              <a:rPr lang="en-US" sz="6000" dirty="0"/>
            </a:br>
            <a:r>
              <a:rPr lang="en-US" sz="6000" dirty="0"/>
              <a:t>as a One.</a:t>
            </a:r>
          </a:p>
        </p:txBody>
      </p:sp>
      <p:pic>
        <p:nvPicPr>
          <p:cNvPr id="1026" name="Picture 2" descr="Top Tardis Spinning Stickers for Android &amp; iOS | Gfycat">
            <a:extLst>
              <a:ext uri="{FF2B5EF4-FFF2-40B4-BE49-F238E27FC236}">
                <a16:creationId xmlns:a16="http://schemas.microsoft.com/office/drawing/2014/main" id="{14E68FFA-374F-4570-97DC-855D1B27F3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10075"/>
            <a:ext cx="31432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org Cantor - Wikiquote">
            <a:extLst>
              <a:ext uri="{FF2B5EF4-FFF2-40B4-BE49-F238E27FC236}">
                <a16:creationId xmlns:a16="http://schemas.microsoft.com/office/drawing/2014/main" id="{DC5CC6BD-C4BD-4B40-8751-6C9CA1665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0"/>
            <a:ext cx="20955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6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Infinite Hotel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Finite hotels: “No vacancy” means … ?</a:t>
            </a:r>
          </a:p>
          <a:p>
            <a:r>
              <a:rPr lang="en-US" dirty="0"/>
              <a:t>Infinite hotel: “No vacancy” means be creative!</a:t>
            </a:r>
          </a:p>
          <a:p>
            <a:pPr lvl="1"/>
            <a:r>
              <a:rPr lang="en-US" dirty="0"/>
              <a:t>One new guest arrives</a:t>
            </a:r>
          </a:p>
          <a:p>
            <a:pPr lvl="1"/>
            <a:r>
              <a:rPr lang="en-US" dirty="0"/>
              <a:t>A large (but finite) number of guests arrive</a:t>
            </a:r>
          </a:p>
          <a:p>
            <a:pPr lvl="1"/>
            <a:r>
              <a:rPr lang="en-US" dirty="0"/>
              <a:t>An infinite number of guests arrive</a:t>
            </a:r>
          </a:p>
          <a:p>
            <a:pPr lvl="1"/>
            <a:r>
              <a:rPr lang="en-US" dirty="0"/>
              <a:t>Several waves of infinite guests arrive</a:t>
            </a:r>
          </a:p>
          <a:p>
            <a:pPr lvl="1"/>
            <a:r>
              <a:rPr lang="en-US" dirty="0"/>
              <a:t>An infinite number of waves…</a:t>
            </a:r>
          </a:p>
          <a:p>
            <a:r>
              <a:rPr lang="en-US" sz="2800" dirty="0">
                <a:solidFill>
                  <a:srgbClr val="000099"/>
                </a:solidFill>
              </a:rPr>
              <a:t>When is it impossible to find room for more guests?</a:t>
            </a:r>
            <a:endParaRPr lang="en-US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600200"/>
                <a:ext cx="10287000" cy="4876800"/>
              </a:xfrm>
            </p:spPr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2"/>
                    </a:solidFill>
                  </a:rPr>
                  <a:t>set</a:t>
                </a:r>
                <a:r>
                  <a:rPr lang="en-US" dirty="0"/>
                  <a:t> is a collection of objects in which</a:t>
                </a:r>
              </a:p>
              <a:p>
                <a:pPr lvl="1"/>
                <a:r>
                  <a:rPr lang="en-US" dirty="0"/>
                  <a:t>the elements are not ordered, and</a:t>
                </a:r>
              </a:p>
              <a:p>
                <a:pPr lvl="1"/>
                <a:r>
                  <a:rPr lang="en-US" dirty="0"/>
                  <a:t>there are no duplicates</a:t>
                </a:r>
              </a:p>
              <a:p>
                <a:r>
                  <a:rPr lang="en-US" dirty="0"/>
                  <a:t>Sets can be specified explicitly</a:t>
                </a:r>
              </a:p>
              <a:p>
                <a:pPr lvl="1">
                  <a:tabLst>
                    <a:tab pos="2628900" algn="l"/>
                    <a:tab pos="4748213" algn="l"/>
                  </a:tabLst>
                </a:pPr>
                <a:r>
                  <a:rPr lang="en-US" dirty="0"/>
                  <a:t>A = {a, b, c}	B = {1, 2, 3, 4}	C = {red, blue, green}</a:t>
                </a:r>
              </a:p>
              <a:p>
                <a:pPr lvl="1">
                  <a:tabLst>
                    <a:tab pos="2628900" algn="l"/>
                    <a:tab pos="3657600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={0, 1, 2, 3, …}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={…,−2,−1, 0, 1, 2,…}</m:t>
                    </m:r>
                  </m:oMath>
                </a14:m>
                <a:endParaRPr lang="en-US" dirty="0"/>
              </a:p>
              <a:p>
                <a:pPr>
                  <a:tabLst>
                    <a:tab pos="2628900" algn="l"/>
                    <a:tab pos="4748213" algn="l"/>
                  </a:tabLst>
                </a:pPr>
                <a:r>
                  <a:rPr lang="en-US" dirty="0"/>
                  <a:t>They can also be specified implicitly</a:t>
                </a:r>
              </a:p>
              <a:p>
                <a:pPr lvl="1">
                  <a:tabLst>
                    <a:tab pos="3657600" algn="l"/>
                    <a:tab pos="4748213" algn="l"/>
                  </a:tabLst>
                </a:pPr>
                <a:r>
                  <a:rPr lang="en-US" dirty="0"/>
                  <a:t>D = {x | x is even}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7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600200"/>
                <a:ext cx="10287000" cy="4876800"/>
              </a:xfrm>
              <a:blipFill>
                <a:blip r:embed="rId2"/>
                <a:stretch>
                  <a:fillRect l="-1303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Cardinal Numbers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big is a set?</a:t>
            </a:r>
          </a:p>
          <a:p>
            <a:pPr lvl="1"/>
            <a:r>
              <a:rPr lang="en-US" dirty="0"/>
              <a:t>The size of a set is the number of elements it contains. This is called the </a:t>
            </a:r>
            <a:r>
              <a:rPr lang="en-US" i="1" dirty="0">
                <a:solidFill>
                  <a:srgbClr val="FF0000"/>
                </a:solidFill>
              </a:rPr>
              <a:t>cardinality</a:t>
            </a:r>
            <a:r>
              <a:rPr lang="en-US" i="1" dirty="0"/>
              <a:t> of the set</a:t>
            </a:r>
            <a:r>
              <a:rPr lang="en-US" dirty="0"/>
              <a:t>. And the numbers that can be used for this are called </a:t>
            </a:r>
            <a:r>
              <a:rPr lang="en-US" i="1" dirty="0">
                <a:solidFill>
                  <a:srgbClr val="FF0000"/>
                </a:solidFill>
              </a:rPr>
              <a:t>cardinal</a:t>
            </a:r>
            <a:r>
              <a:rPr lang="en-US" i="1" dirty="0"/>
              <a:t> numbers</a:t>
            </a:r>
            <a:r>
              <a:rPr lang="en-US" dirty="0"/>
              <a:t>.</a:t>
            </a:r>
          </a:p>
          <a:p>
            <a:r>
              <a:rPr lang="en-US" dirty="0"/>
              <a:t>Cantor: two sets have the same cardinality if their elements can be put into 1-1 correspondence</a:t>
            </a:r>
          </a:p>
          <a:p>
            <a:pPr lvl="1"/>
            <a:r>
              <a:rPr lang="en-US" dirty="0"/>
              <a:t>Finite example</a:t>
            </a:r>
          </a:p>
          <a:p>
            <a:pPr lvl="1"/>
            <a:r>
              <a:rPr lang="en-US" dirty="0"/>
              <a:t>Infinite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BDA5-28E3-4935-81FE-779CD06A6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ED4CF-BE2F-422B-9BBB-553AF32651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600200"/>
                <a:ext cx="10363200" cy="4876800"/>
              </a:xfrm>
            </p:spPr>
            <p:txBody>
              <a:bodyPr/>
              <a:lstStyle/>
              <a:p>
                <a:r>
                  <a:rPr lang="en-US" dirty="0"/>
                  <a:t>Cardinality: the number of elements in a set</a:t>
                </a:r>
                <a:br>
                  <a:rPr lang="en-US" dirty="0"/>
                </a:br>
                <a:r>
                  <a:rPr lang="en-US" dirty="0"/>
                  <a:t>(or equivalently, the size of a set)</a:t>
                </a:r>
              </a:p>
              <a:p>
                <a:r>
                  <a:rPr lang="en-US" dirty="0"/>
                  <a:t>|A| represents the cardinality of set A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𝑏𝑙𝑢𝑒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𝑔𝑟𝑒𝑒𝑛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{0, 1, 2, 3, …}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the symbol Cantor used to represent the cardinality of the natural numbers</a:t>
                </a:r>
              </a:p>
              <a:p>
                <a:pPr lvl="1"/>
                <a:r>
                  <a:rPr lang="en-US" dirty="0"/>
                  <a:t>Aleph is the first letter of the Hebrew alphabet</a:t>
                </a:r>
              </a:p>
              <a:p>
                <a:pPr lvl="1"/>
                <a:r>
                  <a:rPr lang="en-US" dirty="0"/>
                  <a:t>Cantor had an interest in Medieval Jewish Mysticism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ED4CF-BE2F-422B-9BBB-553AF32651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600200"/>
                <a:ext cx="10363200" cy="4876800"/>
              </a:xfrm>
              <a:blipFill>
                <a:blip r:embed="rId2"/>
                <a:stretch>
                  <a:fillRect l="-1294" t="-1625" b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85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48CF7BB-5656-41D9-9B2F-5933E1D159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vs. ∞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48CF7BB-5656-41D9-9B2F-5933E1D159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219F30-FD76-49ED-B5B6-5DAA9B6532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600200"/>
                <a:ext cx="10363200" cy="5029200"/>
              </a:xfrm>
            </p:spPr>
            <p:txBody>
              <a:bodyPr/>
              <a:lstStyle/>
              <a:p>
                <a:r>
                  <a:rPr lang="en-US" dirty="0"/>
                  <a:t>∞ is </a:t>
                </a:r>
                <a:r>
                  <a:rPr lang="en-US" cap="small" dirty="0">
                    <a:solidFill>
                      <a:schemeClr val="accent2"/>
                    </a:solidFill>
                  </a:rPr>
                  <a:t>not</a:t>
                </a:r>
                <a:r>
                  <a:rPr lang="en-US" dirty="0"/>
                  <a:t> a number!</a:t>
                </a:r>
              </a:p>
              <a:p>
                <a:pPr lvl="1"/>
                <a:r>
                  <a:rPr lang="en-US" dirty="0"/>
                  <a:t>It is an abstract concept or idea, and is ambiguous</a:t>
                </a:r>
              </a:p>
              <a:p>
                <a:pPr lvl="1"/>
                <a:r>
                  <a:rPr lang="en-US" dirty="0"/>
                  <a:t>It still has built-in Greek bias against the infinite</a:t>
                </a:r>
              </a:p>
              <a:p>
                <a:pPr lvl="1"/>
                <a:r>
                  <a:rPr lang="en-US" dirty="0"/>
                  <a:t>It is generically applied to anything and everything that lies beyond the realm of the finite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on the other hand </a:t>
                </a:r>
                <a:r>
                  <a:rPr lang="en-US" cap="small" dirty="0">
                    <a:solidFill>
                      <a:schemeClr val="accent2"/>
                    </a:solidFill>
                  </a:rPr>
                  <a:t>is</a:t>
                </a:r>
                <a:r>
                  <a:rPr lang="en-US" dirty="0"/>
                  <a:t> a number</a:t>
                </a:r>
              </a:p>
              <a:p>
                <a:pPr lvl="1"/>
                <a:r>
                  <a:rPr lang="en-US" dirty="0"/>
                  <a:t>Cantor’s genius is to give a name, for the first time, to a number that is not finite.</a:t>
                </a:r>
              </a:p>
              <a:p>
                <a:pPr lvl="1"/>
                <a:r>
                  <a:rPr lang="en-US" dirty="0"/>
                  <a:t>By defining it as the cardinality of the natural numbers, it is incredibly precise and specific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219F30-FD76-49ED-B5B6-5DAA9B6532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600200"/>
                <a:ext cx="10363200" cy="5029200"/>
              </a:xfrm>
              <a:blipFill>
                <a:blip r:embed="rId3"/>
                <a:stretch>
                  <a:fillRect l="-1294" t="-2061" b="-2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12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FD0B-60F0-462C-9F91-4E2943E97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Cardinality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AA5F2-C2BC-469F-8C9D-8DB68A6B62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600200"/>
                <a:ext cx="10363200" cy="4876800"/>
              </a:xfrm>
            </p:spPr>
            <p:txBody>
              <a:bodyPr/>
              <a:lstStyle/>
              <a:p>
                <a:r>
                  <a:rPr lang="en-US" dirty="0"/>
                  <a:t>Do the following pairs of sets have the same cardinality?</a:t>
                </a:r>
              </a:p>
              <a:p>
                <a:pPr lvl="1"/>
                <a:r>
                  <a:rPr lang="en-US" dirty="0"/>
                  <a:t>{a, b, c, d} &amp; {£, ®, §, µ}</a:t>
                </a:r>
              </a:p>
              <a:p>
                <a:pPr lvl="1"/>
                <a:r>
                  <a:rPr lang="en-US" dirty="0"/>
                  <a:t>{red, blue, green} &amp; {Denver, Chicago}</a:t>
                </a:r>
              </a:p>
              <a:p>
                <a:r>
                  <a:rPr lang="en-US" dirty="0"/>
                  <a:t>How did you determine your answer?</a:t>
                </a:r>
              </a:p>
              <a:p>
                <a:r>
                  <a:rPr lang="en-US" dirty="0"/>
                  <a:t>What about these:</a:t>
                </a:r>
              </a:p>
              <a:p>
                <a:pPr lvl="1"/>
                <a:r>
                  <a:rPr lang="en-US" dirty="0"/>
                  <a:t>{0, 1, 2, ...} &amp; {1, 3, 5, ...}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need a better technique than counting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AA5F2-C2BC-469F-8C9D-8DB68A6B62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600200"/>
                <a:ext cx="10363200" cy="4876800"/>
              </a:xfrm>
              <a:blipFill>
                <a:blip r:embed="rId2"/>
                <a:stretch>
                  <a:fillRect l="-1294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96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59D38-8B43-4B46-9905-C0630C58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1-1 Correspondence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854F2-84C5-4558-88C6-0C8C3B552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10210800" cy="3200400"/>
          </a:xfrm>
        </p:spPr>
        <p:txBody>
          <a:bodyPr/>
          <a:lstStyle/>
          <a:p>
            <a:r>
              <a:rPr lang="en-US" sz="2800" dirty="0"/>
              <a:t>Class Activity</a:t>
            </a:r>
          </a:p>
          <a:p>
            <a:pPr lvl="1">
              <a:tabLst>
                <a:tab pos="2576513" algn="l"/>
                <a:tab pos="3200400" algn="l"/>
              </a:tabLst>
            </a:pPr>
            <a:r>
              <a:rPr lang="en-US" sz="2400" dirty="0"/>
              <a:t>January – June	vs.	July – December</a:t>
            </a:r>
          </a:p>
          <a:p>
            <a:r>
              <a:rPr lang="en-US" sz="2800" dirty="0"/>
              <a:t>Handshakes</a:t>
            </a:r>
          </a:p>
          <a:p>
            <a:pPr lvl="1"/>
            <a:r>
              <a:rPr lang="en-US" sz="2400" dirty="0"/>
              <a:t>Pairing up elements from two sets (so that they are shaking hands) creates a 1-1 correspondence between the two sets.</a:t>
            </a:r>
          </a:p>
          <a:p>
            <a:pPr lvl="1"/>
            <a:r>
              <a:rPr lang="en-US" sz="2400" dirty="0"/>
              <a:t>If there are elements on either side that don’t have a match, then the sets are not the same size.</a:t>
            </a:r>
          </a:p>
          <a:p>
            <a:pPr lvl="1"/>
            <a:endParaRPr lang="en-US" sz="2400" dirty="0"/>
          </a:p>
        </p:txBody>
      </p:sp>
      <p:pic>
        <p:nvPicPr>
          <p:cNvPr id="3080" name="Picture 8" descr="Bijection - Wikipedia">
            <a:extLst>
              <a:ext uri="{FF2B5EF4-FFF2-40B4-BE49-F238E27FC236}">
                <a16:creationId xmlns:a16="http://schemas.microsoft.com/office/drawing/2014/main" id="{500DC14F-AC95-4B63-94F6-A24A7D653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953001"/>
            <a:ext cx="17621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antor's diagonal argument - Wikipedia">
            <a:extLst>
              <a:ext uri="{FF2B5EF4-FFF2-40B4-BE49-F238E27FC236}">
                <a16:creationId xmlns:a16="http://schemas.microsoft.com/office/drawing/2014/main" id="{686A3982-C8DE-469F-B02A-8C032D05F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53000"/>
            <a:ext cx="2202656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654DA6-2624-4481-B373-DD5B40789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4953000"/>
            <a:ext cx="2669886" cy="1762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E0FAEE-81A8-4A4B-B8D7-26AD38F28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801" y="4952999"/>
            <a:ext cx="930699" cy="17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3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998664-91DF-484B-96AE-CE3A11310B5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998664-91DF-484B-96AE-CE3A11310B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128FC0-7B25-4868-BF37-43A69D8F66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by definition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𝑒𝑣𝑒𝑛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by previous slide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by Galileo’s paradox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by ... ?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Wait, what?? </a:t>
                </a:r>
                <a:r>
                  <a:rPr lang="en-US" dirty="0">
                    <a:solidFill>
                      <a:srgbClr val="C00000"/>
                    </a:solidFill>
                  </a:rPr>
                  <a:t>No, this is too</a:t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r>
                  <a:rPr lang="en-US" dirty="0">
                    <a:solidFill>
                      <a:srgbClr val="C00000"/>
                    </a:solidFill>
                  </a:rPr>
                  <a:t>much to take!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Isn’t it?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128FC0-7B25-4868-BF37-43A69D8F66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Math Squad infinity review of set theory countablity mhossain S13 - Rhea">
            <a:extLst>
              <a:ext uri="{FF2B5EF4-FFF2-40B4-BE49-F238E27FC236}">
                <a16:creationId xmlns:a16="http://schemas.microsoft.com/office/drawing/2014/main" id="{B1A24590-B9A4-4DD7-97E5-4ADA166D6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76600"/>
            <a:ext cx="3276600" cy="207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8E58EF-818B-48C1-B558-64B9A0963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5354782"/>
            <a:ext cx="5334000" cy="15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0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C55D-5161-4AA5-BC98-580DD1E05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09600"/>
            <a:ext cx="10058400" cy="5943600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en-US" sz="4000" kern="1200" dirty="0" err="1">
                <a:solidFill>
                  <a:schemeClr val="accent6"/>
                </a:solidFill>
                <a:latin typeface="Bookman Old Style"/>
              </a:rPr>
              <a:t>Purnamadah</a:t>
            </a:r>
            <a:r>
              <a:rPr lang="en-US" sz="4000" kern="1200" dirty="0">
                <a:solidFill>
                  <a:schemeClr val="accent6"/>
                </a:solidFill>
                <a:latin typeface="Bookman Old Style"/>
              </a:rPr>
              <a:t> </a:t>
            </a:r>
            <a:r>
              <a:rPr lang="en-US" sz="4000" kern="1200" dirty="0" err="1">
                <a:solidFill>
                  <a:schemeClr val="accent6"/>
                </a:solidFill>
                <a:latin typeface="Bookman Old Style"/>
              </a:rPr>
              <a:t>purnamidim</a:t>
            </a:r>
            <a:r>
              <a:rPr lang="en-US" sz="4000" kern="1200" dirty="0">
                <a:solidFill>
                  <a:schemeClr val="accent6"/>
                </a:solidFill>
                <a:latin typeface="Bookman Old Style"/>
              </a:rPr>
              <a:t> </a:t>
            </a:r>
            <a:r>
              <a:rPr lang="en-US" sz="4000" kern="1200" dirty="0" err="1">
                <a:solidFill>
                  <a:schemeClr val="accent6"/>
                </a:solidFill>
                <a:latin typeface="Bookman Old Style"/>
              </a:rPr>
              <a:t>purnat</a:t>
            </a:r>
            <a:r>
              <a:rPr lang="en-US" sz="4000" kern="1200" dirty="0">
                <a:solidFill>
                  <a:schemeClr val="accent6"/>
                </a:solidFill>
                <a:latin typeface="Bookman Old Style"/>
              </a:rPr>
              <a:t> </a:t>
            </a:r>
            <a:r>
              <a:rPr lang="en-US" sz="4000" kern="1200" dirty="0" err="1">
                <a:solidFill>
                  <a:schemeClr val="accent6"/>
                </a:solidFill>
                <a:latin typeface="Bookman Old Style"/>
              </a:rPr>
              <a:t>purnamudachayte</a:t>
            </a:r>
            <a:r>
              <a:rPr lang="en-US" sz="4000" kern="1200" dirty="0">
                <a:solidFill>
                  <a:schemeClr val="accent6"/>
                </a:solidFill>
                <a:latin typeface="Bookman Old Style"/>
              </a:rPr>
              <a:t> </a:t>
            </a:r>
            <a:r>
              <a:rPr lang="en-US" sz="4000" kern="1200" dirty="0" err="1">
                <a:solidFill>
                  <a:schemeClr val="accent6"/>
                </a:solidFill>
                <a:latin typeface="Bookman Old Style"/>
              </a:rPr>
              <a:t>purnasya</a:t>
            </a:r>
            <a:br>
              <a:rPr lang="en-US" sz="4000" kern="1200" dirty="0">
                <a:solidFill>
                  <a:schemeClr val="accent6"/>
                </a:solidFill>
                <a:latin typeface="Bookman Old Style"/>
              </a:rPr>
            </a:br>
            <a:r>
              <a:rPr lang="en-US" sz="4000" kern="1200" dirty="0" err="1">
                <a:solidFill>
                  <a:schemeClr val="accent6"/>
                </a:solidFill>
                <a:latin typeface="Bookman Old Style"/>
              </a:rPr>
              <a:t>purnamadaya</a:t>
            </a:r>
            <a:r>
              <a:rPr lang="en-US" sz="4000" kern="1200" dirty="0">
                <a:solidFill>
                  <a:schemeClr val="accent6"/>
                </a:solidFill>
                <a:latin typeface="Bookman Old Style"/>
              </a:rPr>
              <a:t> </a:t>
            </a:r>
            <a:r>
              <a:rPr lang="en-US" sz="4000" kern="1200" dirty="0" err="1">
                <a:solidFill>
                  <a:schemeClr val="accent6"/>
                </a:solidFill>
                <a:latin typeface="Bookman Old Style"/>
              </a:rPr>
              <a:t>purnamevavashishyate</a:t>
            </a:r>
            <a:r>
              <a:rPr lang="en-US" sz="4000" kern="1200" dirty="0">
                <a:solidFill>
                  <a:schemeClr val="accent6"/>
                </a:solidFill>
                <a:latin typeface="Bookman Old Style"/>
              </a:rPr>
              <a:t>.</a:t>
            </a:r>
          </a:p>
          <a:p>
            <a:pPr marL="682625" lvl="1" indent="-341313" algn="r" eaLnBrk="1" fontAlgn="auto" hangingPunct="1">
              <a:spcBef>
                <a:spcPts val="15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Wingdings" pitchFamily="2" charset="2"/>
              <a:buChar char="Ø"/>
            </a:pPr>
            <a:r>
              <a:rPr lang="en-US" sz="2000" kern="1200" dirty="0">
                <a:solidFill>
                  <a:srgbClr val="C00000"/>
                </a:solidFill>
                <a:latin typeface="Bookman Old Style"/>
                <a:ea typeface="+mn-ea"/>
              </a:rPr>
              <a:t>Vedic mantra (3</a:t>
            </a:r>
            <a:r>
              <a:rPr lang="en-US" sz="2000" kern="1200" baseline="30000" dirty="0">
                <a:solidFill>
                  <a:srgbClr val="C00000"/>
                </a:solidFill>
                <a:latin typeface="Bookman Old Style"/>
                <a:ea typeface="+mn-ea"/>
              </a:rPr>
              <a:t>rd</a:t>
            </a:r>
            <a:r>
              <a:rPr lang="en-US" sz="2000" kern="1200" dirty="0">
                <a:solidFill>
                  <a:srgbClr val="C00000"/>
                </a:solidFill>
                <a:latin typeface="Bookman Old Style"/>
                <a:ea typeface="+mn-ea"/>
              </a:rPr>
              <a:t>-2</a:t>
            </a:r>
            <a:r>
              <a:rPr lang="en-US" sz="2000" kern="1200" baseline="30000" dirty="0">
                <a:solidFill>
                  <a:srgbClr val="C00000"/>
                </a:solidFill>
                <a:latin typeface="Bookman Old Style"/>
                <a:ea typeface="+mn-ea"/>
              </a:rPr>
              <a:t>nd</a:t>
            </a:r>
            <a:r>
              <a:rPr lang="en-US" sz="2000" kern="1200" dirty="0">
                <a:solidFill>
                  <a:srgbClr val="C00000"/>
                </a:solidFill>
                <a:latin typeface="Bookman Old Style"/>
                <a:ea typeface="+mn-ea"/>
              </a:rPr>
              <a:t> millennium BC)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en-US" sz="4000" kern="1200" dirty="0">
                <a:solidFill>
                  <a:srgbClr val="0070C0"/>
                </a:solidFill>
                <a:latin typeface="Bookman Old Style"/>
              </a:rPr>
              <a:t>That is infinite, this is </a:t>
            </a:r>
            <a:r>
              <a:rPr lang="en-US" sz="4000" kern="1200">
                <a:solidFill>
                  <a:srgbClr val="0070C0"/>
                </a:solidFill>
                <a:latin typeface="Bookman Old Style"/>
              </a:rPr>
              <a:t>infinite,</a:t>
            </a:r>
            <a:br>
              <a:rPr lang="en-US" sz="4000" kern="1200">
                <a:solidFill>
                  <a:srgbClr val="0070C0"/>
                </a:solidFill>
                <a:latin typeface="Bookman Old Style"/>
              </a:rPr>
            </a:br>
            <a:r>
              <a:rPr lang="en-US" sz="4000" kern="1200">
                <a:solidFill>
                  <a:srgbClr val="0070C0"/>
                </a:solidFill>
                <a:latin typeface="Bookman Old Style"/>
              </a:rPr>
              <a:t>from </a:t>
            </a:r>
            <a:r>
              <a:rPr lang="en-US" sz="4000" kern="1200" dirty="0">
                <a:solidFill>
                  <a:srgbClr val="0070C0"/>
                </a:solidFill>
                <a:latin typeface="Bookman Old Style"/>
              </a:rPr>
              <a:t>infinite arises infinite,</a:t>
            </a:r>
            <a:br>
              <a:rPr lang="en-US" sz="4000" kern="1200" dirty="0">
                <a:solidFill>
                  <a:srgbClr val="0070C0"/>
                </a:solidFill>
                <a:latin typeface="Bookman Old Style"/>
              </a:rPr>
            </a:br>
            <a:r>
              <a:rPr lang="en-US" sz="4000" kern="1200">
                <a:solidFill>
                  <a:srgbClr val="0070C0"/>
                </a:solidFill>
                <a:latin typeface="Bookman Old Style"/>
              </a:rPr>
              <a:t>when infinite is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en-US" sz="4000" kern="1200">
                <a:solidFill>
                  <a:srgbClr val="0070C0"/>
                </a:solidFill>
                <a:latin typeface="Bookman Old Style"/>
              </a:rPr>
              <a:t>subtracted </a:t>
            </a:r>
            <a:r>
              <a:rPr lang="en-US" sz="4000" kern="1200" dirty="0">
                <a:solidFill>
                  <a:srgbClr val="0070C0"/>
                </a:solidFill>
                <a:latin typeface="Bookman Old Style"/>
              </a:rPr>
              <a:t>from infinite,</a:t>
            </a:r>
            <a:br>
              <a:rPr lang="en-US" sz="4000" kern="1200" dirty="0">
                <a:solidFill>
                  <a:srgbClr val="0070C0"/>
                </a:solidFill>
                <a:latin typeface="Bookman Old Style"/>
              </a:rPr>
            </a:br>
            <a:r>
              <a:rPr lang="en-US" sz="4000" kern="1200" dirty="0">
                <a:solidFill>
                  <a:srgbClr val="0070C0"/>
                </a:solidFill>
                <a:latin typeface="Bookman Old Style"/>
              </a:rPr>
              <a:t>what is left is infinite</a:t>
            </a:r>
            <a:r>
              <a:rPr lang="en-US" sz="4000" i="1" kern="1200" dirty="0">
                <a:solidFill>
                  <a:srgbClr val="0070C0"/>
                </a:solidFill>
                <a:latin typeface="Bookman Old Style"/>
              </a:rPr>
              <a:t>.</a:t>
            </a:r>
          </a:p>
          <a:p>
            <a:pPr marL="682625" lvl="1" indent="-341313" algn="r" eaLnBrk="1" fontAlgn="auto" hangingPunct="1">
              <a:spcBef>
                <a:spcPts val="15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Wingdings" pitchFamily="2" charset="2"/>
              <a:buChar char="Ø"/>
            </a:pPr>
            <a:r>
              <a:rPr lang="en-US" sz="2000" kern="1200" dirty="0">
                <a:solidFill>
                  <a:srgbClr val="C00000"/>
                </a:solidFill>
                <a:latin typeface="Bookman Old Style"/>
                <a:ea typeface="+mn-ea"/>
              </a:rPr>
              <a:t>English translation of Sanskrit</a:t>
            </a:r>
          </a:p>
        </p:txBody>
      </p:sp>
    </p:spTree>
    <p:extLst>
      <p:ext uri="{BB962C8B-B14F-4D97-AF65-F5344CB8AC3E}">
        <p14:creationId xmlns:p14="http://schemas.microsoft.com/office/powerpoint/2010/main" val="24231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C55D-5161-4AA5-BC98-580DD1E05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10058400" cy="2895600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80000"/>
              <a:buNone/>
            </a:pPr>
            <a:r>
              <a:rPr lang="en-US" sz="4400" kern="1200">
                <a:solidFill>
                  <a:schemeClr val="accent6"/>
                </a:solidFill>
                <a:latin typeface="Bookman Old Style"/>
              </a:rPr>
              <a:t>“The buying of more books than one can read is nothing less than the soul reaching toward infinity...”</a:t>
            </a:r>
          </a:p>
          <a:p>
            <a:pPr marL="682625" lvl="1" indent="-341313" algn="r" eaLnBrk="1" fontAlgn="auto" hangingPunct="1">
              <a:spcBef>
                <a:spcPts val="15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Wingdings" pitchFamily="2" charset="2"/>
              <a:buChar char="Ø"/>
            </a:pPr>
            <a:r>
              <a:rPr lang="en-US" kern="1200">
                <a:solidFill>
                  <a:srgbClr val="C00000"/>
                </a:solidFill>
                <a:latin typeface="Bookman Old Style"/>
                <a:ea typeface="+mn-ea"/>
              </a:rPr>
              <a:t>A. Edward Newton</a:t>
            </a:r>
          </a:p>
        </p:txBody>
      </p:sp>
    </p:spTree>
    <p:extLst>
      <p:ext uri="{BB962C8B-B14F-4D97-AF65-F5344CB8AC3E}">
        <p14:creationId xmlns:p14="http://schemas.microsoft.com/office/powerpoint/2010/main" val="388776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172200" cy="990600"/>
          </a:xfrm>
        </p:spPr>
        <p:txBody>
          <a:bodyPr/>
          <a:lstStyle/>
          <a:p>
            <a:r>
              <a:rPr lang="en-US" dirty="0"/>
              <a:t>Georg Cantor </a:t>
            </a:r>
            <a:r>
              <a:rPr lang="en-US" sz="3200" dirty="0"/>
              <a:t>(1845-1918)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Born in St. Petersburg</a:t>
            </a:r>
          </a:p>
          <a:p>
            <a:r>
              <a:rPr lang="en-US" dirty="0"/>
              <a:t>Father, a Danish Lutheran merchant </a:t>
            </a:r>
            <a:r>
              <a:rPr lang="en-US" sz="2800" dirty="0"/>
              <a:t>(born Jewish)</a:t>
            </a:r>
          </a:p>
          <a:p>
            <a:r>
              <a:rPr lang="en-US" dirty="0"/>
              <a:t>Mother, a Roman  Catholic</a:t>
            </a:r>
          </a:p>
          <a:p>
            <a:r>
              <a:rPr lang="en-US" dirty="0"/>
              <a:t>Moved to Frankfurt in 1856 and entered boarding school in Darmstadt; graduated in 1860</a:t>
            </a:r>
          </a:p>
          <a:p>
            <a:r>
              <a:rPr lang="en-US" dirty="0"/>
              <a:t>In 1862 he entered the University of Zurich, where his father wanted him to be an engineer, but…</a:t>
            </a:r>
          </a:p>
        </p:txBody>
      </p:sp>
      <p:pic>
        <p:nvPicPr>
          <p:cNvPr id="2052" name="Picture 4" descr="Georg Cantor, the Man Who Discovered Different Infinities | OpenMind">
            <a:extLst>
              <a:ext uri="{FF2B5EF4-FFF2-40B4-BE49-F238E27FC236}">
                <a16:creationId xmlns:a16="http://schemas.microsoft.com/office/drawing/2014/main" id="{3250D0A0-4B77-40F7-9860-B2FA1099E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0"/>
            <a:ext cx="2286000" cy="19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172200" cy="990600"/>
          </a:xfrm>
        </p:spPr>
        <p:txBody>
          <a:bodyPr/>
          <a:lstStyle/>
          <a:p>
            <a:r>
              <a:rPr lang="en-US" dirty="0"/>
              <a:t>Georg Cantor </a:t>
            </a:r>
            <a:r>
              <a:rPr lang="en-US" sz="3200" dirty="0"/>
              <a:t>(1845-1918)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495800"/>
          </a:xfrm>
        </p:spPr>
        <p:txBody>
          <a:bodyPr/>
          <a:lstStyle/>
          <a:p>
            <a:r>
              <a:rPr lang="en-US" dirty="0"/>
              <a:t>After his father’s death in 1863 he</a:t>
            </a:r>
            <a:br>
              <a:rPr lang="en-US" dirty="0"/>
            </a:br>
            <a:r>
              <a:rPr lang="en-US" dirty="0"/>
              <a:t>transferred to the University of Berlin to study mathematics</a:t>
            </a:r>
          </a:p>
          <a:p>
            <a:r>
              <a:rPr lang="en-US" dirty="0"/>
              <a:t>University of Berlin, 1863-1867</a:t>
            </a:r>
          </a:p>
          <a:p>
            <a:pPr lvl="1"/>
            <a:r>
              <a:rPr lang="en-US" dirty="0"/>
              <a:t>His dissertation was on Number Theory</a:t>
            </a:r>
          </a:p>
          <a:p>
            <a:r>
              <a:rPr lang="en-US" dirty="0"/>
              <a:t>After a brief teaching position at a Berlin girls’ school he obtained a faculty position at the University of Halle, where he continued to pursue number theory</a:t>
            </a:r>
          </a:p>
        </p:txBody>
      </p:sp>
      <p:pic>
        <p:nvPicPr>
          <p:cNvPr id="2052" name="Picture 4" descr="Georg Cantor, the Man Who Discovered Different Infinities | OpenMind">
            <a:extLst>
              <a:ext uri="{FF2B5EF4-FFF2-40B4-BE49-F238E27FC236}">
                <a16:creationId xmlns:a16="http://schemas.microsoft.com/office/drawing/2014/main" id="{3250D0A0-4B77-40F7-9860-B2FA1099E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0"/>
            <a:ext cx="2286000" cy="19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05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08302A-9B4C-4C31-8F32-3505FB9FF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69" y="28576"/>
            <a:ext cx="6829331" cy="6812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705601" cy="990600"/>
          </a:xfrm>
        </p:spPr>
        <p:txBody>
          <a:bodyPr/>
          <a:lstStyle/>
          <a:p>
            <a:r>
              <a:rPr lang="en-US" dirty="0"/>
              <a:t>Georg Cantor </a:t>
            </a:r>
            <a:r>
              <a:rPr lang="en-US" sz="3200" dirty="0"/>
              <a:t>(1845-1918)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648200"/>
          </a:xfrm>
        </p:spPr>
        <p:txBody>
          <a:bodyPr/>
          <a:lstStyle/>
          <a:p>
            <a:r>
              <a:rPr lang="en-US" sz="2800" dirty="0"/>
              <a:t>In 1874 Cantor married </a:t>
            </a:r>
            <a:r>
              <a:rPr lang="en-US" sz="2800" dirty="0" err="1"/>
              <a:t>Vally</a:t>
            </a:r>
            <a:r>
              <a:rPr lang="en-US" sz="2800" dirty="0"/>
              <a:t> Guttmann</a:t>
            </a:r>
          </a:p>
          <a:p>
            <a:pPr lvl="1"/>
            <a:r>
              <a:rPr lang="en-US" sz="2400" dirty="0"/>
              <a:t>They had 6 children over the next 12 years</a:t>
            </a:r>
          </a:p>
          <a:p>
            <a:r>
              <a:rPr lang="en-US" sz="2800" dirty="0"/>
              <a:t>He was promoted to Extraordinary Professor in 1872, and then Full Professor in 1879</a:t>
            </a:r>
          </a:p>
          <a:p>
            <a:r>
              <a:rPr lang="en-US" sz="2800" dirty="0"/>
              <a:t>His first hospitalization for depression was in 1884</a:t>
            </a:r>
          </a:p>
          <a:p>
            <a:r>
              <a:rPr lang="en-US" sz="2800" dirty="0"/>
              <a:t>He took some time off from mathematics to study philosophy and literature (he believed that Francis Bacon might have authored Shakespeare’s plays)</a:t>
            </a:r>
          </a:p>
          <a:p>
            <a:r>
              <a:rPr lang="en-US" sz="2800" dirty="0"/>
              <a:t>Battles with mental health resumed in 1899, and he died in poverty and alone, in a sanitarium in 1918</a:t>
            </a:r>
          </a:p>
        </p:txBody>
      </p:sp>
      <p:pic>
        <p:nvPicPr>
          <p:cNvPr id="3074" name="Picture 2" descr="Pictures of Georg Cantor - MacTutor History of Mathematics">
            <a:extLst>
              <a:ext uri="{FF2B5EF4-FFF2-40B4-BE49-F238E27FC236}">
                <a16:creationId xmlns:a16="http://schemas.microsoft.com/office/drawing/2014/main" id="{01FF2836-4FCD-463A-A1BA-F582F3E44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-1"/>
            <a:ext cx="1752600" cy="21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11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58B36-09EB-4FEE-B113-85093D63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Dangerous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0FF94-D5D2-4EDF-A306-FE0C3F09B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600200"/>
            <a:ext cx="7772400" cy="990600"/>
          </a:xfrm>
        </p:spPr>
        <p:txBody>
          <a:bodyPr/>
          <a:lstStyle/>
          <a:p>
            <a:r>
              <a:rPr lang="en-US" dirty="0"/>
              <a:t>BBC Documentary</a:t>
            </a:r>
          </a:p>
          <a:p>
            <a:pPr lvl="1"/>
            <a:r>
              <a:rPr lang="en-US" dirty="0"/>
              <a:t>thoughts?  questions?  other responses?</a:t>
            </a:r>
          </a:p>
        </p:txBody>
      </p:sp>
      <p:pic>
        <p:nvPicPr>
          <p:cNvPr id="4098" name="Picture 2" descr="Dangerous Knowledge (2007) | Watch Free Documentaries Online">
            <a:extLst>
              <a:ext uri="{FF2B5EF4-FFF2-40B4-BE49-F238E27FC236}">
                <a16:creationId xmlns:a16="http://schemas.microsoft.com/office/drawing/2014/main" id="{0043E136-36BB-4259-B247-F65262C67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785" y="2995612"/>
            <a:ext cx="6324600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angerous Knowledge - Top Documentary Films">
            <a:extLst>
              <a:ext uri="{FF2B5EF4-FFF2-40B4-BE49-F238E27FC236}">
                <a16:creationId xmlns:a16="http://schemas.microsoft.com/office/drawing/2014/main" id="{DA69CF44-5C91-4A7B-AF87-D6B4181B1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54" y="2989749"/>
            <a:ext cx="2701132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02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What is our (21</a:t>
            </a:r>
            <a:r>
              <a:rPr lang="en-US" baseline="30000" dirty="0">
                <a:solidFill>
                  <a:srgbClr val="000099"/>
                </a:solidFill>
              </a:rPr>
              <a:t>st</a:t>
            </a:r>
            <a:r>
              <a:rPr lang="en-US" dirty="0">
                <a:solidFill>
                  <a:srgbClr val="000099"/>
                </a:solidFill>
              </a:rPr>
              <a:t> century) understanding?</a:t>
            </a:r>
          </a:p>
          <a:p>
            <a:r>
              <a:rPr lang="en-US" dirty="0"/>
              <a:t>Bolzano (1847) </a:t>
            </a:r>
          </a:p>
          <a:p>
            <a:pPr lvl="1"/>
            <a:r>
              <a:rPr lang="en-US" dirty="0"/>
              <a:t>Set: “an embodiment of the idea or concept which we conceive when we regard the arrangement of its parts as a matter of indifference”</a:t>
            </a:r>
          </a:p>
          <a:p>
            <a:r>
              <a:rPr lang="en-US" dirty="0"/>
              <a:t>Cantor &amp; Dedekind (1867 - 1872)</a:t>
            </a:r>
          </a:p>
          <a:p>
            <a:r>
              <a:rPr lang="en-US" dirty="0" err="1"/>
              <a:t>Crelle’s</a:t>
            </a:r>
            <a:r>
              <a:rPr lang="en-US" dirty="0"/>
              <a:t> Journal &amp; </a:t>
            </a:r>
            <a:r>
              <a:rPr lang="en-US" dirty="0" err="1"/>
              <a:t>Kronecker</a:t>
            </a:r>
            <a:r>
              <a:rPr lang="en-US" dirty="0"/>
              <a:t> (1874-8)</a:t>
            </a:r>
          </a:p>
          <a:p>
            <a:r>
              <a:rPr lang="en-US" dirty="0"/>
              <a:t>“I see it, but I don’t believe it!” (1877)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Papyrus"/>
        <a:ea typeface=""/>
        <a:cs typeface="Times New Roman"/>
      </a:majorFont>
      <a:minorFont>
        <a:latin typeface="CasablancaAntique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12013</TotalTime>
  <Words>990</Words>
  <Application>Microsoft Office PowerPoint</Application>
  <PresentationFormat>Widescreen</PresentationFormat>
  <Paragraphs>101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Cambria Math</vt:lpstr>
      <vt:lpstr>Times New Roman</vt:lpstr>
      <vt:lpstr>Bookman Old Style</vt:lpstr>
      <vt:lpstr>CasablancaAntique</vt:lpstr>
      <vt:lpstr>Papyrus</vt:lpstr>
      <vt:lpstr>Wingdings</vt:lpstr>
      <vt:lpstr>Default Design</vt:lpstr>
      <vt:lpstr>To ℵ_0 and Beyond...</vt:lpstr>
      <vt:lpstr>PowerPoint Presentation</vt:lpstr>
      <vt:lpstr>PowerPoint Presentation</vt:lpstr>
      <vt:lpstr>Georg Cantor (1845-1918)</vt:lpstr>
      <vt:lpstr>Georg Cantor (1845-1918)</vt:lpstr>
      <vt:lpstr>PowerPoint Presentation</vt:lpstr>
      <vt:lpstr>Georg Cantor (1845-1918)</vt:lpstr>
      <vt:lpstr>Dangerous Knowledge</vt:lpstr>
      <vt:lpstr>Set Theory</vt:lpstr>
      <vt:lpstr>Georg Cantor (1845-1918)</vt:lpstr>
      <vt:lpstr>Infinite Hotel</vt:lpstr>
      <vt:lpstr>Set Theory</vt:lpstr>
      <vt:lpstr>Cardinal Numbers</vt:lpstr>
      <vt:lpstr>Set Theory</vt:lpstr>
      <vt:lpstr>ℵ_0 vs. ∞</vt:lpstr>
      <vt:lpstr>Relative Cardinality</vt:lpstr>
      <vt:lpstr>1-1 Correspondence</vt:lpstr>
      <vt:lpstr>ℵ_0</vt:lpstr>
    </vt:vector>
  </TitlesOfParts>
  <Company>Otterbein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 Greek Age  to the Christian Era</dc:title>
  <dc:creator>DStucki</dc:creator>
  <cp:lastModifiedBy>Stucki, David</cp:lastModifiedBy>
  <cp:revision>86</cp:revision>
  <dcterms:created xsi:type="dcterms:W3CDTF">2004-04-27T14:01:38Z</dcterms:created>
  <dcterms:modified xsi:type="dcterms:W3CDTF">2024-11-10T23:58:02Z</dcterms:modified>
</cp:coreProperties>
</file>